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0080625" cy="7559675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14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Img"/>
          </p:nvPr>
        </p:nvSpPr>
        <p:spPr bwMode="auto">
          <a:xfrm>
            <a:off x="1371600" y="763588"/>
            <a:ext cx="5021263" cy="376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0300" cy="4518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65500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65500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65500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5500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70E26E13-D472-4E80-AA44-99FF01B19E1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D20CEF-16F9-4F60-859D-990263D21B3B}" type="slidenum">
              <a:rPr lang="en-US"/>
              <a:pPr/>
              <a:t>1</a:t>
            </a:fld>
            <a:endParaRPr lang="en-US"/>
          </a:p>
        </p:txBody>
      </p:sp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1295400" y="754063"/>
            <a:ext cx="5176838" cy="37671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69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ABBC3C1-B419-4AE9-BF8D-A7408F055A26}" type="slidenum">
              <a:rPr lang="en-US"/>
              <a:pPr/>
              <a:t>10</a:t>
            </a:fld>
            <a:endParaRPr lang="en-US"/>
          </a:p>
        </p:txBody>
      </p:sp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3FF0867-BF59-45E5-A7D2-8F995790D616}" type="slidenum">
              <a:rPr lang="en-US"/>
              <a:pPr/>
              <a:t>11</a:t>
            </a:fld>
            <a:endParaRPr lang="en-US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CB85402-6342-4836-BCE0-EB40A1230058}" type="slidenum">
              <a:rPr lang="en-US"/>
              <a:pPr/>
              <a:t>12</a:t>
            </a:fld>
            <a:endParaRPr lang="en-US"/>
          </a:p>
        </p:txBody>
      </p:sp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9DBE09F-8C7D-45A1-9DBC-BA9CC1CFE602}" type="slidenum">
              <a:rPr lang="en-US"/>
              <a:pPr/>
              <a:t>13</a:t>
            </a:fld>
            <a:endParaRPr lang="en-US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2B4526-C529-40C8-9947-A6141812B5F8}" type="slidenum">
              <a:rPr lang="en-US"/>
              <a:pPr/>
              <a:t>14</a:t>
            </a:fld>
            <a:endParaRPr lang="en-US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8402B44-96E2-4FCA-A56D-029FEE97D387}" type="slidenum">
              <a:rPr lang="en-US"/>
              <a:pPr/>
              <a:t>15</a:t>
            </a:fld>
            <a:endParaRPr lang="en-US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6B3860-56F0-4C64-81B0-AD8813D3A966}" type="slidenum">
              <a:rPr lang="en-US"/>
              <a:pPr/>
              <a:t>16</a:t>
            </a:fld>
            <a:endParaRPr lang="en-US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6B00AA9-BEEE-4CDE-8C12-B9AF93E738BD}" type="slidenum">
              <a:rPr lang="en-US"/>
              <a:pPr/>
              <a:t>17</a:t>
            </a:fld>
            <a:endParaRPr lang="en-US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A6BDF5-5CFD-4C59-878D-95D3CAC46663}" type="slidenum">
              <a:rPr lang="en-US"/>
              <a:pPr/>
              <a:t>18</a:t>
            </a:fld>
            <a:endParaRPr lang="en-US"/>
          </a:p>
        </p:txBody>
      </p:sp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85269EB-3089-450C-B6F3-597552F8140B}" type="slidenum">
              <a:rPr lang="en-US"/>
              <a:pPr/>
              <a:t>19</a:t>
            </a:fld>
            <a:endParaRPr lang="en-US"/>
          </a:p>
        </p:txBody>
      </p:sp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4BB02C-826C-49F5-8B0A-66DC2D91DF2E}" type="slidenum">
              <a:rPr lang="en-US"/>
              <a:pPr/>
              <a:t>2</a:t>
            </a:fld>
            <a:endParaRPr lang="en-US"/>
          </a:p>
        </p:txBody>
      </p:sp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65894E4-FCAA-411A-B27A-36182B070E9C}" type="slidenum">
              <a:rPr lang="en-US"/>
              <a:pPr/>
              <a:t>20</a:t>
            </a:fld>
            <a:endParaRPr lang="en-US"/>
          </a:p>
        </p:txBody>
      </p:sp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7E9107-E10D-4821-9A16-B3A8CF6618B7}" type="slidenum">
              <a:rPr lang="en-US"/>
              <a:pPr/>
              <a:t>21</a:t>
            </a:fld>
            <a:endParaRPr lang="en-US"/>
          </a:p>
        </p:txBody>
      </p:sp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A60B42-1EF5-4D19-A6AE-193A8DDFEF13}" type="slidenum">
              <a:rPr lang="en-US"/>
              <a:pPr/>
              <a:t>22</a:t>
            </a:fld>
            <a:endParaRPr lang="en-US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7304D5-DE3F-46C6-B54D-B30A45DECCF7}" type="slidenum">
              <a:rPr lang="en-US"/>
              <a:pPr/>
              <a:t>23</a:t>
            </a:fld>
            <a:endParaRPr lang="en-US"/>
          </a:p>
        </p:txBody>
      </p:sp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AD74F57-8CDC-46FE-A642-E31369FA7834}" type="slidenum">
              <a:rPr lang="en-US"/>
              <a:pPr/>
              <a:t>24</a:t>
            </a:fld>
            <a:endParaRPr lang="en-US"/>
          </a:p>
        </p:txBody>
      </p:sp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B5BD2A-936E-45FC-A238-9A29013EF51E}" type="slidenum">
              <a:rPr lang="en-US"/>
              <a:pPr/>
              <a:t>25</a:t>
            </a:fld>
            <a:endParaRPr lang="en-US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928D37-C094-420D-A200-C1E7F8822196}" type="slidenum">
              <a:rPr lang="en-US"/>
              <a:pPr/>
              <a:t>26</a:t>
            </a:fld>
            <a:endParaRPr lang="en-US"/>
          </a:p>
        </p:txBody>
      </p:sp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8B9FCE-47CC-489A-862E-D433DE9BF86F}" type="slidenum">
              <a:rPr lang="en-US"/>
              <a:pPr/>
              <a:t>3</a:t>
            </a:fld>
            <a:endParaRPr lang="en-US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82287B-1005-466C-9D03-E174AD2316C3}" type="slidenum">
              <a:rPr lang="en-US"/>
              <a:pPr/>
              <a:t>4</a:t>
            </a:fld>
            <a:endParaRPr lang="en-US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BF5520-0DDF-455C-A3DD-9A05C0A9E7F2}" type="slidenum">
              <a:rPr lang="en-US"/>
              <a:pPr/>
              <a:t>5</a:t>
            </a:fld>
            <a:endParaRPr lang="en-US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3789F1D-F33F-4A1C-8A5F-2C1FB3492FE9}" type="slidenum">
              <a:rPr lang="en-US"/>
              <a:pPr/>
              <a:t>6</a:t>
            </a:fld>
            <a:endParaRPr lang="en-US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1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540EF08-7F80-4CC1-AEF5-8A4CB045CEE0}" type="slidenum">
              <a:rPr lang="en-US"/>
              <a:pPr/>
              <a:t>7</a:t>
            </a:fld>
            <a:endParaRPr lang="en-US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CF1062-D7BE-4153-8F01-3EB70BABF7DD}" type="slidenum">
              <a:rPr lang="en-US"/>
              <a:pPr/>
              <a:t>8</a:t>
            </a:fld>
            <a:endParaRPr lang="en-US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E4E41F2-0433-49CD-92DA-1C8E3E2FCE35}" type="slidenum">
              <a:rPr lang="en-US"/>
              <a:pPr/>
              <a:t>9</a:t>
            </a:fld>
            <a:endParaRPr lang="en-US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FA097BE-9B2C-4654-8993-CC175E3FE2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AFF0775-BD91-4709-91EA-F0BF871EC0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0913" y="301625"/>
            <a:ext cx="2265362" cy="6448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5275" cy="6448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F13023D-5011-4FD6-BBB3-DA987372AD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3037" cy="1254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39975" cy="5127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87700" cy="5127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26300" y="6886575"/>
            <a:ext cx="2339975" cy="512763"/>
          </a:xfrm>
        </p:spPr>
        <p:txBody>
          <a:bodyPr/>
          <a:lstStyle>
            <a:lvl1pPr>
              <a:defRPr/>
            </a:lvl1pPr>
          </a:lstStyle>
          <a:p>
            <a:fld id="{E3442193-262C-4F1E-84FC-6675E683CE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4FF7DF3-1297-4B51-BB85-90EBD47140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601E726-BB60-4AE5-A581-B6628DA5FD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4525" cy="4981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0163" y="1768475"/>
            <a:ext cx="4456112" cy="4981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947AC7C-0A7E-4983-914D-7FDDE30D0A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2578F53-5C7E-4F2E-8965-274938C5B2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C145B78-D786-4BEF-91A1-1EFA9AD794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EFE2B1C-7B01-4D61-B97C-1C8DD0D0A1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73DE7C7-A5E0-4D46-A428-C120170429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77F6757-BD43-4923-B006-FAF4C2655B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3037" cy="125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3037" cy="498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39975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87700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39975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21754B45-F898-4C37-8949-C0DCF2236D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mendler@ucla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lustre.org/index.php/Lustre_Support_Matri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iki.lustre.org/index.php/Lustre_Support_Matrix" TargetMode="External"/><Relationship Id="rId3" Type="http://schemas.openxmlformats.org/officeDocument/2006/relationships/hyperlink" Target="http://genome.ucla.edu/~jordan/docs/talks/2009-08-06_UUASC_Lustre.ppt" TargetMode="External"/><Relationship Id="rId7" Type="http://schemas.openxmlformats.org/officeDocument/2006/relationships/hyperlink" Target="http://lists.lustre.org/mailman/listinfo/lustre-discuss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iki.lustre.org/index.php/Learn:Lustre_Roadmap" TargetMode="External"/><Relationship Id="rId5" Type="http://schemas.openxmlformats.org/officeDocument/2006/relationships/hyperlink" Target="http://manual.lustre.org/" TargetMode="External"/><Relationship Id="rId4" Type="http://schemas.openxmlformats.org/officeDocument/2006/relationships/hyperlink" Target="http://lustre.or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lustre.org/images/a/a8/Gshipman_lug_2009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subTitle"/>
          </p:nvPr>
        </p:nvSpPr>
        <p:spPr>
          <a:xfrm>
            <a:off x="760413" y="425450"/>
            <a:ext cx="8562975" cy="6804025"/>
          </a:xfrm>
          <a:ln/>
        </p:spPr>
        <p:txBody>
          <a:bodyPr/>
          <a:lstStyle/>
          <a:p>
            <a:pPr hangingPunct="1"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2800" b="1"/>
              <a:t>Lustre Distributed Filesystem</a:t>
            </a:r>
          </a:p>
          <a:p>
            <a:pPr hangingPunct="1">
              <a:lnSpc>
                <a:spcPct val="116000"/>
              </a:lnSpc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2000"/>
              <a:t>August 6, 2009: UUASC-LA</a:t>
            </a:r>
          </a:p>
          <a:p>
            <a:pPr hangingPunct="1">
              <a:lnSpc>
                <a:spcPct val="116000"/>
              </a:lnSpc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000" b="1"/>
          </a:p>
          <a:p>
            <a:pPr hangingPunct="1">
              <a:lnSpc>
                <a:spcPct val="116000"/>
              </a:lnSpc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000" b="1"/>
          </a:p>
          <a:p>
            <a:pPr hangingPunct="1">
              <a:lnSpc>
                <a:spcPct val="116000"/>
              </a:lnSpc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000" b="1"/>
          </a:p>
          <a:p>
            <a:pPr hangingPunct="1">
              <a:lnSpc>
                <a:spcPct val="116000"/>
              </a:lnSpc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000" b="1"/>
          </a:p>
          <a:p>
            <a:pPr hangingPunct="1">
              <a:lnSpc>
                <a:spcPct val="116000"/>
              </a:lnSpc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000" b="1"/>
          </a:p>
          <a:p>
            <a:pPr hangingPunct="1">
              <a:lnSpc>
                <a:spcPct val="116000"/>
              </a:lnSpc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2000" b="1"/>
              <a:t>Jordan Mendler</a:t>
            </a:r>
          </a:p>
          <a:p>
            <a:pPr hangingPunct="1">
              <a:lnSpc>
                <a:spcPct val="116000"/>
              </a:lnSpc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1600"/>
              <a:t>UCLA Human Genetics Department</a:t>
            </a:r>
          </a:p>
          <a:p>
            <a:pPr hangingPunct="1">
              <a:lnSpc>
                <a:spcPct val="116000"/>
              </a:lnSpc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1600" b="1">
                <a:solidFill>
                  <a:srgbClr val="CCCCFF"/>
                </a:solidFill>
                <a:hlinkClick r:id="rId3"/>
              </a:rPr>
              <a:t>jmendler@ucla.edu</a:t>
            </a:r>
          </a:p>
          <a:p>
            <a:pPr hangingPunct="1">
              <a:lnSpc>
                <a:spcPct val="116000"/>
              </a:lnSpc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1600" b="1"/>
              <a:t>http://genome.ucla.edu/~jordan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Lustre Architecture: Servers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Different servers for different components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Metadata Server (MDS)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Manages filesystem metadata, but stores no actual data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Only 1 MDS is supported, 2 for Active-Passive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Clustered Metadata is in the works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Ideally, enough RAM to fit all of metadata in memory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Object Storage Servers (OSS)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Analogous to the head node for each storage server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1 or more OSS per cluster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Performs the disk I/O when prompted by client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As of Lustre 1.8, OSS can also do server side caching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Management Server (MGS)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Stores configuration information about filesystem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Often combined with the MDS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Servers require custom kernel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Lustre Architecture: Targets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A target represents a disk or array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Metadata Target (MDT)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Disk back-end to the MDS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Ideally SAS or SSD RAID10 for lots of small files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Object Storage Target (OST)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One or more OST per OSS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Direct connected to OSS or connected over SAS, FC, etc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These are the disks that store the actually files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Generally RAID5 or RAID6 SATA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Currently uses ldiskfs (a modified ext3/ext4)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Eventually will support ZFS as OST/MDT backing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Lustre Architecture: Clients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Lustre client runs as a kernel module on each node that wants to direct mount Lustre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On a request, the client asks the MDS where to read/write a given file or directory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Client makes request directly to the OSS or multiple OSS's with striping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The OSS talks to the appropriate OST(s) to read/write the block to/from disk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Clients make extensive use of caching when possible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Lustre Architecture: LNET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LNET is the Lustre Networking Stack, which allows components to communicate with each other over the network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LNET transparently supports Gigabit and 10 Gigabit Ethernet, Infiniband, Elan, Myrinet, and others in the same filesystem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LNET is really fast!!!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Consistently seeing 110MB/s per ethernet port on GIG-E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This is about double what we saw with NFS on the same hardware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Inifiband switch is sitting next to my desk, waiting to be racked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Heterogeneous networking support saves us money and efficiency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Have GigE and IB nodes in the same cluster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I/O bound jobs target expensive IB nodes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CPU bound jobs target cheaper GigE nodes but still access same filesystem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No need for expensive gateways or special routers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Lustre Installation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Lustre 1.6 simplified installation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Introduced mkfs, mount, etc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Lustre 1.8 is interoperable with 1.6 and eventual 2.0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Support matrix varies by version, so plan ahead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>
                <a:solidFill>
                  <a:srgbClr val="CCCCFF"/>
                </a:solidFill>
                <a:hlinkClick r:id="rId3"/>
              </a:rPr>
              <a:t>http://wiki.lustre.org/index.php/Lustre_Support_Matrix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Officially, only RHEL and SLES are supported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I never tried either, so read the 600 page manual and send me feedback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My example is based on CentOS (buyer beware!)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Servers are CentOS5 x86_64 with Lustre 1.8.0.x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Clients are CentOS4 i386 and x86_64 with Lustre 1.6.7.x (legacy cluster)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Lustre Installation: Servers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Get the latest RPMs from Sun: http://www.sun.com/software/products/lustre/get.jsp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Install the kernel, modules, lustre and e2fsprogs packages: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rpm -Uvh kernel-lustre-smp-2.6.18-128.1.6.el5_lustre.1.8.0.1.x86_64.rpm lustre-1.8.0.1-2.6.18_128.1.6.el5_lustre.1.8.0.1smp.x86_64.rpm lustre-modules-1.8.0.1-2.6.18_128.1.6.el5_lustre.1.8.0.1smp.x86_64.rpm lustre-ldiskfs-3.0.8-2.6.18_128.1.6.el5_lustre.1.8.0.1smp.x86_64.rpm e2fsprogs-1.40.11.sun1-0redhat.x86_64.rpm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Update /etc/grub.conf to boot the lustre kernel by default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Add the LNET module to /etc/modeprobe.conf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options lnet networks=tcp				# One Ethernet cards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options lnet networks=tcp0(eth0),tcp1(eth1)	# Two Ethernet cards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Arrange for the lustre modules to be loaded on boot 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 echo modprobe lnet &gt;&gt; /etc/rc.modules ;  echo modprobe lustre &gt;&gt; /etc/rc.local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 chmod +x /etc/rc.modules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Disable or modify SELinux and IPTables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Restart the server so the above changes can take place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Lustre Installation: MDS/MGS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Now that Lustre is installed, let's set up the MDT and MGS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mkfs.lustre --verbose --fsname scratch0 --mdt --mgs /dev/sda4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/dev/sda4 is a fast RAID10 optimized for small files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We are putting both services on the same machine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Filesystem will be named </a:t>
            </a:r>
            <a:r>
              <a:rPr lang="en-US" sz="3200" i="1"/>
              <a:t>scratch0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Mount the local filesystem to start the MDS and MGS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 mkdir /mnt/mdt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 mount -t lustre /dev/sda4 /mnt/mdt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Start it on boot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echo  “/dev/sda4	/mnt/mdt	lustre	defaults 0 0” &gt;&gt; /etc/fstab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If you have LDAP or NIS, make sure you set it up on your MDS!!!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Lustre Installation: OSS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Now that Lustre is installed on the OSS and configured on the MGS, we can add OST's to the OSS's to give our cluster actual storage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Let's have 1 OST per OSS, with a Software RAID 10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mknod /dev/md2 b 9 2   # If /dev/md2 does not exist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mdadm --create /dev/md2 -v --raid-devices=4 --level=raid10 /dev/sda4 /dev/sdb4 /dev/sdc4 /dev/sdd4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Install Lustre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mkfs.lustre --verbose --fsname scratch0 --ost --mgsnode=lustre-mds@tcp /dev/md2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Start Lustre now and on boot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mkdir /mnt/ost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mount -t lustre /dev/md2 /mnt/ost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echo “/dev/md2   /mnt/ost    lustre  defaults    0 0” &gt;&gt; /etc/fstab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Lustre Installation: OSS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Based on experience, use --index is to keep order. If we have 3 OSS's with one OST each: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mkfs.lustre --verbose --fsname scratch0 --ost --index=0 --mgsnode=lustre-mds.localdomain@tcp /dev/md2 # lustre-oss-a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mkfs.lustre --verbose --fsname scratch0 --ost --index=1 --mgsnode=lustre-mds.localdomain@tcp /dev/md2 # lustre-oss-b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mkfs.lustre --verbose --fsname scratch0 --ost --index=2 --mgsnode=lustre-mds.localdomain@tcp /dev/md2 # lustre-oss-c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Multiple OST's per OSS: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mdadm --create /dev/md2 -v --raid-devices=4 --level=raid10 /dev/sda4 /dev/sdb4 /dev/sdc4 /dev/sdd4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mdadm --create /dev/md3 -v --raid-devices=4 --level=raid10 /dev/sda5 /dev/sdb5 /dev/sdc5 /dev/sdd5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mkdir /mnt/ost{0,1}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mount -t lustre /dev/md2 /mnt/ost0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mount -t lustre /dev/md3 /mnt/ost1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Lustre Installation: OSS Tuning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Won't get into too much detail, but you should tune OSTs for your environment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Inode Count (-i): Number of bytes-per-inode. Larger ratio means less inodes.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Reserved space (-m): Percentage of filesystem reserved for root in case a user fills it up.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Chunksize (--chunk for mdadm): How much to write to each drive in the array before moving to the next drive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Stride (-E stride): Number of blocks written to each disk in the raid before moving on to the next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stripe-width (-E stripe-width)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Good to put filesystem journals and RAID bitmaps on s different device (not shown here)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Large file example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mdadm --create /dev/md2 -v --raid-devices=4 --level=raid10 --chunk=256 /dev/sda4 /dev/sdb4 /dev/sdc4 /dev/sdd4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mkfs.lustre --verbose --mkfsoptions="-i 1048576 -m 1 -E stride=64 -E stripe-width=128" --fsname scratch0 --ost --index=3 --mgsnode=lustre-mds.localdomain@tcp /dev/md2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This is all covered in the 600 page manual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Talking Points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Motivation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Architectural Overview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Installation Example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Administration, Configuration and Tuning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Availability, Reliability and Design Concerns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Upcoming Features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Lustre Installation: Clients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Clients can either use a full kernel (as shown earlier) or a 'patchless kernel'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Build and install the kernel modules for 'patchless'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yum install kernel-smp-devel-2.6.9-55.0.2.EL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tar -xvzf rhel4-i686-lustre-1.6.7.tar.gz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./configure --with-linux=/usr/src/kernels/2.6.9-55.0.2.EL-smp-i686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make rpms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rpm -Uvh lustre-1.6.7-2.6.9_55.0.2.ELsmp_200903311027.i386.rpm lustre-modules-1.6.7-2.6.9_55.0.2.ELsmp_200903311027.i386.rpm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Configure LNET and module loading again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echo “options lnet networks=tcp” &gt;&gt; /etc/modprobe.conf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echo modprobe lnet &gt;&gt; /etc/rc.modules ; echo modprobe lustre &gt;&gt; /etc/rc.local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chmod +x /etc/rc.modules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Lustre Installation: Clients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Load modules to avoid a reboot!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modprobe lustre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lsmod | grep lustre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lustre                650984  0 ....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Mount Lustre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mkdir /scratch0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mount -t lustre lustre-mds@tcp:/scratch0 /scratch0/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Have Lustre mount on startup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echo "lustre-mds@tcp:/scratch0 /scratch0  lustre  defaults 1 2" &gt;&gt; /etc/fstab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Success!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df -h /scratch0/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Filesystem            Size  Used Avail Use% Mounted on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lustre-mds@tcp:/lfs0   11T  7.3T  3.5T  68% /scratch0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Lustre Administration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lctl: useful for low-level debugging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lfs list_nids (show active LNET devices)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lfs ping 10.67.183.70 (LNET ping)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lfs: Useful for high-level tuning and debugging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lfs check servers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lfs getstripe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lfs setstripe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lfs df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lfs quota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/var/log/messages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Lustre logs lots of stuff on both clients and servers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Some will be useful and a mailing list search will find a solution</a:t>
            </a:r>
          </a:p>
          <a:p>
            <a:pPr marL="2282825" lvl="2" indent="-454025">
              <a:buFont typeface="Times New Roman" pitchFamily="16" charset="0"/>
              <a:buChar char="•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May be anything be a networking issue, unavailable OST, require a reboot, etc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Some will be useless dumps</a:t>
            </a:r>
          </a:p>
          <a:p>
            <a:pPr marL="2282825" lvl="2" indent="-454025">
              <a:buFont typeface="Times New Roman" pitchFamily="16" charset="0"/>
              <a:buChar char="•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Generally an umount/remount of the questionable OST or client will solve the problem</a:t>
            </a:r>
          </a:p>
          <a:p>
            <a:pPr marL="2282825" lvl="2" indent="-454025">
              <a:buFont typeface="Times New Roman" pitchFamily="16" charset="0"/>
              <a:buChar char="•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Occasionally need to reboot the node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Lustre Configuration: Striping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Stripe size and count can be set on a file or directory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Subdirectories and files inherit from their parent directory, unless overridden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Works much like standard permissions and ownership would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Can be risky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With a 4-wide stripe, if any 1 of the OSTs dies the whole file is unavailable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Examples: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Set default policy of /scratch0 to have no striping (1 OST per file)</a:t>
            </a:r>
          </a:p>
          <a:p>
            <a:pPr marL="2282825" lvl="2" indent="-454025">
              <a:buFont typeface="Times New Roman" pitchFamily="16" charset="0"/>
              <a:buChar char="•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lfs setstripe -c 1 /scratch0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Create a directory in /scratch0 with a 4-wide stripe</a:t>
            </a:r>
          </a:p>
          <a:p>
            <a:pPr marL="2282825" lvl="2" indent="-454025">
              <a:buFont typeface="Times New Roman" pitchFamily="16" charset="0"/>
              <a:buChar char="•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mkdir /scratch0/stripe</a:t>
            </a:r>
          </a:p>
          <a:p>
            <a:pPr marL="2282825" lvl="2" indent="-454025">
              <a:buFont typeface="Times New Roman" pitchFamily="16" charset="0"/>
              <a:buChar char="•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lfs setstripe -c 4 /scratch0/stripe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Make a file in /scratch0/stripe</a:t>
            </a:r>
          </a:p>
          <a:p>
            <a:pPr marL="2282825" lvl="2" indent="-454025">
              <a:buFont typeface="Times New Roman" pitchFamily="16" charset="0"/>
              <a:buChar char="•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touch /scratch0/stripe/foo.txt</a:t>
            </a:r>
          </a:p>
          <a:p>
            <a:pPr marL="3197225" lvl="3" indent="-454025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/scratch0/stripe/foo.txt is striped 4-wide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Make a file that will be striped across all available OST's</a:t>
            </a:r>
          </a:p>
          <a:p>
            <a:pPr marL="2282825" lvl="2" indent="-454025">
              <a:buFont typeface="Times New Roman" pitchFamily="16" charset="0"/>
              <a:buChar char="•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touch /scratch0/stripe/wider.txt</a:t>
            </a:r>
          </a:p>
          <a:p>
            <a:pPr marL="2282825" lvl="2" indent="-454025">
              <a:buFont typeface="Times New Roman" pitchFamily="16" charset="0"/>
              <a:buChar char="•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lfs setstripe -c 1 /scratch0/stripe/wider.txt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We changed our mind, and want wider.txt to use the default stripe policy of 4</a:t>
            </a:r>
          </a:p>
          <a:p>
            <a:pPr marL="2282825" lvl="2" indent="-454025">
              <a:buFont typeface="Times New Roman" pitchFamily="16" charset="0"/>
              <a:buChar char="•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lfs setstripe -c 0 /scratch0/stripe/wider.txt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Lustre Availability and Reliability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681038" indent="-681038">
              <a:buFont typeface="Times New Roman" pitchFamily="16" charset="0"/>
              <a:buChar char="•"/>
              <a:tabLst>
                <a:tab pos="681038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r>
              <a:rPr lang="en-US"/>
              <a:t>As of 1.8, most HA is outside of Lustre</a:t>
            </a:r>
          </a:p>
          <a:p>
            <a:pPr marL="681038" indent="-681038">
              <a:buFont typeface="Times New Roman" pitchFamily="16" charset="0"/>
              <a:buChar char="•"/>
              <a:tabLst>
                <a:tab pos="681038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r>
              <a:rPr lang="en-US"/>
              <a:t>Shared storage back-end, Heartbeat, STONITH, etc.</a:t>
            </a:r>
          </a:p>
          <a:p>
            <a:pPr marL="681038" indent="-681038">
              <a:buFont typeface="Times New Roman" pitchFamily="16" charset="0"/>
              <a:buChar char="•"/>
              <a:tabLst>
                <a:tab pos="681038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r>
              <a:rPr lang="en-US"/>
              <a:t>Points of failures, HA design</a:t>
            </a:r>
          </a:p>
          <a:p>
            <a:pPr marL="681038" indent="-681038">
              <a:buFont typeface="Times New Roman" pitchFamily="16" charset="0"/>
              <a:buChar char="•"/>
              <a:tabLst>
                <a:tab pos="681038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r>
              <a:rPr lang="en-US"/>
              <a:t>Future HA, features (ZFS integrity, SNS, Clustered Metadata)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Lustre Roadmap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8" y="1408113"/>
            <a:ext cx="8934450" cy="6143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Links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 tIns="14040"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GB" sz="1600" b="1"/>
              <a:t>This talk: </a:t>
            </a:r>
            <a:r>
              <a:rPr lang="en-GB" sz="1600" b="1">
                <a:solidFill>
                  <a:srgbClr val="CCCCFF"/>
                </a:solidFill>
                <a:hlinkClick r:id="rId3"/>
              </a:rPr>
              <a:t>http://genome.ucla.edu/~jordan/docs/talks/2009-08-06_UUASC_Lustre.ppt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GB" sz="1600" b="1"/>
              <a:t>Lustre Homepage: </a:t>
            </a:r>
            <a:r>
              <a:rPr lang="en-GB" sz="1600" b="1">
                <a:solidFill>
                  <a:srgbClr val="CCCCFF"/>
                </a:solidFill>
                <a:hlinkClick r:id="rId4"/>
              </a:rPr>
              <a:t>http://lustre.org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GB" sz="1600" b="1"/>
              <a:t>Lustre Manual: </a:t>
            </a:r>
            <a:r>
              <a:rPr lang="en-GB" sz="1600" b="1">
                <a:solidFill>
                  <a:srgbClr val="CCCCFF"/>
                </a:solidFill>
                <a:hlinkClick r:id="rId5"/>
              </a:rPr>
              <a:t>http://manual.lustre.org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GB" sz="1600" b="1"/>
              <a:t>Lustre Roadmap: </a:t>
            </a:r>
            <a:r>
              <a:rPr lang="en-GB" sz="1600" b="1">
                <a:solidFill>
                  <a:srgbClr val="CCCCFF"/>
                </a:solidFill>
                <a:hlinkClick r:id="rId6"/>
              </a:rPr>
              <a:t>http://wiki.lustre.org/index.php/Learn:Lustre_Roadmap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GB" sz="1600" b="1"/>
              <a:t>Lustre Mailing List: </a:t>
            </a:r>
            <a:r>
              <a:rPr lang="en-GB" sz="1600" b="1">
                <a:solidFill>
                  <a:srgbClr val="CCCCFF"/>
                </a:solidFill>
                <a:hlinkClick r:id="rId7"/>
              </a:rPr>
              <a:t>http://lists.lustre.org/mailman/listinfo/lustre-discuss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GB" sz="1600" b="1"/>
              <a:t>Lustre Support Matrix: </a:t>
            </a:r>
            <a:r>
              <a:rPr lang="en-GB" sz="1600" b="1">
                <a:solidFill>
                  <a:srgbClr val="CCCCFF"/>
                </a:solidFill>
                <a:hlinkClick r:id="rId8"/>
              </a:rPr>
              <a:t>http://wiki.lustre.org/index.php/Lustre_Support_Matrix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What is Lustre and why do I care?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Lustre is a POSIX-compliant global, distributed, parallel filesystem.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Lustre is fast, scalable and live expandable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Lustre is licensed under GPL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Lustre was acquired and is supported by Sun Microsystems (for now).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What is Lustre and why do I care?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POSIX Compliant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Appears to the client the same way a local disk or NFS volume would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Global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A single namespace across multiple storage servers/volumes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All clients see a single volume regardless of the back-end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Distributed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Files are distributed across storage servers for load balancing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Parallel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A single file can be distributed across one or more servers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What is Lustre and why do I care?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Expandable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Additional storage servers or disk arrays can be added to grow a live filesystem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Many multi-PB installations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Fast and scalable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Lustre can support tens of thousands of clients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Lustre can support hundreds of gigabytes per second.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Motivation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For us: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Every compute node needs to read a given 15gb index at the same time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Copying the index to every compute node required administrative and disk overhead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NFS was good but massively bottlenecked on a single server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Multiple NFS servers helped for lots of small files, but was more work for users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Multiple NFS servers did not help when all I/O was to one large file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As experiments got larger, independent volumes became I/O inefficient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Striping allows us to distribute large file I/O across many servers, disks, NICs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Non-striping allows us to distribute tons of small files across many servers, disks, NICs with less overhead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Motivation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589088"/>
            <a:ext cx="9070975" cy="4989512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For them (ORNL):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Consolidate 'Islands of Storage'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1 center-wide Lustre-based storage volume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Over 10 PB of RAID6 storage (13,400 SATA disks!)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Over 200GB/s of throughput (240GB/s theoretical)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192 Lustre servers over Infiniband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Over 26,000 clients simultaneously performing I/O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2012 Projections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1.5 TB/s aggregate disk bandwidth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244 PB of SATA disk storage or 61 PB of SAS</a:t>
            </a:r>
          </a:p>
          <a:p>
            <a:pPr marL="1289050" lvl="2" indent="-282575">
              <a:buSzPct val="75000"/>
              <a:buFont typeface="Symbol" charset="2"/>
              <a:buChar char="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100,000 clients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04825" y="6421438"/>
            <a:ext cx="9070975" cy="126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1240" rIns="0" bIns="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/>
            </a:r>
            <a:b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</a:br>
            <a:r>
              <a:rPr lang="en-US" sz="2400">
                <a:solidFill>
                  <a:srgbClr val="000000"/>
                </a:solidFill>
                <a:ea typeface="DejaVu Sans" charset="0"/>
                <a:cs typeface="DejaVu Sans" charset="0"/>
              </a:rPr>
              <a:t>Source: </a:t>
            </a:r>
            <a:r>
              <a:rPr lang="en-US" sz="2400">
                <a:solidFill>
                  <a:srgbClr val="CCCCFF"/>
                </a:solidFill>
                <a:ea typeface="DejaVu Sans" charset="0"/>
                <a:cs typeface="DejaVu Sans" charset="0"/>
                <a:hlinkClick r:id="rId3"/>
              </a:rPr>
              <a:t>http://wiki.lustre.org/images/a/a8/Gshipman_lug_2009.pdf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Why doesn't everyone use Lustre?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Complexity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Many deployments have dedicated Lustre admins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Reliability is improving but not quite there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Unexplained slow downs and hangs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Occasional server hangs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Sometimes one client is flaky while others work fine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Lots of weird error and debug messages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No one trusts their archive data to it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Occasional corruption bug pops up on mailing list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Fast scratch space at best</a:t>
            </a:r>
          </a:p>
          <a:p>
            <a:pPr marL="2282825" lvl="2" indent="-454025">
              <a:buFont typeface="Times New Roman" pitchFamily="16" charset="0"/>
              <a:buChar char="•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Copy archive data to Lustre, process, copy results back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No High Availability at the Lustre level (yet)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More on this later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Regardless, Lustre is surprisingly robust to failures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Reboot any number of OSSes and/or the MDS during a read/write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The client simple waits around for the target to return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When the cluster comes back online, I/O generally resumes cleanly</a:t>
            </a:r>
          </a:p>
          <a:p>
            <a:pPr marL="1481138" lvl="1" indent="-566738">
              <a:buFont typeface="Times New Roman" pitchFamily="16" charset="0"/>
              <a:buChar char="–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 sz="3200"/>
              <a:t>Client timeouts are tunable to either wait around or return file unavailable error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Lustre Architecture: Components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Servers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Metadata Server (MDS)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Object Storage Servers (OSS)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Management Server (MGS)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Targets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Metadata Target (MDT)</a:t>
            </a:r>
          </a:p>
          <a:p>
            <a:pPr marL="857250" lvl="1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Object Storage Targets (OST)</a:t>
            </a:r>
          </a:p>
          <a:p>
            <a:pPr marL="425450" indent="-320675">
              <a:buSzPct val="45000"/>
              <a:buFont typeface="Wingdings" charset="2"/>
              <a:buChar char="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</a:pPr>
            <a:r>
              <a:rPr lang="en-US"/>
              <a:t>Clients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2469</TotalTime>
  <Words>2147</Words>
  <Application>Microsoft Office PowerPoint</Application>
  <PresentationFormat>Custom</PresentationFormat>
  <Paragraphs>309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Times New Roman</vt:lpstr>
      <vt:lpstr>Arial</vt:lpstr>
      <vt:lpstr>DejaVu Sans</vt:lpstr>
      <vt:lpstr>Wingdings</vt:lpstr>
      <vt:lpstr>Symbol</vt:lpstr>
      <vt:lpstr>Office Theme</vt:lpstr>
      <vt:lpstr>Slide 1</vt:lpstr>
      <vt:lpstr>Talking Points</vt:lpstr>
      <vt:lpstr>What is Lustre and why do I care?</vt:lpstr>
      <vt:lpstr>What is Lustre and why do I care?</vt:lpstr>
      <vt:lpstr>What is Lustre and why do I care?</vt:lpstr>
      <vt:lpstr>Motivation</vt:lpstr>
      <vt:lpstr>Motivation</vt:lpstr>
      <vt:lpstr>Why doesn't everyone use Lustre?</vt:lpstr>
      <vt:lpstr>Lustre Architecture: Components</vt:lpstr>
      <vt:lpstr>Lustre Architecture: Servers</vt:lpstr>
      <vt:lpstr>Lustre Architecture: Targets</vt:lpstr>
      <vt:lpstr>Lustre Architecture: Clients</vt:lpstr>
      <vt:lpstr>Lustre Architecture: LNET</vt:lpstr>
      <vt:lpstr>Lustre Installation</vt:lpstr>
      <vt:lpstr>Lustre Installation: Servers</vt:lpstr>
      <vt:lpstr>Lustre Installation: MDS/MGS</vt:lpstr>
      <vt:lpstr>Lustre Installation: OSS</vt:lpstr>
      <vt:lpstr>Lustre Installation: OSS</vt:lpstr>
      <vt:lpstr>Lustre Installation: OSS Tuning</vt:lpstr>
      <vt:lpstr>Lustre Installation: Clients</vt:lpstr>
      <vt:lpstr>Lustre Installation: Clients</vt:lpstr>
      <vt:lpstr>Lustre Administration</vt:lpstr>
      <vt:lpstr>Lustre Configuration: Striping</vt:lpstr>
      <vt:lpstr>Lustre Availability and Reliability</vt:lpstr>
      <vt:lpstr>Lustre Roadmap</vt:lpstr>
      <vt:lpstr>Links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smckee</dc:creator>
  <cp:lastModifiedBy> Shawn  McKee</cp:lastModifiedBy>
  <cp:revision>162</cp:revision>
  <cp:lastPrinted>1601-01-01T00:00:00Z</cp:lastPrinted>
  <dcterms:created xsi:type="dcterms:W3CDTF">2009-08-04T19:52:20Z</dcterms:created>
  <dcterms:modified xsi:type="dcterms:W3CDTF">2010-03-25T14:06:48Z</dcterms:modified>
</cp:coreProperties>
</file>