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61" r:id="rId5"/>
    <p:sldId id="258" r:id="rId6"/>
    <p:sldId id="257" r:id="rId7"/>
    <p:sldId id="260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43" d="100"/>
          <a:sy n="43" d="100"/>
        </p:scale>
        <p:origin x="53" y="3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45951-E6FB-4C4C-A029-85DA99A999B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86378-F68E-4F2A-961C-DE0A50A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44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151AE-9AEA-4F7F-9150-9D842A7661D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9E22C-9F86-41BB-95EC-3ECF3FEA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8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F5657-46C3-436C-9CCB-1BE2C9CF628D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6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E22C-9F86-41BB-95EC-3ECF3FEA9A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8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E22C-9F86-41BB-95EC-3ECF3FEA9A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2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E22C-9F86-41BB-95EC-3ECF3FEA9A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9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5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0351"/>
            <a:ext cx="7772400" cy="2521055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30040"/>
            <a:ext cx="6400800" cy="1691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>
          <a:xfrm>
            <a:off x="8274347" y="6624545"/>
            <a:ext cx="612843" cy="213671"/>
          </a:xfrm>
        </p:spPr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2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2" y="684006"/>
            <a:ext cx="8686810" cy="551032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5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80000" y="36091"/>
            <a:ext cx="7607640" cy="446937"/>
          </a:xfrm>
        </p:spPr>
        <p:txBody>
          <a:bodyPr/>
          <a:lstStyle>
            <a:lvl1pPr>
              <a:defRPr sz="21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Click to edit Master title style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4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8711"/>
            <a:ext cx="7772400" cy="1576511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05222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8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8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6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5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684000"/>
            <a:ext cx="4207174" cy="5210962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3364" y="684000"/>
            <a:ext cx="4163438" cy="5210962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1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88" indent="0">
              <a:buNone/>
              <a:defRPr sz="1200" b="1"/>
            </a:lvl4pPr>
            <a:lvl5pPr marL="1371584" indent="0">
              <a:buNone/>
              <a:defRPr sz="1200" b="1"/>
            </a:lvl5pPr>
            <a:lvl6pPr marL="1714481" indent="0">
              <a:buNone/>
              <a:defRPr sz="1200" b="1"/>
            </a:lvl6pPr>
            <a:lvl7pPr marL="2057377" indent="0">
              <a:buNone/>
              <a:defRPr sz="1200" b="1"/>
            </a:lvl7pPr>
            <a:lvl8pPr marL="2400272" indent="0">
              <a:buNone/>
              <a:defRPr sz="1200" b="1"/>
            </a:lvl8pPr>
            <a:lvl9pPr marL="274316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88" indent="0">
              <a:buNone/>
              <a:defRPr sz="1200" b="1"/>
            </a:lvl4pPr>
            <a:lvl5pPr marL="1371584" indent="0">
              <a:buNone/>
              <a:defRPr sz="1200" b="1"/>
            </a:lvl5pPr>
            <a:lvl6pPr marL="1714481" indent="0">
              <a:buNone/>
              <a:defRPr sz="1200" b="1"/>
            </a:lvl6pPr>
            <a:lvl7pPr marL="2057377" indent="0">
              <a:buNone/>
              <a:defRPr sz="1200" b="1"/>
            </a:lvl7pPr>
            <a:lvl8pPr marL="2400272" indent="0">
              <a:buNone/>
              <a:defRPr sz="1200" b="1"/>
            </a:lvl8pPr>
            <a:lvl9pPr marL="274316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9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8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1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7" indent="0">
              <a:buNone/>
              <a:defRPr sz="900"/>
            </a:lvl2pPr>
            <a:lvl3pPr marL="685793" indent="0">
              <a:buNone/>
              <a:defRPr sz="750"/>
            </a:lvl3pPr>
            <a:lvl4pPr marL="1028688" indent="0">
              <a:buNone/>
              <a:defRPr sz="675"/>
            </a:lvl4pPr>
            <a:lvl5pPr marL="1371584" indent="0">
              <a:buNone/>
              <a:defRPr sz="675"/>
            </a:lvl5pPr>
            <a:lvl6pPr marL="1714481" indent="0">
              <a:buNone/>
              <a:defRPr sz="675"/>
            </a:lvl6pPr>
            <a:lvl7pPr marL="2057377" indent="0">
              <a:buNone/>
              <a:defRPr sz="675"/>
            </a:lvl7pPr>
            <a:lvl8pPr marL="2400272" indent="0">
              <a:buNone/>
              <a:defRPr sz="675"/>
            </a:lvl8pPr>
            <a:lvl9pPr marL="2743169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6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84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7" indent="0">
              <a:buNone/>
              <a:defRPr sz="2100"/>
            </a:lvl2pPr>
            <a:lvl3pPr marL="685793" indent="0">
              <a:buNone/>
              <a:defRPr sz="1800"/>
            </a:lvl3pPr>
            <a:lvl4pPr marL="1028688" indent="0">
              <a:buNone/>
              <a:defRPr sz="1500"/>
            </a:lvl4pPr>
            <a:lvl5pPr marL="1371584" indent="0">
              <a:buNone/>
              <a:defRPr sz="1500"/>
            </a:lvl5pPr>
            <a:lvl6pPr marL="1714481" indent="0">
              <a:buNone/>
              <a:defRPr sz="1500"/>
            </a:lvl6pPr>
            <a:lvl7pPr marL="2057377" indent="0">
              <a:buNone/>
              <a:defRPr sz="1500"/>
            </a:lvl7pPr>
            <a:lvl8pPr marL="2400272" indent="0">
              <a:buNone/>
              <a:defRPr sz="1500"/>
            </a:lvl8pPr>
            <a:lvl9pPr marL="2743169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7" indent="0">
              <a:buNone/>
              <a:defRPr sz="900"/>
            </a:lvl2pPr>
            <a:lvl3pPr marL="685793" indent="0">
              <a:buNone/>
              <a:defRPr sz="750"/>
            </a:lvl3pPr>
            <a:lvl4pPr marL="1028688" indent="0">
              <a:buNone/>
              <a:defRPr sz="675"/>
            </a:lvl4pPr>
            <a:lvl5pPr marL="1371584" indent="0">
              <a:buNone/>
              <a:defRPr sz="675"/>
            </a:lvl5pPr>
            <a:lvl6pPr marL="1714481" indent="0">
              <a:buNone/>
              <a:defRPr sz="675"/>
            </a:lvl6pPr>
            <a:lvl7pPr marL="2057377" indent="0">
              <a:buNone/>
              <a:defRPr sz="675"/>
            </a:lvl7pPr>
            <a:lvl8pPr marL="2400272" indent="0">
              <a:buNone/>
              <a:defRPr sz="675"/>
            </a:lvl8pPr>
            <a:lvl9pPr marL="2743169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0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8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7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1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2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6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9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E09D-7D66-4763-A45D-53271D8F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/>
          <a:srcRect r="393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2" y="20854"/>
            <a:ext cx="8686810" cy="44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2" y="684000"/>
            <a:ext cx="8686810" cy="548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970" y="6608900"/>
            <a:ext cx="612843" cy="2136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pPr defTabSz="342900"/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98" y="20330"/>
            <a:ext cx="1962130" cy="5208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5511568" y="6610864"/>
            <a:ext cx="2638396" cy="211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897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i="1" dirty="0" smtClean="0"/>
              <a:t>Azher Mughal / </a:t>
            </a:r>
            <a:r>
              <a:rPr lang="en-US" sz="1400" i="1" dirty="0" err="1" smtClean="0"/>
              <a:t>Beraldo</a:t>
            </a:r>
            <a:r>
              <a:rPr lang="en-US" sz="1400" i="1" dirty="0" smtClean="0"/>
              <a:t> Leal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262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342897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2" indent="-257172" algn="l" defTabSz="34289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06" indent="-214310" algn="l" defTabSz="34289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40" indent="-171447" algn="l" defTabSz="3428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37" indent="-171447" algn="l" defTabSz="342897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32" indent="-171447" algn="l" defTabSz="342897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28" indent="-171447" algn="l" defTabSz="3428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5" indent="-171447" algn="l" defTabSz="3428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0" indent="-171447" algn="l" defTabSz="3428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16" indent="-171447" algn="l" defTabSz="3428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3428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3428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8" algn="l" defTabSz="3428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4" algn="l" defTabSz="3428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1" algn="l" defTabSz="3428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algn="l" defTabSz="3428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2" algn="l" defTabSz="3428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69" algn="l" defTabSz="3428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04" y="1313746"/>
            <a:ext cx="7079697" cy="1676590"/>
          </a:xfrm>
        </p:spPr>
        <p:txBody>
          <a:bodyPr/>
          <a:lstStyle/>
          <a:p>
            <a:pPr algn="ctr"/>
            <a:r>
              <a:rPr lang="en-US" sz="3200" dirty="0"/>
              <a:t>Programming OpenFlow Flows for </a:t>
            </a:r>
            <a:r>
              <a:rPr lang="en-US" sz="3200" dirty="0" smtClean="0"/>
              <a:t>Scientific Profit</a:t>
            </a:r>
            <a:endParaRPr lang="en-US" sz="3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4173" y="3673887"/>
            <a:ext cx="5485674" cy="1676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897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400" dirty="0" smtClean="0"/>
              <a:t>Azher Mughal / Beraldo Leal</a:t>
            </a:r>
          </a:p>
          <a:p>
            <a:pPr algn="ctr"/>
            <a:r>
              <a:rPr lang="en-US" sz="2400" dirty="0" err="1" smtClean="0"/>
              <a:t>SuperComputing</a:t>
            </a:r>
            <a:r>
              <a:rPr lang="en-US" sz="2400" dirty="0" smtClean="0"/>
              <a:t> 2015</a:t>
            </a:r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798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044495"/>
            <a:ext cx="6273801" cy="29084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700" dirty="0" smtClean="0"/>
              <a:t>Questions:</a:t>
            </a:r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 smtClean="0"/>
          </a:p>
          <a:p>
            <a:pPr algn="ctr"/>
            <a:r>
              <a:rPr lang="en-US" sz="2700" dirty="0" err="1"/>
              <a:t>a</a:t>
            </a:r>
            <a:r>
              <a:rPr lang="en-US" sz="2700" dirty="0" err="1" smtClean="0"/>
              <a:t>zher</a:t>
            </a:r>
            <a:r>
              <a:rPr lang="en-US" sz="2700" dirty="0" smtClean="0"/>
              <a:t>@ hep.Caltech.edu</a:t>
            </a:r>
          </a:p>
          <a:p>
            <a:pPr algn="ctr"/>
            <a:r>
              <a:rPr lang="en-US" sz="2700" dirty="0" smtClean="0"/>
              <a:t>beraldo@ncc.unesp.br</a:t>
            </a:r>
          </a:p>
          <a:p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354215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/>
        </p:nvSpPr>
        <p:spPr>
          <a:xfrm>
            <a:off x="8253969" y="6617289"/>
            <a:ext cx="612843" cy="2136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432" y="0"/>
            <a:ext cx="5340096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897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400" dirty="0"/>
              <a:t>http://supercomputing.caltech.edu/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899" y="683380"/>
            <a:ext cx="5944101" cy="56198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45357" y="770358"/>
            <a:ext cx="3090534" cy="492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7 Booth Connections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2 WAN Connections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Single OpenFlow Controller (OpenDaylight)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Global Topology View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OpenFlow interconnected </a:t>
            </a:r>
            <a:r>
              <a:rPr lang="en-US" sz="2000" dirty="0" smtClean="0"/>
              <a:t>Islands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Primarily composed of Dell OpenFlow Z9100 100GE switches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Also in use are switches from Brocade, </a:t>
            </a:r>
            <a:r>
              <a:rPr lang="en-US" sz="2000" dirty="0" err="1" smtClean="0"/>
              <a:t>Mellanox</a:t>
            </a:r>
            <a:r>
              <a:rPr lang="en-US" sz="2000" dirty="0" smtClean="0"/>
              <a:t> and </a:t>
            </a:r>
            <a:r>
              <a:rPr lang="en-US" sz="2000" dirty="0" err="1" smtClean="0"/>
              <a:t>Inventec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385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7196328" cy="56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897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400" dirty="0" smtClean="0"/>
              <a:t>SDN Topology (Show Floor and Remote Islands)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" y="786384"/>
            <a:ext cx="8525865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3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2" y="20854"/>
            <a:ext cx="8686810" cy="446937"/>
          </a:xfrm>
        </p:spPr>
        <p:txBody>
          <a:bodyPr/>
          <a:lstStyle/>
          <a:p>
            <a:r>
              <a:rPr lang="en-US" dirty="0" smtClean="0"/>
              <a:t>OpenDaylight Lithium Components</a:t>
            </a:r>
            <a:endParaRPr lang="en-US" dirty="0"/>
          </a:p>
        </p:txBody>
      </p:sp>
      <p:pic>
        <p:nvPicPr>
          <p:cNvPr id="1026" name="Picture 2" descr="OpenDaylight Lithium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1" y="708270"/>
            <a:ext cx="8852085" cy="49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18"/>
            <a:ext cx="8686810" cy="446937"/>
          </a:xfrm>
        </p:spPr>
        <p:txBody>
          <a:bodyPr/>
          <a:lstStyle/>
          <a:p>
            <a:r>
              <a:rPr lang="en-US" sz="2400" dirty="0" smtClean="0"/>
              <a:t>OpenDaylight Controller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002" y="833890"/>
            <a:ext cx="8686810" cy="54223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342897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/>
              <a:t>NETCONF: </a:t>
            </a:r>
            <a:r>
              <a:rPr lang="en-US" sz="2000" b="0" dirty="0" smtClean="0"/>
              <a:t>An IETF device configuration management protocol</a:t>
            </a:r>
          </a:p>
          <a:p>
            <a:endParaRPr lang="en-US" sz="2000" b="0" dirty="0" smtClean="0"/>
          </a:p>
          <a:p>
            <a:r>
              <a:rPr lang="en-US" sz="2000" dirty="0" smtClean="0"/>
              <a:t>Yang Model: </a:t>
            </a:r>
            <a:r>
              <a:rPr lang="en-US" sz="2000" b="0" dirty="0" smtClean="0"/>
              <a:t>Yet </a:t>
            </a:r>
            <a:r>
              <a:rPr lang="en-US" sz="2000" b="0" dirty="0"/>
              <a:t>Another Next Generation” (YANG) data </a:t>
            </a:r>
            <a:r>
              <a:rPr lang="en-US" sz="2000" b="0" dirty="0" smtClean="0"/>
              <a:t>modeling 		language for the NETCONF protocol</a:t>
            </a:r>
          </a:p>
          <a:p>
            <a:endParaRPr lang="en-US" sz="2000" dirty="0" smtClean="0"/>
          </a:p>
          <a:p>
            <a:r>
              <a:rPr lang="en-US" sz="2000" dirty="0" smtClean="0"/>
              <a:t>MD-SAL: </a:t>
            </a:r>
            <a:r>
              <a:rPr lang="en-US" sz="2000" b="0" dirty="0" smtClean="0"/>
              <a:t>Model Driven Service Abstraction Layer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State and Data representation is done through models (YANG)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Model agnostic. Not limited to just flow supporting devices (Cisco, Juniper, Brocade all are offering YANG modules for their configuration)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Multiple data stores (e.g. </a:t>
            </a:r>
            <a:r>
              <a:rPr lang="en-US" sz="2000" dirty="0" err="1" smtClean="0"/>
              <a:t>Config</a:t>
            </a:r>
            <a:r>
              <a:rPr lang="en-US" sz="2000" dirty="0" smtClean="0"/>
              <a:t> / Operational)</a:t>
            </a:r>
            <a:endParaRPr lang="en-US" sz="2000" b="0" dirty="0" smtClean="0"/>
          </a:p>
          <a:p>
            <a:r>
              <a:rPr lang="en-US" sz="2000" b="0" dirty="0"/>
              <a:t> </a:t>
            </a:r>
            <a:r>
              <a:rPr lang="en-US" sz="2000" b="0" dirty="0" smtClean="0"/>
              <a:t> 	</a:t>
            </a:r>
          </a:p>
          <a:p>
            <a:r>
              <a:rPr lang="en-US" sz="2000" dirty="0" smtClean="0"/>
              <a:t> AD-SAL: </a:t>
            </a:r>
            <a:r>
              <a:rPr lang="en-US" sz="2000" b="0" dirty="0" smtClean="0"/>
              <a:t>API Driven Service Abstraction Layer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1:1 mapping between </a:t>
            </a:r>
            <a:r>
              <a:rPr lang="en-US" sz="2000" b="0" dirty="0" err="1" smtClean="0"/>
              <a:t>NorthBound</a:t>
            </a:r>
            <a:r>
              <a:rPr lang="en-US" sz="2000" b="0" dirty="0" smtClean="0"/>
              <a:t> and </a:t>
            </a:r>
            <a:r>
              <a:rPr lang="en-US" sz="2000" b="0" dirty="0" err="1" smtClean="0"/>
              <a:t>SouthBound</a:t>
            </a:r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/>
          </a:p>
        </p:txBody>
      </p:sp>
      <p:sp>
        <p:nvSpPr>
          <p:cNvPr id="3" name="Rectangle 2"/>
          <p:cNvSpPr/>
          <p:nvPr/>
        </p:nvSpPr>
        <p:spPr>
          <a:xfrm>
            <a:off x="180002" y="749808"/>
            <a:ext cx="3603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Software </a:t>
            </a:r>
            <a:r>
              <a:rPr lang="en-US" sz="2800" b="1" dirty="0" smtClean="0"/>
              <a:t>Components: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825497" y="6208776"/>
            <a:ext cx="6236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http://sdntutorials.com/difference-between-ad-sal-and-md-sal/</a:t>
            </a:r>
          </a:p>
        </p:txBody>
      </p:sp>
    </p:spTree>
    <p:extLst>
      <p:ext uri="{BB962C8B-B14F-4D97-AF65-F5344CB8AC3E}">
        <p14:creationId xmlns:p14="http://schemas.microsoft.com/office/powerpoint/2010/main" val="24400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4752" y="35828"/>
            <a:ext cx="8686810" cy="44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897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i="1" dirty="0" err="1" smtClean="0"/>
              <a:t>NorthBound</a:t>
            </a:r>
            <a:r>
              <a:rPr lang="en-US" i="1" dirty="0" smtClean="0"/>
              <a:t> vs </a:t>
            </a:r>
            <a:r>
              <a:rPr lang="en-US" i="1" dirty="0" err="1" smtClean="0"/>
              <a:t>SouthBound</a:t>
            </a:r>
            <a:r>
              <a:rPr lang="en-US" i="1" dirty="0" smtClean="0"/>
              <a:t> Functionality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34026" y="6583206"/>
            <a:ext cx="1552576" cy="236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897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i="1" dirty="0" smtClean="0"/>
              <a:t>Beraldo Leal </a:t>
            </a:r>
            <a:r>
              <a:rPr lang="en-US" sz="1600" i="1" dirty="0" smtClean="0"/>
              <a:t>/ </a:t>
            </a:r>
            <a:endParaRPr lang="en-US" sz="1600" i="1" dirty="0"/>
          </a:p>
        </p:txBody>
      </p:sp>
      <p:sp>
        <p:nvSpPr>
          <p:cNvPr id="2" name="Rectangle 1"/>
          <p:cNvSpPr/>
          <p:nvPr/>
        </p:nvSpPr>
        <p:spPr>
          <a:xfrm>
            <a:off x="5257800" y="2271415"/>
            <a:ext cx="3210498" cy="9235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SDN Controller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3689931"/>
            <a:ext cx="3210498" cy="9235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SouthBound</a:t>
            </a:r>
            <a:r>
              <a:rPr lang="en-US" dirty="0" smtClean="0"/>
              <a:t> Plugins</a:t>
            </a:r>
          </a:p>
          <a:p>
            <a:pPr algn="ctr"/>
            <a:r>
              <a:rPr lang="en-US" dirty="0" smtClean="0"/>
              <a:t>(e.g. </a:t>
            </a:r>
            <a:r>
              <a:rPr lang="en-US" smtClean="0"/>
              <a:t>OpenFlow plugin)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7800" y="1025589"/>
            <a:ext cx="3210498" cy="9235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NorthBound</a:t>
            </a:r>
            <a:r>
              <a:rPr lang="en-US" dirty="0" smtClean="0"/>
              <a:t> Plugins</a:t>
            </a:r>
          </a:p>
          <a:p>
            <a:pPr algn="ctr"/>
            <a:r>
              <a:rPr lang="en-US" dirty="0" smtClean="0"/>
              <a:t>(e.g. </a:t>
            </a:r>
            <a:r>
              <a:rPr lang="en-US" dirty="0" err="1" smtClean="0"/>
              <a:t>RESTconf</a:t>
            </a:r>
            <a:r>
              <a:rPr lang="en-US" dirty="0" smtClean="0"/>
              <a:t> and NETCONF)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4959652"/>
            <a:ext cx="3210498" cy="9235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Forwarding Devices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581144" y="2825496"/>
            <a:ext cx="265176" cy="265176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581144" y="1434040"/>
            <a:ext cx="265176" cy="1234699"/>
          </a:xfrm>
          <a:prstGeom prst="up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1661" y="573694"/>
            <a:ext cx="3978003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700" dirty="0" smtClean="0"/>
              <a:t>Application communicates using the </a:t>
            </a:r>
            <a:r>
              <a:rPr lang="en-US" sz="2700" dirty="0" err="1" smtClean="0"/>
              <a:t>NorthBound</a:t>
            </a:r>
            <a:r>
              <a:rPr lang="en-US" sz="2700" dirty="0" smtClean="0"/>
              <a:t> RESTCONF with the Controller (install/delete/query controller)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700" dirty="0" err="1" smtClean="0"/>
              <a:t>SouthBound</a:t>
            </a:r>
            <a:r>
              <a:rPr lang="en-US" sz="2700" dirty="0" smtClean="0"/>
              <a:t> (plugins) talks with the devices and push the configuration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568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ODL Library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2104" y="1361721"/>
            <a:ext cx="5582606" cy="2077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700" dirty="0" smtClean="0"/>
              <a:t>Python Library Download for the OpenDaylight Lithium Release</a:t>
            </a:r>
          </a:p>
          <a:p>
            <a:endParaRPr lang="en-US" sz="2700" dirty="0"/>
          </a:p>
          <a:p>
            <a:endParaRPr lang="en-US" sz="2700" dirty="0" smtClean="0"/>
          </a:p>
          <a:p>
            <a:r>
              <a:rPr lang="en-US" sz="2700" dirty="0" smtClean="0"/>
              <a:t>http://supercomputing.caltech.edu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23644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Python: XML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734" y="1219219"/>
            <a:ext cx="5441865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700" dirty="0" smtClean="0"/>
              <a:t>Get nodes list: XML to Python Object)</a:t>
            </a:r>
            <a:endParaRPr lang="en-US" sz="2700" dirty="0"/>
          </a:p>
        </p:txBody>
      </p:sp>
      <p:pic>
        <p:nvPicPr>
          <p:cNvPr id="1026" name="Picture 2" descr="https://lh6.googleusercontent.com/-GriGZDHJdOE/VkyzPNMfZHI/AAAAAAAAZNE/YsiimkrOq2o/w362-h159-no/pr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2106744"/>
            <a:ext cx="5808725" cy="25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7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s://lh6.googleusercontent.com/-N7oB1oX-aFU/Vky0hGmp7gI/AAAAAAAAZNQ/SgHEehz2SR8/w499-h675-no/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99" y="1202075"/>
            <a:ext cx="4808629" cy="46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Flow Class: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402" y="1202075"/>
            <a:ext cx="3028865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700" dirty="0" smtClean="0"/>
              <a:t>XML attributes specific to ODL, converted to Python attributes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10309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IT-PPT-Template-001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209</Words>
  <Application>Microsoft Office PowerPoint</Application>
  <PresentationFormat>On-screen Show (4:3)</PresentationFormat>
  <Paragraphs>69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Office Theme</vt:lpstr>
      <vt:lpstr>1_CIT-PPT-Template-001F</vt:lpstr>
      <vt:lpstr>Programming OpenFlow Flows for Scientific Profit</vt:lpstr>
      <vt:lpstr>PowerPoint Presentation</vt:lpstr>
      <vt:lpstr>PowerPoint Presentation</vt:lpstr>
      <vt:lpstr>OpenDaylight Lithium Components</vt:lpstr>
      <vt:lpstr>OpenDaylight Controller</vt:lpstr>
      <vt:lpstr>PowerPoint Presentation</vt:lpstr>
      <vt:lpstr>Python ODL Library</vt:lpstr>
      <vt:lpstr>Python: XML</vt:lpstr>
      <vt:lpstr>Python Flow Class: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100G Network Performance Tests</dc:title>
  <dc:creator>Windows User</dc:creator>
  <cp:lastModifiedBy>Azher Mughal</cp:lastModifiedBy>
  <cp:revision>38</cp:revision>
  <dcterms:created xsi:type="dcterms:W3CDTF">2015-09-24T13:48:18Z</dcterms:created>
  <dcterms:modified xsi:type="dcterms:W3CDTF">2015-11-18T17:36:07Z</dcterms:modified>
</cp:coreProperties>
</file>