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5939" r:id="rId2"/>
    <p:sldMasterId id="2147485945" r:id="rId3"/>
  </p:sldMasterIdLst>
  <p:notesMasterIdLst>
    <p:notesMasterId r:id="rId43"/>
  </p:notesMasterIdLst>
  <p:handoutMasterIdLst>
    <p:handoutMasterId r:id="rId44"/>
  </p:handoutMasterIdLst>
  <p:sldIdLst>
    <p:sldId id="256" r:id="rId4"/>
    <p:sldId id="312" r:id="rId5"/>
    <p:sldId id="436" r:id="rId6"/>
    <p:sldId id="474" r:id="rId7"/>
    <p:sldId id="437" r:id="rId8"/>
    <p:sldId id="320" r:id="rId9"/>
    <p:sldId id="267" r:id="rId10"/>
    <p:sldId id="344" r:id="rId11"/>
    <p:sldId id="303" r:id="rId12"/>
    <p:sldId id="310" r:id="rId13"/>
    <p:sldId id="314" r:id="rId14"/>
    <p:sldId id="322" r:id="rId15"/>
    <p:sldId id="372" r:id="rId16"/>
    <p:sldId id="476" r:id="rId17"/>
    <p:sldId id="418" r:id="rId18"/>
    <p:sldId id="411" r:id="rId19"/>
    <p:sldId id="365" r:id="rId20"/>
    <p:sldId id="366" r:id="rId21"/>
    <p:sldId id="364" r:id="rId22"/>
    <p:sldId id="415" r:id="rId23"/>
    <p:sldId id="391" r:id="rId24"/>
    <p:sldId id="421" r:id="rId25"/>
    <p:sldId id="422" r:id="rId26"/>
    <p:sldId id="368" r:id="rId27"/>
    <p:sldId id="369" r:id="rId28"/>
    <p:sldId id="370" r:id="rId29"/>
    <p:sldId id="393" r:id="rId30"/>
    <p:sldId id="425" r:id="rId31"/>
    <p:sldId id="426" r:id="rId32"/>
    <p:sldId id="427" r:id="rId33"/>
    <p:sldId id="429" r:id="rId34"/>
    <p:sldId id="430" r:id="rId35"/>
    <p:sldId id="432" r:id="rId36"/>
    <p:sldId id="469" r:id="rId37"/>
    <p:sldId id="471" r:id="rId38"/>
    <p:sldId id="472" r:id="rId39"/>
    <p:sldId id="473" r:id="rId40"/>
    <p:sldId id="475" r:id="rId41"/>
    <p:sldId id="454" r:id="rId4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04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6" autoAdjust="0"/>
    <p:restoredTop sz="94625" autoAdjust="0"/>
  </p:normalViewPr>
  <p:slideViewPr>
    <p:cSldViewPr>
      <p:cViewPr varScale="1">
        <p:scale>
          <a:sx n="98" d="100"/>
          <a:sy n="98" d="100"/>
        </p:scale>
        <p:origin x="-13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kaushik\Documents\kd\talks\2014\network-broker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C:\Users\kaushik\Documents\kd\talks\2014\network-brokerin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C:\Users\kaushik\Google%20Drive\work_stuff\talks\2014\SC14\network-sc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/C:\Users\kaushik\Google%20Drive\work_stuff\talks\2014\SC14\network-sc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Number</a:t>
            </a:r>
            <a:r>
              <a:rPr lang="en-US" baseline="0"/>
              <a:t> of Jobs per Task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Sheet1!$C$3:$C$22</c:f>
              <c:numCache>
                <c:formatCode>General</c:formatCode>
                <c:ptCount val="20"/>
                <c:pt idx="0">
                  <c:v>120.0</c:v>
                </c:pt>
                <c:pt idx="1">
                  <c:v>417.0</c:v>
                </c:pt>
                <c:pt idx="2">
                  <c:v>555.0</c:v>
                </c:pt>
                <c:pt idx="3">
                  <c:v>837.0</c:v>
                </c:pt>
                <c:pt idx="4">
                  <c:v>408.0</c:v>
                </c:pt>
                <c:pt idx="5">
                  <c:v>660.0</c:v>
                </c:pt>
                <c:pt idx="6">
                  <c:v>366.0</c:v>
                </c:pt>
                <c:pt idx="7">
                  <c:v>558.0</c:v>
                </c:pt>
                <c:pt idx="8">
                  <c:v>12.0</c:v>
                </c:pt>
                <c:pt idx="9">
                  <c:v>30.0</c:v>
                </c:pt>
                <c:pt idx="10">
                  <c:v>30.0</c:v>
                </c:pt>
                <c:pt idx="11">
                  <c:v>417.0</c:v>
                </c:pt>
                <c:pt idx="12">
                  <c:v>30.0</c:v>
                </c:pt>
                <c:pt idx="13">
                  <c:v>30.0</c:v>
                </c:pt>
                <c:pt idx="14">
                  <c:v>128.0</c:v>
                </c:pt>
                <c:pt idx="15">
                  <c:v>30.0</c:v>
                </c:pt>
                <c:pt idx="16">
                  <c:v>30.0</c:v>
                </c:pt>
                <c:pt idx="17">
                  <c:v>30.0</c:v>
                </c:pt>
                <c:pt idx="18">
                  <c:v>30.0</c:v>
                </c:pt>
                <c:pt idx="19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FAX/non-FAX</a:t>
            </a:r>
            <a:r>
              <a:rPr lang="en-US" baseline="0"/>
              <a:t> Ratio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# of Local Jobs</c:v>
                </c:pt>
              </c:strCache>
            </c:strRef>
          </c:tx>
          <c:invertIfNegative val="0"/>
          <c:cat>
            <c:numRef>
              <c:f>Sheet1!$A$3:$A$22</c:f>
              <c:numCache>
                <c:formatCode>General</c:formatCode>
                <c:ptCount val="20"/>
                <c:pt idx="0">
                  <c:v>553.0</c:v>
                </c:pt>
                <c:pt idx="1">
                  <c:v>566.0</c:v>
                </c:pt>
                <c:pt idx="2">
                  <c:v>568.0</c:v>
                </c:pt>
                <c:pt idx="3">
                  <c:v>569.0</c:v>
                </c:pt>
                <c:pt idx="4">
                  <c:v>570.0</c:v>
                </c:pt>
                <c:pt idx="5">
                  <c:v>571.0</c:v>
                </c:pt>
                <c:pt idx="6">
                  <c:v>573.0</c:v>
                </c:pt>
                <c:pt idx="7">
                  <c:v>574.0</c:v>
                </c:pt>
                <c:pt idx="8">
                  <c:v>598.0</c:v>
                </c:pt>
                <c:pt idx="9">
                  <c:v>605.0</c:v>
                </c:pt>
                <c:pt idx="10">
                  <c:v>615.0</c:v>
                </c:pt>
                <c:pt idx="11">
                  <c:v>617.0</c:v>
                </c:pt>
                <c:pt idx="12">
                  <c:v>622.0</c:v>
                </c:pt>
                <c:pt idx="13">
                  <c:v>640.0</c:v>
                </c:pt>
                <c:pt idx="14">
                  <c:v>647.0</c:v>
                </c:pt>
                <c:pt idx="15">
                  <c:v>655.0</c:v>
                </c:pt>
                <c:pt idx="16">
                  <c:v>662.0</c:v>
                </c:pt>
                <c:pt idx="17">
                  <c:v>665.0</c:v>
                </c:pt>
                <c:pt idx="18">
                  <c:v>668.0</c:v>
                </c:pt>
                <c:pt idx="19">
                  <c:v>681.0</c:v>
                </c:pt>
              </c:numCache>
            </c:numRef>
          </c:cat>
          <c:val>
            <c:numRef>
              <c:f>Sheet1!$B$3:$B$22</c:f>
              <c:numCache>
                <c:formatCode>General</c:formatCode>
                <c:ptCount val="20"/>
                <c:pt idx="0">
                  <c:v>10.0</c:v>
                </c:pt>
                <c:pt idx="1">
                  <c:v>2306.0</c:v>
                </c:pt>
                <c:pt idx="2">
                  <c:v>2078.0</c:v>
                </c:pt>
                <c:pt idx="3">
                  <c:v>2798.0</c:v>
                </c:pt>
                <c:pt idx="4">
                  <c:v>9406.0</c:v>
                </c:pt>
                <c:pt idx="5">
                  <c:v>3103.0</c:v>
                </c:pt>
                <c:pt idx="6">
                  <c:v>9404.0</c:v>
                </c:pt>
                <c:pt idx="7">
                  <c:v>9379.0</c:v>
                </c:pt>
                <c:pt idx="8">
                  <c:v>22.0</c:v>
                </c:pt>
                <c:pt idx="9">
                  <c:v>0.0</c:v>
                </c:pt>
                <c:pt idx="10">
                  <c:v>0.0</c:v>
                </c:pt>
                <c:pt idx="11">
                  <c:v>161.0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</c:numCache>
            </c:numRef>
          </c:val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# of Remote Jobs</c:v>
                </c:pt>
              </c:strCache>
            </c:strRef>
          </c:tx>
          <c:invertIfNegative val="0"/>
          <c:cat>
            <c:numRef>
              <c:f>Sheet1!$A$3:$A$22</c:f>
              <c:numCache>
                <c:formatCode>General</c:formatCode>
                <c:ptCount val="20"/>
                <c:pt idx="0">
                  <c:v>553.0</c:v>
                </c:pt>
                <c:pt idx="1">
                  <c:v>566.0</c:v>
                </c:pt>
                <c:pt idx="2">
                  <c:v>568.0</c:v>
                </c:pt>
                <c:pt idx="3">
                  <c:v>569.0</c:v>
                </c:pt>
                <c:pt idx="4">
                  <c:v>570.0</c:v>
                </c:pt>
                <c:pt idx="5">
                  <c:v>571.0</c:v>
                </c:pt>
                <c:pt idx="6">
                  <c:v>573.0</c:v>
                </c:pt>
                <c:pt idx="7">
                  <c:v>574.0</c:v>
                </c:pt>
                <c:pt idx="8">
                  <c:v>598.0</c:v>
                </c:pt>
                <c:pt idx="9">
                  <c:v>605.0</c:v>
                </c:pt>
                <c:pt idx="10">
                  <c:v>615.0</c:v>
                </c:pt>
                <c:pt idx="11">
                  <c:v>617.0</c:v>
                </c:pt>
                <c:pt idx="12">
                  <c:v>622.0</c:v>
                </c:pt>
                <c:pt idx="13">
                  <c:v>640.0</c:v>
                </c:pt>
                <c:pt idx="14">
                  <c:v>647.0</c:v>
                </c:pt>
                <c:pt idx="15">
                  <c:v>655.0</c:v>
                </c:pt>
                <c:pt idx="16">
                  <c:v>662.0</c:v>
                </c:pt>
                <c:pt idx="17">
                  <c:v>665.0</c:v>
                </c:pt>
                <c:pt idx="18">
                  <c:v>668.0</c:v>
                </c:pt>
                <c:pt idx="19">
                  <c:v>681.0</c:v>
                </c:pt>
              </c:numCache>
            </c:numRef>
          </c:cat>
          <c:val>
            <c:numRef>
              <c:f>Sheet1!$C$3:$C$22</c:f>
              <c:numCache>
                <c:formatCode>General</c:formatCode>
                <c:ptCount val="20"/>
                <c:pt idx="0">
                  <c:v>120.0</c:v>
                </c:pt>
                <c:pt idx="1">
                  <c:v>417.0</c:v>
                </c:pt>
                <c:pt idx="2">
                  <c:v>555.0</c:v>
                </c:pt>
                <c:pt idx="3">
                  <c:v>837.0</c:v>
                </c:pt>
                <c:pt idx="4">
                  <c:v>408.0</c:v>
                </c:pt>
                <c:pt idx="5">
                  <c:v>660.0</c:v>
                </c:pt>
                <c:pt idx="6">
                  <c:v>366.0</c:v>
                </c:pt>
                <c:pt idx="7">
                  <c:v>558.0</c:v>
                </c:pt>
                <c:pt idx="8">
                  <c:v>12.0</c:v>
                </c:pt>
                <c:pt idx="9">
                  <c:v>30.0</c:v>
                </c:pt>
                <c:pt idx="10">
                  <c:v>30.0</c:v>
                </c:pt>
                <c:pt idx="11">
                  <c:v>417.0</c:v>
                </c:pt>
                <c:pt idx="12">
                  <c:v>30.0</c:v>
                </c:pt>
                <c:pt idx="13">
                  <c:v>30.0</c:v>
                </c:pt>
                <c:pt idx="14">
                  <c:v>128.0</c:v>
                </c:pt>
                <c:pt idx="15">
                  <c:v>30.0</c:v>
                </c:pt>
                <c:pt idx="16">
                  <c:v>30.0</c:v>
                </c:pt>
                <c:pt idx="17">
                  <c:v>30.0</c:v>
                </c:pt>
                <c:pt idx="18">
                  <c:v>30.0</c:v>
                </c:pt>
                <c:pt idx="19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54639752"/>
        <c:axId val="2147019128"/>
        <c:axId val="0"/>
      </c:bar3DChart>
      <c:catAx>
        <c:axId val="2054639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Task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7019128"/>
        <c:crosses val="autoZero"/>
        <c:auto val="1"/>
        <c:lblAlgn val="ctr"/>
        <c:lblOffset val="100"/>
        <c:noMultiLvlLbl val="0"/>
      </c:catAx>
      <c:valAx>
        <c:axId val="2147019128"/>
        <c:scaling>
          <c:logBase val="10.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4639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515310586178"/>
          <c:y val="0.196317439486731"/>
          <c:w val="0.168012574009644"/>
          <c:h val="0.169381292480756"/>
        </c:manualLayout>
      </c:layout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Job Wait</a:t>
            </a:r>
            <a:r>
              <a:rPr lang="en-US" baseline="0"/>
              <a:t> Times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Local Jobs Wait Time</c:v>
                </c:pt>
              </c:strCache>
            </c:strRef>
          </c:tx>
          <c:invertIfNegative val="0"/>
          <c:cat>
            <c:numRef>
              <c:f>Sheet1!$A$3:$A$22</c:f>
              <c:numCache>
                <c:formatCode>General</c:formatCode>
                <c:ptCount val="20"/>
                <c:pt idx="0">
                  <c:v>553.0</c:v>
                </c:pt>
                <c:pt idx="1">
                  <c:v>566.0</c:v>
                </c:pt>
                <c:pt idx="2">
                  <c:v>568.0</c:v>
                </c:pt>
                <c:pt idx="3">
                  <c:v>569.0</c:v>
                </c:pt>
                <c:pt idx="4">
                  <c:v>570.0</c:v>
                </c:pt>
                <c:pt idx="5">
                  <c:v>571.0</c:v>
                </c:pt>
                <c:pt idx="6">
                  <c:v>573.0</c:v>
                </c:pt>
                <c:pt idx="7">
                  <c:v>574.0</c:v>
                </c:pt>
                <c:pt idx="8">
                  <c:v>598.0</c:v>
                </c:pt>
                <c:pt idx="9">
                  <c:v>605.0</c:v>
                </c:pt>
                <c:pt idx="10">
                  <c:v>615.0</c:v>
                </c:pt>
                <c:pt idx="11">
                  <c:v>617.0</c:v>
                </c:pt>
                <c:pt idx="12">
                  <c:v>622.0</c:v>
                </c:pt>
                <c:pt idx="13">
                  <c:v>640.0</c:v>
                </c:pt>
                <c:pt idx="14">
                  <c:v>647.0</c:v>
                </c:pt>
                <c:pt idx="15">
                  <c:v>655.0</c:v>
                </c:pt>
                <c:pt idx="16">
                  <c:v>662.0</c:v>
                </c:pt>
                <c:pt idx="17">
                  <c:v>665.0</c:v>
                </c:pt>
                <c:pt idx="18">
                  <c:v>668.0</c:v>
                </c:pt>
                <c:pt idx="19">
                  <c:v>681.0</c:v>
                </c:pt>
              </c:numCache>
            </c:numRef>
          </c:cat>
          <c:val>
            <c:numRef>
              <c:f>Sheet1!$D$3:$D$22</c:f>
              <c:numCache>
                <c:formatCode>General</c:formatCode>
                <c:ptCount val="20"/>
                <c:pt idx="0">
                  <c:v>109.0</c:v>
                </c:pt>
                <c:pt idx="1">
                  <c:v>384.0</c:v>
                </c:pt>
                <c:pt idx="2">
                  <c:v>566.0</c:v>
                </c:pt>
                <c:pt idx="3">
                  <c:v>569.0</c:v>
                </c:pt>
                <c:pt idx="4">
                  <c:v>564.0</c:v>
                </c:pt>
                <c:pt idx="5">
                  <c:v>467.0</c:v>
                </c:pt>
                <c:pt idx="6">
                  <c:v>336.0</c:v>
                </c:pt>
                <c:pt idx="7">
                  <c:v>642.0</c:v>
                </c:pt>
                <c:pt idx="8">
                  <c:v>550.0</c:v>
                </c:pt>
                <c:pt idx="9">
                  <c:v>0.0</c:v>
                </c:pt>
                <c:pt idx="10">
                  <c:v>0.0</c:v>
                </c:pt>
                <c:pt idx="11">
                  <c:v>9.0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Remote Jobs Wait Time</c:v>
                </c:pt>
              </c:strCache>
            </c:strRef>
          </c:tx>
          <c:invertIfNegative val="0"/>
          <c:cat>
            <c:numRef>
              <c:f>Sheet1!$A$3:$A$22</c:f>
              <c:numCache>
                <c:formatCode>General</c:formatCode>
                <c:ptCount val="20"/>
                <c:pt idx="0">
                  <c:v>553.0</c:v>
                </c:pt>
                <c:pt idx="1">
                  <c:v>566.0</c:v>
                </c:pt>
                <c:pt idx="2">
                  <c:v>568.0</c:v>
                </c:pt>
                <c:pt idx="3">
                  <c:v>569.0</c:v>
                </c:pt>
                <c:pt idx="4">
                  <c:v>570.0</c:v>
                </c:pt>
                <c:pt idx="5">
                  <c:v>571.0</c:v>
                </c:pt>
                <c:pt idx="6">
                  <c:v>573.0</c:v>
                </c:pt>
                <c:pt idx="7">
                  <c:v>574.0</c:v>
                </c:pt>
                <c:pt idx="8">
                  <c:v>598.0</c:v>
                </c:pt>
                <c:pt idx="9">
                  <c:v>605.0</c:v>
                </c:pt>
                <c:pt idx="10">
                  <c:v>615.0</c:v>
                </c:pt>
                <c:pt idx="11">
                  <c:v>617.0</c:v>
                </c:pt>
                <c:pt idx="12">
                  <c:v>622.0</c:v>
                </c:pt>
                <c:pt idx="13">
                  <c:v>640.0</c:v>
                </c:pt>
                <c:pt idx="14">
                  <c:v>647.0</c:v>
                </c:pt>
                <c:pt idx="15">
                  <c:v>655.0</c:v>
                </c:pt>
                <c:pt idx="16">
                  <c:v>662.0</c:v>
                </c:pt>
                <c:pt idx="17">
                  <c:v>665.0</c:v>
                </c:pt>
                <c:pt idx="18">
                  <c:v>668.0</c:v>
                </c:pt>
                <c:pt idx="19">
                  <c:v>681.0</c:v>
                </c:pt>
              </c:numCache>
            </c:numRef>
          </c:cat>
          <c:val>
            <c:numRef>
              <c:f>Sheet1!$E$3:$E$22</c:f>
              <c:numCache>
                <c:formatCode>General</c:formatCode>
                <c:ptCount val="20"/>
                <c:pt idx="0">
                  <c:v>16.0</c:v>
                </c:pt>
                <c:pt idx="1">
                  <c:v>19.0</c:v>
                </c:pt>
                <c:pt idx="2">
                  <c:v>315.0</c:v>
                </c:pt>
                <c:pt idx="3">
                  <c:v>380.0</c:v>
                </c:pt>
                <c:pt idx="4">
                  <c:v>234.0</c:v>
                </c:pt>
                <c:pt idx="5">
                  <c:v>247.0</c:v>
                </c:pt>
                <c:pt idx="6">
                  <c:v>380.0</c:v>
                </c:pt>
                <c:pt idx="7">
                  <c:v>316.0</c:v>
                </c:pt>
                <c:pt idx="8">
                  <c:v>13.0</c:v>
                </c:pt>
                <c:pt idx="9">
                  <c:v>21.0</c:v>
                </c:pt>
                <c:pt idx="10">
                  <c:v>14.0</c:v>
                </c:pt>
                <c:pt idx="11">
                  <c:v>3.0</c:v>
                </c:pt>
                <c:pt idx="12">
                  <c:v>22.0</c:v>
                </c:pt>
                <c:pt idx="13">
                  <c:v>18.0</c:v>
                </c:pt>
                <c:pt idx="14">
                  <c:v>2.0</c:v>
                </c:pt>
                <c:pt idx="15">
                  <c:v>14.0</c:v>
                </c:pt>
                <c:pt idx="16">
                  <c:v>14.0</c:v>
                </c:pt>
                <c:pt idx="17">
                  <c:v>13.0</c:v>
                </c:pt>
                <c:pt idx="18">
                  <c:v>17.0</c:v>
                </c:pt>
                <c:pt idx="19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891960"/>
        <c:axId val="2146885464"/>
      </c:barChart>
      <c:catAx>
        <c:axId val="2146891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Task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46885464"/>
        <c:crosses val="autoZero"/>
        <c:auto val="1"/>
        <c:lblAlgn val="ctr"/>
        <c:lblOffset val="100"/>
        <c:noMultiLvlLbl val="0"/>
      </c:catAx>
      <c:valAx>
        <c:axId val="2146885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6891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0404199475065"/>
          <c:y val="0.194060586176728"/>
          <c:w val="0.331437557089505"/>
          <c:h val="0.1674343832021"/>
        </c:manualLayout>
      </c:layout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'4199733'!$E$1</c:f>
              <c:strCache>
                <c:ptCount val="1"/>
                <c:pt idx="0">
                  <c:v>Jobs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'4199733'!$D$2:$D$11</c:f>
              <c:strCache>
                <c:ptCount val="10"/>
                <c:pt idx="0">
                  <c:v>BU:BNL</c:v>
                </c:pt>
                <c:pt idx="1">
                  <c:v>BU:MWT2</c:v>
                </c:pt>
                <c:pt idx="2">
                  <c:v>BNL</c:v>
                </c:pt>
                <c:pt idx="3">
                  <c:v>BU</c:v>
                </c:pt>
                <c:pt idx="4">
                  <c:v>MWT2</c:v>
                </c:pt>
                <c:pt idx="5">
                  <c:v>MWT2</c:v>
                </c:pt>
                <c:pt idx="6">
                  <c:v>DESY</c:v>
                </c:pt>
                <c:pt idx="7">
                  <c:v>HU</c:v>
                </c:pt>
                <c:pt idx="8">
                  <c:v>INFN</c:v>
                </c:pt>
                <c:pt idx="9">
                  <c:v>MWT2</c:v>
                </c:pt>
              </c:strCache>
            </c:strRef>
          </c:cat>
          <c:val>
            <c:numRef>
              <c:f>'4199733'!$E$2:$E$11</c:f>
              <c:numCache>
                <c:formatCode>General</c:formatCode>
                <c:ptCount val="10"/>
                <c:pt idx="0">
                  <c:v>775.0</c:v>
                </c:pt>
                <c:pt idx="1">
                  <c:v>675.0</c:v>
                </c:pt>
                <c:pt idx="2">
                  <c:v>3080.0</c:v>
                </c:pt>
                <c:pt idx="3">
                  <c:v>17.0</c:v>
                </c:pt>
                <c:pt idx="4">
                  <c:v>520.0</c:v>
                </c:pt>
                <c:pt idx="5">
                  <c:v>1964.0</c:v>
                </c:pt>
                <c:pt idx="6">
                  <c:v>3597.0</c:v>
                </c:pt>
                <c:pt idx="7">
                  <c:v>13.0</c:v>
                </c:pt>
                <c:pt idx="8">
                  <c:v>4368.0</c:v>
                </c:pt>
                <c:pt idx="9">
                  <c:v>4136.0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9613321361146"/>
          <c:y val="0.127002171030159"/>
          <c:w val="0.166527029516048"/>
          <c:h val="0.67016249805013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'4199733'!$F$1</c:f>
              <c:strCache>
                <c:ptCount val="1"/>
                <c:pt idx="0">
                  <c:v>Wait Time</c:v>
                </c:pt>
              </c:strCache>
            </c:strRef>
          </c:tx>
          <c:invertIfNegative val="0"/>
          <c:cat>
            <c:strRef>
              <c:f>'4199733'!$D$2:$D$11</c:f>
              <c:strCache>
                <c:ptCount val="10"/>
                <c:pt idx="0">
                  <c:v>BU:BNL</c:v>
                </c:pt>
                <c:pt idx="1">
                  <c:v>BU:MWT2</c:v>
                </c:pt>
                <c:pt idx="2">
                  <c:v>BNL</c:v>
                </c:pt>
                <c:pt idx="3">
                  <c:v>BU</c:v>
                </c:pt>
                <c:pt idx="4">
                  <c:v>MWT2</c:v>
                </c:pt>
                <c:pt idx="5">
                  <c:v>MWT2</c:v>
                </c:pt>
                <c:pt idx="6">
                  <c:v>DESY</c:v>
                </c:pt>
                <c:pt idx="7">
                  <c:v>HU</c:v>
                </c:pt>
                <c:pt idx="8">
                  <c:v>INFN</c:v>
                </c:pt>
                <c:pt idx="9">
                  <c:v>MWT2</c:v>
                </c:pt>
              </c:strCache>
            </c:strRef>
          </c:cat>
          <c:val>
            <c:numRef>
              <c:f>'4199733'!$F$2:$F$11</c:f>
              <c:numCache>
                <c:formatCode>General</c:formatCode>
                <c:ptCount val="10"/>
                <c:pt idx="0">
                  <c:v>81.1079569892002</c:v>
                </c:pt>
                <c:pt idx="1">
                  <c:v>71.0772592593002</c:v>
                </c:pt>
                <c:pt idx="2">
                  <c:v>22.2690584416</c:v>
                </c:pt>
                <c:pt idx="3">
                  <c:v>1.762745098039997</c:v>
                </c:pt>
                <c:pt idx="4">
                  <c:v>129.131378205</c:v>
                </c:pt>
                <c:pt idx="5">
                  <c:v>141.22519518</c:v>
                </c:pt>
                <c:pt idx="6">
                  <c:v>73.82578537669924</c:v>
                </c:pt>
                <c:pt idx="7">
                  <c:v>2.94487179487</c:v>
                </c:pt>
                <c:pt idx="8">
                  <c:v>14.6739583333</c:v>
                </c:pt>
                <c:pt idx="9">
                  <c:v>154.548827369</c:v>
                </c:pt>
              </c:numCache>
            </c:numRef>
          </c:val>
        </c:ser>
        <c:ser>
          <c:idx val="1"/>
          <c:order val="1"/>
          <c:tx>
            <c:strRef>
              <c:f>'4199733'!$G$1</c:f>
              <c:strCache>
                <c:ptCount val="1"/>
                <c:pt idx="0">
                  <c:v>CPU Time Used</c:v>
                </c:pt>
              </c:strCache>
            </c:strRef>
          </c:tx>
          <c:invertIfNegative val="0"/>
          <c:cat>
            <c:strRef>
              <c:f>'4199733'!$D$2:$D$11</c:f>
              <c:strCache>
                <c:ptCount val="10"/>
                <c:pt idx="0">
                  <c:v>BU:BNL</c:v>
                </c:pt>
                <c:pt idx="1">
                  <c:v>BU:MWT2</c:v>
                </c:pt>
                <c:pt idx="2">
                  <c:v>BNL</c:v>
                </c:pt>
                <c:pt idx="3">
                  <c:v>BU</c:v>
                </c:pt>
                <c:pt idx="4">
                  <c:v>MWT2</c:v>
                </c:pt>
                <c:pt idx="5">
                  <c:v>MWT2</c:v>
                </c:pt>
                <c:pt idx="6">
                  <c:v>DESY</c:v>
                </c:pt>
                <c:pt idx="7">
                  <c:v>HU</c:v>
                </c:pt>
                <c:pt idx="8">
                  <c:v>INFN</c:v>
                </c:pt>
                <c:pt idx="9">
                  <c:v>MWT2</c:v>
                </c:pt>
              </c:strCache>
            </c:strRef>
          </c:cat>
          <c:val>
            <c:numRef>
              <c:f>'4199733'!$G$2:$G$11</c:f>
              <c:numCache>
                <c:formatCode>General</c:formatCode>
                <c:ptCount val="10"/>
                <c:pt idx="0">
                  <c:v>0.898408602151</c:v>
                </c:pt>
                <c:pt idx="1">
                  <c:v>0.92249382716</c:v>
                </c:pt>
                <c:pt idx="2">
                  <c:v>1.008890692639995</c:v>
                </c:pt>
                <c:pt idx="3">
                  <c:v>0.225490196078</c:v>
                </c:pt>
                <c:pt idx="4">
                  <c:v>0.627756410256002</c:v>
                </c:pt>
                <c:pt idx="5">
                  <c:v>0.81805838425</c:v>
                </c:pt>
                <c:pt idx="6">
                  <c:v>1.184315633400003</c:v>
                </c:pt>
                <c:pt idx="7">
                  <c:v>0.267948717949001</c:v>
                </c:pt>
                <c:pt idx="8">
                  <c:v>1.09495955433</c:v>
                </c:pt>
                <c:pt idx="9">
                  <c:v>1.10155947776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5253320"/>
        <c:axId val="-2135270408"/>
        <c:axId val="0"/>
      </c:bar3DChart>
      <c:catAx>
        <c:axId val="-2135253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5270408"/>
        <c:crosses val="autoZero"/>
        <c:auto val="1"/>
        <c:lblAlgn val="ctr"/>
        <c:lblOffset val="100"/>
        <c:noMultiLvlLbl val="0"/>
      </c:catAx>
      <c:valAx>
        <c:axId val="-2135270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5253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28D25-117D-0641-BD59-6B14FE9953ED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09999-14FE-0649-BEA5-5C257CD26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20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D5F235C-A3C5-4D4A-AB5D-81B08CD42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995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F235C-A3C5-4D4A-AB5D-81B08CD424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9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www.wired.com</a:t>
            </a:r>
            <a:r>
              <a:rPr lang="en-US" dirty="0" smtClean="0"/>
              <a:t>/magazine/2013/04/</a:t>
            </a:r>
            <a:r>
              <a:rPr lang="en-US" dirty="0" err="1" smtClean="0"/>
              <a:t>bigdata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13C61-1AC0-9D4B-933F-BDAE4C3E15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84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5F235C-A3C5-4D4A-AB5D-81B08CD424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54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2F6EE-CDAB-4E62-ACEE-28BAF00A862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799013" cy="3598863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939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05800" y="152400"/>
            <a:ext cx="609600" cy="838200"/>
          </a:xfrm>
          <a:prstGeom prst="rect">
            <a:avLst/>
          </a:prstGeom>
          <a:noFill/>
          <a:ln w="9525">
            <a:solidFill>
              <a:srgbClr val="600000"/>
            </a:solidFill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6E4D2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5" descr="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228600"/>
            <a:ext cx="411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sp3d extrusionH="74600" prstMaterial="legacyMatte">
            <a:bevelT w="13500" h="13500" prst="angle"/>
            <a:bevelB w="13500" h="13500" prst="angle"/>
            <a:extrusionClr>
              <a:srgbClr val="F6E4D2"/>
            </a:extrusionClr>
          </a:sp3d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lnSpc>
                <a:spcPct val="140000"/>
              </a:lnSpc>
              <a:buFont typeface="Wingdings" pitchFamily="2" charset="2"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2" descr="https://lh6.googleusercontent.com/-ggm7lDssQ16niyfsIX5aJryd65ebDbpAFsVZq6pmjVjXyjCzjtJHSYKFWwQU7HdddNkASlu8vK8Sh8nddvxXSztA4locVB2uwTLvpHNrc-K5vlEutOT_4lHKS_RSKG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152400"/>
            <a:ext cx="871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November 18, 2015</a:t>
            </a:r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Kaushik De</a:t>
            </a:r>
            <a:endParaRPr lang="en-US" sz="1400" i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EB648-AF53-4575-A889-8E449C19654C}" type="slidenum">
              <a:rPr lang="en-US" altLang="en-US">
                <a:solidFill>
                  <a:srgbClr val="3333CC"/>
                </a:solidFill>
              </a:rPr>
              <a:pPr/>
              <a:t>‹#›</a:t>
            </a:fld>
            <a:endParaRPr lang="en-US" alt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5418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November 18, 2015</a:t>
            </a:r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Kaushik De</a:t>
            </a:r>
            <a:endParaRPr lang="en-US" sz="1400" i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EB648-AF53-4575-A889-8E449C19654C}" type="slidenum">
              <a:rPr lang="en-US" altLang="en-US">
                <a:solidFill>
                  <a:srgbClr val="3333CC"/>
                </a:solidFill>
              </a:rPr>
              <a:pPr/>
              <a:t>‹#›</a:t>
            </a:fld>
            <a:endParaRPr lang="en-US" alt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889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143000"/>
            <a:ext cx="5638800" cy="2514600"/>
          </a:xfr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3810000"/>
            <a:ext cx="5638800" cy="2514600"/>
          </a:xfrm>
        </p:spPr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F902-20B9-4AB2-BC36-8A51ACF62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2812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lh6.googleusercontent.com/-ggm7lDssQ16niyfsIX5aJryd65ebDbpAFsVZq6pmjVjXyjCzjtJHSYKFWwQU7HdddNkASlu8vK8Sh8nddvxXSztA4locVB2uwTLvpHNrc-K5vlEutOT_4lHKS_RSKG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52400"/>
            <a:ext cx="871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86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538C3-0DA7-432B-BC49-5C59DA9F0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193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5C9D-FE28-4D72-B471-6B119FE46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1363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-ggm7lDssQ16niyfsIX5aJryd65ebDbpAFsVZq6pmjVjXyjCzjtJHSYKFWwQU7HdddNkASlu8vK8Sh8nddvxXSztA4locVB2uwTLvpHNrc-K5vlEutOT_4lHKS_RSKG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52400"/>
            <a:ext cx="871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86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F043B-B474-410F-92AE-00A694F7A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lh6.googleusercontent.com/-ggm7lDssQ16niyfsIX5aJryd65ebDbpAFsVZq6pmjVjXyjCzjtJHSYKFWwQU7HdddNkASlu8vK8Sh8nddvxXSztA4locVB2uwTLvpHNrc-K5vlEutOT_4lHKS_RSKG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52400"/>
            <a:ext cx="871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86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181600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181600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DCDD-FD04-4BF4-B96D-8204C471A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lh6.googleusercontent.com/-ggm7lDssQ16niyfsIX5aJryd65ebDbpAFsVZq6pmjVjXyjCzjtJHSYKFWwQU7HdddNkASlu8vK8Sh8nddvxXSztA4locVB2uwTLvpHNrc-K5vlEutOT_4lHKS_RSKG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52400"/>
            <a:ext cx="871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86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3733800"/>
            <a:ext cx="4229100" cy="2590800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3733800"/>
            <a:ext cx="4229100" cy="2590800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1143000"/>
            <a:ext cx="8610600" cy="2438400"/>
          </a:xfrm>
        </p:spPr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B385-4235-4F62-883A-9E3C762DC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lh6.googleusercontent.com/-ggm7lDssQ16niyfsIX5aJryd65ebDbpAFsVZq6pmjVjXyjCzjtJHSYKFWwQU7HdddNkASlu8vK8Sh8nddvxXSztA4locVB2uwTLvpHNrc-K5vlEutOT_4lHKS_RSKG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52400"/>
            <a:ext cx="871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86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4038600" cy="2362200"/>
          </a:xfrm>
        </p:spPr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876800" y="1295400"/>
            <a:ext cx="3886200" cy="2362200"/>
          </a:xfrm>
        </p:spPr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81000" y="3886200"/>
            <a:ext cx="4038600" cy="2362200"/>
          </a:xfrm>
        </p:spPr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4876800" y="3886200"/>
            <a:ext cx="3886200" cy="2362200"/>
          </a:xfrm>
        </p:spPr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Kaushik De</a:t>
            </a:r>
            <a:endParaRPr lang="en-US" sz="1400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5E31-BDF6-4301-8438-CB2FF19211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Vertical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143000"/>
            <a:ext cx="5638800" cy="2514600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3810000"/>
            <a:ext cx="5638800" cy="2514600"/>
          </a:xfr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5F902-20B9-4AB2-BC36-8A51ACF62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lh6.googleusercontent.com/-ggm7lDssQ16niyfsIX5aJryd65ebDbpAFsVZq6pmjVjXyjCzjtJHSYKFWwQU7HdddNkASlu8vK8Sh8nddvxXSztA4locVB2uwTLvpHNrc-K5vlEutOT_4lHKS_RSKG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52400"/>
            <a:ext cx="871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086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538C3-0DA7-432B-BC49-5C59DA9F0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5C9D-FE28-4D72-B471-6B119FE46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C195-3E9B-49FD-BCEC-81034BF7D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lh6.googleusercontent.com/-ggm7lDssQ16niyfsIX5aJryd65ebDbpAFsVZq6pmjVjXyjCzjtJHSYKFWwQU7HdddNkASlu8vK8Sh8nddvxXSztA4locVB2uwTLvpHNrc-K5vlEutOT_4lHKS_RSKGc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3" y="152400"/>
            <a:ext cx="8715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00" y="228600"/>
            <a:ext cx="411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305800" y="152400"/>
            <a:ext cx="609600" cy="838200"/>
          </a:xfrm>
          <a:prstGeom prst="rect">
            <a:avLst/>
          </a:prstGeom>
          <a:noFill/>
          <a:ln w="9525">
            <a:solidFill>
              <a:srgbClr val="600000"/>
            </a:solidFill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6E4D2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buFontTx/>
              <a:buChar char="•"/>
              <a:defRPr/>
            </a:pP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52400"/>
            <a:ext cx="7086600" cy="838200"/>
          </a:xfrm>
          <a:prstGeom prst="rect">
            <a:avLst/>
          </a:prstGeom>
          <a:gradFill rotWithShape="0">
            <a:gsLst>
              <a:gs pos="0">
                <a:srgbClr val="D3C4B4"/>
              </a:gs>
              <a:gs pos="100000">
                <a:srgbClr val="F6E4D2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CF5EE"/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4770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77000"/>
            <a:ext cx="601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Kaushik De</a:t>
            </a:r>
            <a:endParaRPr lang="en-US" sz="1400"/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FC6F434C-A373-4AD6-A021-64300C0E2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04800" y="6477000"/>
            <a:ext cx="8610600" cy="0"/>
          </a:xfrm>
          <a:prstGeom prst="line">
            <a:avLst/>
          </a:prstGeom>
          <a:noFill/>
          <a:ln w="12700">
            <a:solidFill>
              <a:srgbClr val="6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8305800" y="152400"/>
            <a:ext cx="609600" cy="838200"/>
          </a:xfrm>
          <a:prstGeom prst="rect">
            <a:avLst/>
          </a:prstGeom>
          <a:noFill/>
          <a:ln w="9525">
            <a:solidFill>
              <a:srgbClr val="600000"/>
            </a:solidFill>
            <a:miter lim="800000"/>
            <a:headEnd/>
            <a:tailEnd/>
          </a:ln>
          <a:effectLst/>
          <a:scene3d>
            <a:camera prst="legacyObliqueBottomLef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6E4D2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buFontTx/>
              <a:buChar char="•"/>
              <a:defRPr/>
            </a:pP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6" r:id="rId1"/>
    <p:sldLayoutId id="2147485927" r:id="rId2"/>
    <p:sldLayoutId id="2147485929" r:id="rId3"/>
    <p:sldLayoutId id="2147485930" r:id="rId4"/>
    <p:sldLayoutId id="2147485925" r:id="rId5"/>
    <p:sldLayoutId id="2147485931" r:id="rId6"/>
    <p:sldLayoutId id="2147485933" r:id="rId7"/>
    <p:sldLayoutId id="2147485934" r:id="rId8"/>
    <p:sldLayoutId id="2147485936" r:id="rId9"/>
  </p:sldLayoutIdLst>
  <p:transition xmlns:p14="http://schemas.microsoft.com/office/powerpoint/2010/main"/>
  <p:hf hd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q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§"/>
        <a:defRPr>
          <a:solidFill>
            <a:srgbClr val="993300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SzPct val="6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411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305800" y="152400"/>
            <a:ext cx="609600" cy="838200"/>
          </a:xfrm>
          <a:prstGeom prst="rect">
            <a:avLst/>
          </a:prstGeom>
          <a:noFill/>
          <a:ln w="9525">
            <a:solidFill>
              <a:srgbClr val="600000"/>
            </a:solidFill>
            <a:miter lim="800000"/>
            <a:headEnd/>
            <a:tailEnd/>
          </a:ln>
          <a:scene3d>
            <a:camera prst="legacyObliqueBottomLef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6E4D2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buFontTx/>
              <a:buChar char="•"/>
              <a:defRPr/>
            </a:pPr>
            <a:endParaRPr lang="en-US" sz="28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924800" cy="838200"/>
          </a:xfrm>
          <a:prstGeom prst="rect">
            <a:avLst/>
          </a:prstGeom>
          <a:gradFill rotWithShape="0">
            <a:gsLst>
              <a:gs pos="0">
                <a:srgbClr val="D3C4B4"/>
              </a:gs>
              <a:gs pos="100000">
                <a:srgbClr val="F6E4D2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CF5EE"/>
            </a:extrusionClr>
            <a:contourClr>
              <a:srgbClr val="D3C4B4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4770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November 18, 2015</a:t>
            </a:r>
            <a:endParaRPr lang="en-US">
              <a:solidFill>
                <a:srgbClr val="3333CC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77000"/>
            <a:ext cx="601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Kaushik De</a:t>
            </a:r>
            <a:endParaRPr lang="en-US" sz="1400">
              <a:solidFill>
                <a:srgbClr val="3333CC"/>
              </a:solidFill>
            </a:endParaRP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accent2"/>
                </a:solidFill>
                <a:latin typeface="Helvetica" panose="020B0604020202020204" pitchFamily="34" charset="0"/>
              </a:defRPr>
            </a:lvl1pPr>
          </a:lstStyle>
          <a:p>
            <a:fld id="{CCADF7E0-F473-4651-B9EF-4C6852BC1733}" type="slidenum">
              <a:rPr lang="en-US" altLang="en-US" smtClean="0">
                <a:solidFill>
                  <a:srgbClr val="3333CC"/>
                </a:solidFill>
              </a:rPr>
              <a:pPr/>
              <a:t>‹#›</a:t>
            </a:fld>
            <a:endParaRPr lang="en-US" altLang="en-US" smtClean="0">
              <a:solidFill>
                <a:srgbClr val="3333CC"/>
              </a:solidFill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477000"/>
            <a:ext cx="8610600" cy="0"/>
          </a:xfrm>
          <a:prstGeom prst="line">
            <a:avLst/>
          </a:prstGeom>
          <a:noFill/>
          <a:ln w="12700">
            <a:solidFill>
              <a:srgbClr val="6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305800" y="152400"/>
            <a:ext cx="609600" cy="838200"/>
          </a:xfrm>
          <a:prstGeom prst="rect">
            <a:avLst/>
          </a:prstGeom>
          <a:noFill/>
          <a:ln w="9525">
            <a:solidFill>
              <a:srgbClr val="600000"/>
            </a:solidFill>
            <a:miter lim="800000"/>
            <a:headEnd/>
            <a:tailEnd/>
          </a:ln>
          <a:scene3d>
            <a:camera prst="legacyObliqueBottomLef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6E4D2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buFontTx/>
              <a:buChar char="•"/>
              <a:defRPr/>
            </a:pPr>
            <a:endParaRPr lang="en-US" sz="280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6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0" r:id="rId1"/>
  </p:sldLayoutIdLst>
  <p:transition xmlns:p14="http://schemas.microsoft.com/office/powerpoint/2010/main"/>
  <p:hf hd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q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/>
        <a:buChar char="q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§"/>
        <a:defRPr>
          <a:solidFill>
            <a:srgbClr val="993300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SzPct val="6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411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305800" y="152400"/>
            <a:ext cx="609600" cy="838200"/>
          </a:xfrm>
          <a:prstGeom prst="rect">
            <a:avLst/>
          </a:prstGeom>
          <a:noFill/>
          <a:ln w="9525">
            <a:solidFill>
              <a:srgbClr val="600000"/>
            </a:solidFill>
            <a:miter lim="800000"/>
            <a:headEnd/>
            <a:tailEnd/>
          </a:ln>
          <a:scene3d>
            <a:camera prst="legacyObliqueBottomLef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6E4D2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buFontTx/>
              <a:buChar char="•"/>
              <a:defRPr/>
            </a:pPr>
            <a:endParaRPr lang="en-US" sz="28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924800" cy="838200"/>
          </a:xfrm>
          <a:prstGeom prst="rect">
            <a:avLst/>
          </a:prstGeom>
          <a:gradFill rotWithShape="0">
            <a:gsLst>
              <a:gs pos="0">
                <a:srgbClr val="D3C4B4"/>
              </a:gs>
              <a:gs pos="100000">
                <a:srgbClr val="F6E4D2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BottomLef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CF5EE"/>
            </a:extrusionClr>
            <a:contourClr>
              <a:srgbClr val="D3C4B4"/>
            </a:contour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4770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November 18, 2015</a:t>
            </a:r>
            <a:endParaRPr lang="en-US">
              <a:solidFill>
                <a:srgbClr val="3333CC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77000"/>
            <a:ext cx="601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Kaushik De</a:t>
            </a:r>
            <a:endParaRPr lang="en-US" sz="1400">
              <a:solidFill>
                <a:srgbClr val="3333CC"/>
              </a:solidFill>
            </a:endParaRP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accent2"/>
                </a:solidFill>
                <a:latin typeface="Helvetica" panose="020B0604020202020204" pitchFamily="34" charset="0"/>
              </a:defRPr>
            </a:lvl1pPr>
          </a:lstStyle>
          <a:p>
            <a:fld id="{CCADF7E0-F473-4651-B9EF-4C6852BC1733}" type="slidenum">
              <a:rPr lang="en-US" altLang="en-US" smtClean="0">
                <a:solidFill>
                  <a:srgbClr val="3333CC"/>
                </a:solidFill>
              </a:rPr>
              <a:pPr/>
              <a:t>‹#›</a:t>
            </a:fld>
            <a:endParaRPr lang="en-US" altLang="en-US" smtClean="0">
              <a:solidFill>
                <a:srgbClr val="3333CC"/>
              </a:solidFill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477000"/>
            <a:ext cx="8610600" cy="0"/>
          </a:xfrm>
          <a:prstGeom prst="line">
            <a:avLst/>
          </a:prstGeom>
          <a:noFill/>
          <a:ln w="12700">
            <a:solidFill>
              <a:srgbClr val="6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305800" y="152400"/>
            <a:ext cx="609600" cy="838200"/>
          </a:xfrm>
          <a:prstGeom prst="rect">
            <a:avLst/>
          </a:prstGeom>
          <a:noFill/>
          <a:ln w="9525">
            <a:solidFill>
              <a:srgbClr val="600000"/>
            </a:solidFill>
            <a:miter lim="800000"/>
            <a:headEnd/>
            <a:tailEnd/>
          </a:ln>
          <a:scene3d>
            <a:camera prst="legacyObliqueBottomLef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6E4D2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600000"/>
              </a:buClr>
              <a:buFontTx/>
              <a:buChar char="•"/>
              <a:defRPr/>
            </a:pPr>
            <a:endParaRPr lang="en-US" sz="280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5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6" r:id="rId1"/>
    <p:sldLayoutId id="2147485948" r:id="rId2"/>
    <p:sldLayoutId id="2147485949" r:id="rId3"/>
    <p:sldLayoutId id="2147485950" r:id="rId4"/>
  </p:sldLayoutIdLst>
  <p:transition xmlns:p14="http://schemas.microsoft.com/office/powerpoint/2010/main"/>
  <p:hf hdr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q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/>
        <a:buChar char="q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§"/>
        <a:defRPr>
          <a:solidFill>
            <a:srgbClr val="993300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SzPct val="6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600000"/>
        </a:buClr>
        <a:buChar char="–"/>
        <a:defRPr sz="16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png"/><Relationship Id="rId13" Type="http://schemas.openxmlformats.org/officeDocument/2006/relationships/image" Target="../media/image22.jpe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PanDA/PanDA" TargetMode="External"/><Relationship Id="rId3" Type="http://schemas.openxmlformats.org/officeDocument/2006/relationships/hyperlink" Target="http://pandawms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30.png"/><Relationship Id="rId6" Type="http://schemas.openxmlformats.org/officeDocument/2006/relationships/chart" Target="../charts/chart1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/LCG/NetworkTransferMetrics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dashb-atlas-job.cern.ch/dashboard/request.py/dailysummary" TargetMode="External"/><Relationship Id="rId3" Type="http://schemas.openxmlformats.org/officeDocument/2006/relationships/hyperlink" Target="http://aipanda021.cern.ch/networking/CurrentHomeForeignT2SitesPerCloud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wired.com/magazine/2013/04/bigdata/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8686800" cy="1371600"/>
          </a:xfrm>
          <a:sp3d extrusionH="74600" prstMaterial="legacyMatte">
            <a:bevelT w="13500" h="13500" prst="angle"/>
            <a:bevelB w="13500" h="13500" prst="angle"/>
            <a:extrusionClr>
              <a:srgbClr val="FCF5EE"/>
            </a:extrusionClr>
          </a:sp3d>
        </p:spPr>
        <p:txBody>
          <a:bodyPr/>
          <a:lstStyle/>
          <a:p>
            <a:r>
              <a:rPr lang="en-US" dirty="0"/>
              <a:t>PANDA: </a:t>
            </a:r>
            <a:r>
              <a:rPr lang="en-US" dirty="0" smtClean="0"/>
              <a:t>Networking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8194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dirty="0" smtClean="0"/>
              <a:t>Kaushik De</a:t>
            </a:r>
          </a:p>
          <a:p>
            <a:pPr>
              <a:lnSpc>
                <a:spcPct val="110000"/>
              </a:lnSpc>
              <a:defRPr/>
            </a:pPr>
            <a:r>
              <a:rPr lang="en-US" sz="1800" dirty="0" smtClean="0"/>
              <a:t>Univ. of Texas at Arlington</a:t>
            </a:r>
          </a:p>
          <a:p>
            <a:pPr>
              <a:lnSpc>
                <a:spcPct val="110000"/>
              </a:lnSpc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SC15 Demo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November 18, 2015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Accessible via </a:t>
            </a:r>
            <a:r>
              <a:rPr lang="en-US" dirty="0" err="1" smtClean="0"/>
              <a:t>PanDA</a:t>
            </a:r>
            <a:endParaRPr lang="en-US" dirty="0"/>
          </a:p>
        </p:txBody>
      </p:sp>
      <p:pic>
        <p:nvPicPr>
          <p:cNvPr id="6" name="Picture 6" descr="os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096" y="2209800"/>
            <a:ext cx="1850704" cy="105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1219200" y="1066800"/>
            <a:ext cx="3124200" cy="1066800"/>
            <a:chOff x="76200" y="6270345"/>
            <a:chExt cx="2057400" cy="548640"/>
          </a:xfrm>
        </p:grpSpPr>
        <p:pic>
          <p:nvPicPr>
            <p:cNvPr id="8" name="Picture 41" descr="WLCG-TextOnly_black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l="2464" t="16667" r="4985" b="16667"/>
            <a:stretch>
              <a:fillRect/>
            </a:stretch>
          </p:blipFill>
          <p:spPr bwMode="auto">
            <a:xfrm>
              <a:off x="381000" y="6270345"/>
              <a:ext cx="175260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2" descr="WLCG-logo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6324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" descr="Screen shot 2011-05-17 at 1.50.19 A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676400"/>
            <a:ext cx="15240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133600"/>
            <a:ext cx="2235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 descr="data:image/jpeg;base64,/9j/4AAQSkZJRgABAQAAAQABAAD/2wCEAAkGBxQSEhUUExQVFRQWGSIZFxUYGB0cHBwfHR4fIx8dHx0eKCkgIB8lIBsdIzEhJiktLy8uGh80ODMsNygtLiwBCgoKDg0OGxAQGC4kHiQvLC4vLTgtMDQ3NCwsLiwsLCwsNzcvNCs0LCwtNywsLCwyNS4tLCwsLCw0LC8sLCwsLP/AABEIAEUBPwMBEQACEQEDEQH/xAAcAAABBQEBAQAAAAAAAAAAAAAABAUGBwgDAgH/xABIEAACAQMCAwQFBQ0GBgMAAAABAgMABBEFEgYhMQcTQVEiYXGBkRQyUnKxCBcjMzVCVGJzobLB0RZTgpPS4RU0osLw8SSSs//EABsBAQACAwEBAAAAAAAAAAAAAAAEBQECAwYH/8QANREBAAIBAgMDCgQHAQAAAAAAAAECAwQRBRIhMVGxEyIyM0FhcXKBwTSRodEGI1JiguHwNf/aAAwDAQACEQMRAD8AvGgKAoCgQalqawlQ2fSzhgM4xjw99QNZr8emmsX387fr3bJODT2yxM19hkubWaYgpMJB6jtx7V8KpM2n1WqtzY80Xj3Ttt9E+mTDhja1OWfz/U4wXPycYnmDHwUDJ+PU++rHHnnR121OaLT3bdf3Rb4/Lz/Kpt73q61tFYocqcAh8ZHMeIrfPxXHjvOO3m9ImJ237e9jHo7Wrzx19xqms55G3iZXUfnhsBfd4VU5NLq89/KVzRaO/fbb6exMrmw445ZptPdt2lkesiJcNJ3zfqjAHv8AGpleKV01OXJk8pb3R93CdJOWd615YP0bZAPmM1fUtzVie9XTG07PVbMCgKAoCgKAoCgKAoCgKDnJOqlVZlBbkoJAJ9g8aDpQFAUBQFAUBQFAUBQFAUBQFAUBQFAUBQFBGeMesXsb/trzP8Q9uP8Ay+y24Z2W+n3I+GR+FP1DUPg0fz5n+2XfX+rj4waap57N00v1z8b/AIV+yrHifr/pXwRtJ6v6z4vWk/Nn/Z/zrOg9DN8rGp9KnxNwquSliW/zV9g+yvouL0K/CHl7+lLpXRqKAoCgKAoCgKAoCgKAoIFx7+UtG/byfwCgmmo6hFboZJpEijHIu7BVGenM8qBn/tzpv6da/wCcn9aA/tzpv6da/wCcn9aA/tzpv6da/wCcn9aD0nG+nEgC+tSTyAEyc/30D+DQFAw6rxnYWzbZruBHHVd4LD2gZI99Ajg7R9Lc4F7CD+sSo+LACgktvcJIodGV1PMMpBB9hHKg60BQJNS1OG3TfPLHEn0nYKP3+PqoI83aXpYOPlsX/Uf34oHjR+I7W7/5e4ilI6hHBYe1eo94oHSg4Xd4kS7nOB8a4Z9TjwV58k7Q6Y8Vsk7Vg0x8TxlsFWC+Df7VU149hm+01mI7/wDSbPDskV3iY3PUMoYBlOQehq6x5K3rzVnogWrNZ2lwvb5Yl3HJH6oz+/oK46jV0wU57bzHujdviw2yW5YRq91SO4YB0dQPmlTk8/MY59K8zqNfg1t4jJSYiOyYnr9Y2W2LTZMETNLRPfucdJ0nu2LhshlIAIKt8DVjoeHeQtOSLbxMbRvG0ouo1XlI5ZjrE/EjseGmODIdo8hzP9BULTcByWjfNO0d0dv7eLvm4jWOlI3OOpaAsh3KxVsY8wcVZazg+PPPNW0xb9OiLg11sfSY3ghsNGlTvVIHpJgNnl1qDpeGZ8flKWj0q7RPsSM2rx25bR7JKbPhlBzkYsfIch/U1J0/AcVeuWeb3dkfu5ZeI3npSNj6oxyq9iIiNoV0zu+1kFAUBQFAUBQFAUBQFAUED49/KWjft5P4BQcu3X8kS/XT+Kgy7QdRbv8ARb4GgPkz/Qb/AOpoFWl2799F6LfPXwP0hQbRRgFBJwAOZPsoM79qfatLcSPb2Uhjt19FpEOGlPjhvBPLHWgqy2tnkYLGjOx6KoLE+4c6DrfadNCcTRSRHydGU/AgUD1wVxpc6ZKHhYmMnMkJPoOPHl4HH5w9XWg1dw/rEd5bx3EJyki5HmPMH1g8qBo7ReL10y0aYgNK3owofzmPif1R1P8AvQZW17XZ72Uy3EjSOfM8lHko6AeoUHtOGrwp3gtLkx4z3ghfbjz3YxigQW1w8Th42ZHU5DKSCD6iOYoNHdjXaG2oI1vckG5iGQ/TvE6ZI+kD1x5igc4NTkjJAbIz81uY+BrwmLX58MzFbdO6esPRW0+O8dY695wN4qwiVIo1dm2k4yOnUDwqwnVUpp41GPFWLTO3Z7u2EaMVrZZx2vMxEbuOm3sklxGXYnn08Oh8OlcNFq82bV0nJaZ6z4S6Z8NKYbcsENpfSR/MYgeXUfA1BwazNg9Xbp3exIyYMeT0oOsuolYVkRUR3YgkL5eVWt9demmrmx1rW1pmJmI7kOuCLZZpaZmIiPaT6NOz3KFmLHn1PqNRuHZb5dbS17TM9fB01VK0wTFY2IO1njmTTkjjtwO+lyd7DIRRjnjoWJOBnyNe0UaBare6/aQrdzTOsbEciUbbnpuTHIH/AN4oLM4L4se+017hgFmjDK2By3KucgHzBBxRhVvD3aRqsyvFHuuJ5FGzbGCUx85sAeXLnyFGdnrh/tRv7WV0ut0/IqI3XDq/h0wcZ5EUHK8491m0nVrkshb0u5kjCoy+IA6geHXIoLd4l4xFtpwvFTczqpjQ5xuYeOPAUYVdbX/EF3A15HKwhAJwpRNwHXamCSB6z8aMph2P8czX3eQ3JDSRgMsgGNynlggcsjzoEPFj8QC6mNqrfJwfwZDQAbcfrMD8aMInw3xzqtxdwwCcuWkAZQqEYB9LmBjGM86Mp32rdoElkyW1rt79xlnI3bATgAD6R9dBELribXNMMUt2d8cn5km1gfErleatj/w0FgcY8WuNJF7aPtZ9uDgNjJ5jnyyOlGFdQ8fatc2223EjtHuaedIwSB+aOQwMDJ6ZoylXY7xzcXkklvcuJGVd6PgBsdCDjkfbQWrRhA+Pfylo37eT+AUHLt1/JEv10/ioMu0GyeFbdPkdt6K/ik8B9EUDr8mT6C/AUB8nT6C/AUEF7bdeNppjhDh5z3Q88MDux/hB+NBlug1B2LcKpaWCTFR3843uxHMA/NUeQA/eTQSri3h6K/tpIJVB3KdjYyUbHJh6waDHV3bmN3jb5yMVPtBwfsoL3+5u1UtDc2xOdjiRB5BhhvdlQfaTQJe3jh/ULu5jaG3kltoo8KY8Md7EljsB39Ao6eFBHexbg0zagWuoXVbdd+yRCuXz6OQw545nHsoNJAUGX+3XT4odVYRALvjV3UcgGOQfiAD76BH2NTMur2+0/OEgI8x3TnHxAPuoLqubZ0OHUqfXXzzNgyYrbZKzD0+PJW8b1ncsk/5RP2p+ypl//Pr88+DhX8TPy/d10OwkMivtIUeJ5eB8+tdeGaPPOauTlmKxv1np7JaavPjik136kFzZPFydSPX4fHpVfn0ubBO2Ssx/35JOPNTJ1rO5VOM20X12qXkiZ0WKI/qs40/EX+EFmgaXKJFkZdqjz5E8vLrUzhXD89c1ctq7RHe4azU45pNIneTP2p8drYbIo4o5bhxu/CDKovgSBzJJ8AR0r1amQrjFdZl08z3ssSwMVPcKqhuZ5ZwOXs3GjJ+7HPyRd/tJP/ySgj/3PSA3Ux8RCMe9qEkerxj+0gGORuo8/FaB5+6IH4WzP6kn2x0IS+54nj0/R7aWRBIzRqscZ/ObHj6h40YRTTNS1vUbeSaN7e2tQGGFQDcAOYUEM3qzkUZNn3Px/wDmS46dyPtoSlXbRxn3EfyOFvwso/CEfmofD2t9lAp7HODPkkPymZcTzD0QfzE8B7T1PuoSr3jw5147+nfRj3ZXFBYPbzj/AIemevfLj4HNGIQ63Zjww+egnwvsyKMpX2HQj/hsxxzaRs+vCgUJQ/sS5apJ9R/4qEtAUYQPj38paN+3k/gFBy7dfyRL9dP4qDLtBK7btH1ONFRLuQKoAUYTkB0HSg6ffP1X9Nk+Cf6aC8+xPXLi8sWkuZTK4lKhjjoAOXIDzoIh90vPysk8MyMfdsA+00FGgUG09Aj220C+USj/AKRQL6Bl/snY72f5Jb72JZm7pcknmSTjmSaBxtLCKL8XGifVUD7KBTQGKBi4w4qt9OgaadvqRj5zt4Ko/n0FBk3iXXJL65luZfnyHOB0UdAo9QFBan3PPCrNK9/IpCKDHFkfOJ+cw9QHLPrI8DQXxLErDDAEeRGa0vjreOW0bw2raazvE7Gu7aG1CgplSxI8cHHUZqrz202grWJp5szM9+0/VLxxl1MzPN12N98ZJ/xUwdf7segR7j1+NV+pnPq+unyxaP6Y82f1SsUY8HrKbT39r3bzmAbZ5lYf3WN5+Ph763w5p0kcuqyxb+3bmn82t6RmnfFTb39h00d43j3Im1cnA/8AOlWnD7YcmLmxU2jeeiHqYvW+17bycKsEZSvbdwrcSXCXUMTyoU2vsGShU8sjrgg9QPDn4UZgmvm1fWbZYPkwhiiUMzNle9ZR6IG7xPkOWepFA79kui3sNneCaIxxyKe7Rhhy+0gnHgDyHPqRQN/YLpU8NxOZYZIx3KjLqVGd3TnQkl1TR7g8RLIIJTH8oRt+w7cDHPPTFA69velzTPaGKKSQKsgJRS2CSmM49h+FCCrjfhae60ezEUbNLAqsYujEFcHkfEeVBGuGdQ1ZrP8A4bBaMA2V791Zdit87OeXiefX1UC3su4Tv7PUm3R7YkBWRz81gemw+J8fV40DdqfZxqd7d3EpRUVpDh5pMbhnlgLubGPMCgV23B+u2EiPFK0q7huEcxcbcjOUkxyx5ZoHXte4NmmlS+tEMjAASqnNgVPJwPHHiB5ChCN65qeqa13Nv8kZe7PpHaygnpvYvgADyFBOeM+GDb6H8lgRpGTaTtBJJz6Rx160HbsZsZItOkWSN0YyOQrKQeg8DRhEux7R54tSkaSGVF2v6TIQObeZoyvKjCB8e/lLRv28n8AoOXbr+SJfrp/FQZdoNF6F2N6bLbQyMJ9zxqzYk5ZIBPhQLvvI6Z5T/wCb/tQS/hPheDToTDb79hYsd7bjk48fdQVn90pZEwWkw6I7If8AGAR/BQUIKDZ3C10JbO3dTkNEpz7hQOlBAdZ7XdPtbiS3l77fG21iqArn1HNA8cI8c2mpF1tmcmMAtuQrjPTmeVBJqCAdovafb6aDEmJrrHKMfNTPQufD6o5+zOaDN/EOv3F9MZrmQyOenko8lHQCgsLs37IJbvbPehobfqsfSSQfaq+vqfDzoND2VokMaxxqERAFVVGAAPAUHagjvGB5R+0/yrzn8Qz5uP4z9lpwztt9DHpf46P64+2qPQ/icfzQsNR6q3wl4vvxsn12+01pqvX3+afGW2L1dfhHglXC/wCIH1jXq+CfhY+M+Km1/rvpB3q3QiGTV4VuFti+JnQyKm1uaqcE7sbeRPTOaDnY69bzTzW8cm6a3x3qbWG3d05kYPuJoEsvF1mtu1y0wECOULlWHpKdpAGNzHII5A58KA4f4rtb4SfJ5NzR/PRlZHXI5ZVgDg+fSgg/AnHtna2ix3VwRJ30ucq77QZWCl2AIUeWTQWVdahFHE0zuoiVd5fPLbjOfZigjei9olpczJCFniaT8U00TIsn1CevLnzxQKOIuOLazlELCaWXG5o4IzIyr9JsdBQd5uMLUWYvQ5a3OPSUcxk45g4IIPUHpQN2ndo9lPKsSd7l5O6VzGQjNgkYbyODg0D5qmtxQywwPuMlxuCBRnkoyxPkMeNAycOavY2mm9+jutqjOd0uS2d5yMDmctnAFAo4c45tryUwoJopdu4RzRmMsv0lz1FAlve0uxilaMmZlRtkk6RM0KN5M45cvHGaB14h4qt7ONJJCz96cRJEpd5OWfRA68ueaDloXGVtdxyPH3qmE4kieJxIuemUAJI9YzQK4OI7d+jkfgzL6SOh2Dq2GAOKCKcaXCyX+iOhyrTOynzBjGOvOgO3X8kS/XT+Kgy7QaG0Ptp0+G3hiZbnckaqcRrjIABx6VAu+/ppv0br/LX/AF0HuDtv052VQlzliAPwa+Jx9OglPH3Dw1CwmgHz2XdHn6a81+J5e+gyLd2zxO0cilXQ4ZTyII8KC2uyjtXjs4Ra3gfu1P4OVRu2g/msOuB4EfCgmHE3bZYxwt8kZp5iPQ9BlRT5tuAJx5CgzpdXDSOzuSzuSzMepJOSaDR/YHw41tYtNICr3LbgD1CKML8ck+wigau2btLntJGsrUGN9oLz+IDDOE8jj87qPDzoKCkkLEsxJJOSScknzJoLG4E1/R7DbLLBcXFyOe9lXYh/UXdjP6xyfZQWH9/mx/ubj4J/qoPcPbpZOQqwXJJ8MJ/qoLVoEWqaas4AYkEdCPX/AOqha3Q49XWIvMxMdiRp9RbDMzHtMUehSRSoeTKGHMeHPxFUNOEZ8GopaPOrEx1/eFhbW48mO0dk7FC8OFnZpGwCxIC9cE+JqTHA5vltfLbpMzO0e+XKeIctIrSPZB8tLVYl2oMCrzT6emCnJjjaEDJktktzW7XauzmhnHI7m70266BJjA5/VnGBn/GEoIHoWp/JbiW/Y+jfQXMgPn3L/g8e1CtB2ubOa3OiQRwC5ZInnMTOFDSYU7yW5bl3k8/OgkOn2t/LqkN1LZLaoInjlKzI28HmuQDk4P20Hrsx0iBtLm3Ird/LP3uR1w7KAfYAKA4Ushe8PJBLJsDxNGJCegDEKefhyFAhj1e6tXtIdXs4ZY1kVYLyE5VX6KSDzB9eB7KDjw9cagL3U3tbe3lJudrtLKVYBVG1RgH0eefjQN+q6RcQ6VqC3AiQS3KuscUm9U3kbh6ufP30E07RtMxpu+JcPa7Jk2jB/BYOB7gaBLo9wL7VJblecdtaqiHw3zDc37gKCKaau6z0iNucT377wehwzFQffQWVxPbWwZZn2i6SOQW7FirZ2EkAAjd7OdBXnBa6k2lJHFaWjwSxtl3mIZt2dzMMfOz9lA5Lwzei0054JoPl1orAI770kU8iAR44A5/vFA7cHa1391cQ3VmLS/7sd4wIYSJzAIYdcfzoHq54UV+7zIw2RiM4A9JQSSD7cj4CgjvF1t3V9ocYOdkrrnzxGKBx7XdJmutNkit4zJIWUhRjPI8+tBn772Oq/oUnxT+tAfex1X9Ck+Kf1oD72Oq/oUnxT+tAo0/s01RZY2NnIAHUk5XoCPXQaqjHIeygrvtK7LItSJnhIhusfOOdj46bwOh/WAz6jQUrqfZbqkLFTatIB+fGQyn+fxFAltOzrU5MbbOXmcZYBR7ySKCzeBOxHY4l1FkbaQVgQkjl9NsDP1RkeuguxVAGAMAdBQUD2w8EX93qUk1vbPJGUQBgVxkLz6mghX3sdV/QpPin9aA+9jqv6FJ8U/rQH3sdV/QpPin9aB84J7NdQW9iM9q6ReluYlcD0Gx0Pnge+g0xQFAUBQFAUEY7StPE+nToTtIAdWHVWUggjpzFBEuL+Ekl0/TId+0RvGuQOZV1ww68s/yoJL2haPvijuopO5uLMl4nChhjGGQjl6LAefgKBg7NJJtRkOpXUoZ0UwxQopVEzzZubHJPL4UEWtjd2ix2kN0BFfySZJiy0RLkEod3iMcj45PjQWzJwpAdP+QYPc933efH63tzzoItp/CtxPLFHeXxngtXDLGIVQuy/MLsGOceznQLeIeGporl7qyuzbNOAsyGISIxHIPgkYYA9eeaAPAKrpz2omYySyCaW4Zcs77gSSuR5YAzyoJpPbh42jbmrKVPsIxQRvgDhJdOtXhWQyF3ZjIVwfJRjJ6AY60COHgVDpwtGmbckhljnVdrI+4spAyemcdedB54b4bmkuBc3t0bp4QY4l7oRoueTMQCcsR40DXd8FXERe0tr94bSckmLulZkDfOVJCwKg58uVA769wWqxWzWkxtpbJdsUgUPlT85WUkZBx59aDvwdw+6SyXtzObi4lUJu2CNUQcwqqCfE9c0EuoI7xFoHyi6sZ+82fJZGfbtzv3KBjORtx7DQSKgKAoCgKAoCgKAoCgKAoCgKAoC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xQSEhUUExQVFRQWGSIZFxUYGB0cHBwfHR4fIx8dHx0eKCkgIB8lIBsdIzEhJiktLy8uGh80ODMsNygtLiwBCgoKDg0OGxAQGC4kHiQvLC4vLTgtMDQ3NCwsLiwsLCwsNzcvNCs0LCwtNywsLCwyNS4tLCwsLCw0LC8sLCwsLP/AABEIAEUBPwMBEQACEQEDEQH/xAAcAAABBQEBAQAAAAAAAAAAAAAABAUGBwgDAgH/xABIEAACAQMCAwQFBQ0GBgMAAAABAgMABBEFEgYhMQcTQVEiYXGBkRQyUnKxCBcjMzVCVGJzobLB0RZTgpPS4RU0osLw8SSSs//EABsBAQACAwEBAAAAAAAAAAAAAAAEBQECAwYH/8QANREBAAIBAgMDCgQHAQAAAAAAAAECAwQRBRIhMVGxEyIyM0FhcXKBwTSRodEGI1JiguHwNf/aAAwDAQACEQMRAD8AvGgKAoCgQalqawlQ2fSzhgM4xjw99QNZr8emmsX387fr3bJODT2yxM19hkubWaYgpMJB6jtx7V8KpM2n1WqtzY80Xj3Ttt9E+mTDhja1OWfz/U4wXPycYnmDHwUDJ+PU++rHHnnR121OaLT3bdf3Rb4/Lz/Kpt73q61tFYocqcAh8ZHMeIrfPxXHjvOO3m9ImJ237e9jHo7Wrzx19xqms55G3iZXUfnhsBfd4VU5NLq89/KVzRaO/fbb6exMrmw445ZptPdt2lkesiJcNJ3zfqjAHv8AGpleKV01OXJk8pb3R93CdJOWd615YP0bZAPmM1fUtzVie9XTG07PVbMCgKAoCgKAoCgKAoCgKDnJOqlVZlBbkoJAJ9g8aDpQFAUBQFAUBQFAUBQFAUBQFAUBQFAUBQFBGeMesXsb/trzP8Q9uP8Ay+y24Z2W+n3I+GR+FP1DUPg0fz5n+2XfX+rj4waap57N00v1z8b/AIV+yrHifr/pXwRtJ6v6z4vWk/Nn/Z/zrOg9DN8rGp9KnxNwquSliW/zV9g+yvouL0K/CHl7+lLpXRqKAoCgKAoCgKAoCgKAoIFx7+UtG/byfwCgmmo6hFboZJpEijHIu7BVGenM8qBn/tzpv6da/wCcn9aA/tzpv6da/wCcn9aA/tzpv6da/wCcn9aD0nG+nEgC+tSTyAEyc/30D+DQFAw6rxnYWzbZruBHHVd4LD2gZI99Ajg7R9Lc4F7CD+sSo+LACgktvcJIodGV1PMMpBB9hHKg60BQJNS1OG3TfPLHEn0nYKP3+PqoI83aXpYOPlsX/Uf34oHjR+I7W7/5e4ilI6hHBYe1eo94oHSg4Xd4kS7nOB8a4Z9TjwV58k7Q6Y8Vsk7Vg0x8TxlsFWC+Df7VU149hm+01mI7/wDSbPDskV3iY3PUMoYBlOQehq6x5K3rzVnogWrNZ2lwvb5Yl3HJH6oz+/oK46jV0wU57bzHujdviw2yW5YRq91SO4YB0dQPmlTk8/MY59K8zqNfg1t4jJSYiOyYnr9Y2W2LTZMETNLRPfucdJ0nu2LhshlIAIKt8DVjoeHeQtOSLbxMbRvG0ouo1XlI5ZjrE/EjseGmODIdo8hzP9BULTcByWjfNO0d0dv7eLvm4jWOlI3OOpaAsh3KxVsY8wcVZazg+PPPNW0xb9OiLg11sfSY3ghsNGlTvVIHpJgNnl1qDpeGZ8flKWj0q7RPsSM2rx25bR7JKbPhlBzkYsfIch/U1J0/AcVeuWeb3dkfu5ZeI3npSNj6oxyq9iIiNoV0zu+1kFAUBQFAUBQFAUBQFAUED49/KWjft5P4BQcu3X8kS/XT+Kgy7QdRbv8ARb4GgPkz/Qb/AOpoFWl2799F6LfPXwP0hQbRRgFBJwAOZPsoM79qfatLcSPb2Uhjt19FpEOGlPjhvBPLHWgqy2tnkYLGjOx6KoLE+4c6DrfadNCcTRSRHydGU/AgUD1wVxpc6ZKHhYmMnMkJPoOPHl4HH5w9XWg1dw/rEd5bx3EJyki5HmPMH1g8qBo7ReL10y0aYgNK3owofzmPif1R1P8AvQZW17XZ72Uy3EjSOfM8lHko6AeoUHtOGrwp3gtLkx4z3ghfbjz3YxigQW1w8Th42ZHU5DKSCD6iOYoNHdjXaG2oI1vckG5iGQ/TvE6ZI+kD1x5igc4NTkjJAbIz81uY+BrwmLX58MzFbdO6esPRW0+O8dY695wN4qwiVIo1dm2k4yOnUDwqwnVUpp41GPFWLTO3Z7u2EaMVrZZx2vMxEbuOm3sklxGXYnn08Oh8OlcNFq82bV0nJaZ6z4S6Z8NKYbcsENpfSR/MYgeXUfA1BwazNg9Xbp3exIyYMeT0oOsuolYVkRUR3YgkL5eVWt9demmrmx1rW1pmJmI7kOuCLZZpaZmIiPaT6NOz3KFmLHn1PqNRuHZb5dbS17TM9fB01VK0wTFY2IO1njmTTkjjtwO+lyd7DIRRjnjoWJOBnyNe0UaBare6/aQrdzTOsbEciUbbnpuTHIH/AN4oLM4L4se+017hgFmjDK2By3KucgHzBBxRhVvD3aRqsyvFHuuJ5FGzbGCUx85sAeXLnyFGdnrh/tRv7WV0ut0/IqI3XDq/h0wcZ5EUHK8491m0nVrkshb0u5kjCoy+IA6geHXIoLd4l4xFtpwvFTczqpjQ5xuYeOPAUYVdbX/EF3A15HKwhAJwpRNwHXamCSB6z8aMph2P8czX3eQ3JDSRgMsgGNynlggcsjzoEPFj8QC6mNqrfJwfwZDQAbcfrMD8aMInw3xzqtxdwwCcuWkAZQqEYB9LmBjGM86Mp32rdoElkyW1rt79xlnI3bATgAD6R9dBELribXNMMUt2d8cn5km1gfErleatj/w0FgcY8WuNJF7aPtZ9uDgNjJ5jnyyOlGFdQ8fatc2223EjtHuaedIwSB+aOQwMDJ6ZoylXY7xzcXkklvcuJGVd6PgBsdCDjkfbQWrRhA+Pfylo37eT+AUHLt1/JEv10/ioMu0GyeFbdPkdt6K/ik8B9EUDr8mT6C/AUB8nT6C/AUEF7bdeNppjhDh5z3Q88MDux/hB+NBlug1B2LcKpaWCTFR3843uxHMA/NUeQA/eTQSri3h6K/tpIJVB3KdjYyUbHJh6waDHV3bmN3jb5yMVPtBwfsoL3+5u1UtDc2xOdjiRB5BhhvdlQfaTQJe3jh/ULu5jaG3kltoo8KY8Md7EljsB39Ao6eFBHexbg0zagWuoXVbdd+yRCuXz6OQw545nHsoNJAUGX+3XT4odVYRALvjV3UcgGOQfiAD76BH2NTMur2+0/OEgI8x3TnHxAPuoLqubZ0OHUqfXXzzNgyYrbZKzD0+PJW8b1ncsk/5RP2p+ypl//Pr88+DhX8TPy/d10OwkMivtIUeJ5eB8+tdeGaPPOauTlmKxv1np7JaavPjik136kFzZPFydSPX4fHpVfn0ubBO2Ssx/35JOPNTJ1rO5VOM20X12qXkiZ0WKI/qs40/EX+EFmgaXKJFkZdqjz5E8vLrUzhXD89c1ctq7RHe4azU45pNIneTP2p8drYbIo4o5bhxu/CDKovgSBzJJ8AR0r1amQrjFdZl08z3ssSwMVPcKqhuZ5ZwOXs3GjJ+7HPyRd/tJP/ySgj/3PSA3Ux8RCMe9qEkerxj+0gGORuo8/FaB5+6IH4WzP6kn2x0IS+54nj0/R7aWRBIzRqscZ/ObHj6h40YRTTNS1vUbeSaN7e2tQGGFQDcAOYUEM3qzkUZNn3Px/wDmS46dyPtoSlXbRxn3EfyOFvwso/CEfmofD2t9lAp7HODPkkPymZcTzD0QfzE8B7T1PuoSr3jw5147+nfRj3ZXFBYPbzj/AIemevfLj4HNGIQ63Zjww+egnwvsyKMpX2HQj/hsxxzaRs+vCgUJQ/sS5apJ9R/4qEtAUYQPj38paN+3k/gFBy7dfyRL9dP4qDLtBK7btH1ONFRLuQKoAUYTkB0HSg6ffP1X9Nk+Cf6aC8+xPXLi8sWkuZTK4lKhjjoAOXIDzoIh90vPysk8MyMfdsA+00FGgUG09Aj220C+USj/AKRQL6Bl/snY72f5Jb72JZm7pcknmSTjmSaBxtLCKL8XGifVUD7KBTQGKBi4w4qt9OgaadvqRj5zt4Ko/n0FBk3iXXJL65luZfnyHOB0UdAo9QFBan3PPCrNK9/IpCKDHFkfOJ+cw9QHLPrI8DQXxLErDDAEeRGa0vjreOW0bw2raazvE7Gu7aG1CgplSxI8cHHUZqrz202grWJp5szM9+0/VLxxl1MzPN12N98ZJ/xUwdf7segR7j1+NV+pnPq+unyxaP6Y82f1SsUY8HrKbT39r3bzmAbZ5lYf3WN5+Ph763w5p0kcuqyxb+3bmn82t6RmnfFTb39h00d43j3Im1cnA/8AOlWnD7YcmLmxU2jeeiHqYvW+17bycKsEZSvbdwrcSXCXUMTyoU2vsGShU8sjrgg9QPDn4UZgmvm1fWbZYPkwhiiUMzNle9ZR6IG7xPkOWepFA79kui3sNneCaIxxyKe7Rhhy+0gnHgDyHPqRQN/YLpU8NxOZYZIx3KjLqVGd3TnQkl1TR7g8RLIIJTH8oRt+w7cDHPPTFA69velzTPaGKKSQKsgJRS2CSmM49h+FCCrjfhae60ezEUbNLAqsYujEFcHkfEeVBGuGdQ1ZrP8A4bBaMA2V791Zdit87OeXiefX1UC3su4Tv7PUm3R7YkBWRz81gemw+J8fV40DdqfZxqd7d3EpRUVpDh5pMbhnlgLubGPMCgV23B+u2EiPFK0q7huEcxcbcjOUkxyx5ZoHXte4NmmlS+tEMjAASqnNgVPJwPHHiB5ChCN65qeqa13Nv8kZe7PpHaygnpvYvgADyFBOeM+GDb6H8lgRpGTaTtBJJz6Rx160HbsZsZItOkWSN0YyOQrKQeg8DRhEux7R54tSkaSGVF2v6TIQObeZoyvKjCB8e/lLRv28n8AoOXbr+SJfrp/FQZdoNF6F2N6bLbQyMJ9zxqzYk5ZIBPhQLvvI6Z5T/wCb/tQS/hPheDToTDb79hYsd7bjk48fdQVn90pZEwWkw6I7If8AGAR/BQUIKDZ3C10JbO3dTkNEpz7hQOlBAdZ7XdPtbiS3l77fG21iqArn1HNA8cI8c2mpF1tmcmMAtuQrjPTmeVBJqCAdovafb6aDEmJrrHKMfNTPQufD6o5+zOaDN/EOv3F9MZrmQyOenko8lHQCgsLs37IJbvbPehobfqsfSSQfaq+vqfDzoND2VokMaxxqERAFVVGAAPAUHagjvGB5R+0/yrzn8Qz5uP4z9lpwztt9DHpf46P64+2qPQ/icfzQsNR6q3wl4vvxsn12+01pqvX3+afGW2L1dfhHglXC/wCIH1jXq+CfhY+M+Km1/rvpB3q3QiGTV4VuFti+JnQyKm1uaqcE7sbeRPTOaDnY69bzTzW8cm6a3x3qbWG3d05kYPuJoEsvF1mtu1y0wECOULlWHpKdpAGNzHII5A58KA4f4rtb4SfJ5NzR/PRlZHXI5ZVgDg+fSgg/AnHtna2ix3VwRJ30ucq77QZWCl2AIUeWTQWVdahFHE0zuoiVd5fPLbjOfZigjei9olpczJCFniaT8U00TIsn1CevLnzxQKOIuOLazlELCaWXG5o4IzIyr9JsdBQd5uMLUWYvQ5a3OPSUcxk45g4IIPUHpQN2ndo9lPKsSd7l5O6VzGQjNgkYbyODg0D5qmtxQywwPuMlxuCBRnkoyxPkMeNAycOavY2mm9+jutqjOd0uS2d5yMDmctnAFAo4c45tryUwoJopdu4RzRmMsv0lz1FAlve0uxilaMmZlRtkk6RM0KN5M45cvHGaB14h4qt7ONJJCz96cRJEpd5OWfRA68ueaDloXGVtdxyPH3qmE4kieJxIuemUAJI9YzQK4OI7d+jkfgzL6SOh2Dq2GAOKCKcaXCyX+iOhyrTOynzBjGOvOgO3X8kS/XT+Kgy7QaG0Ptp0+G3hiZbnckaqcRrjIABx6VAu+/ppv0br/LX/AF0HuDtv052VQlzliAPwa+Jx9OglPH3Dw1CwmgHz2XdHn6a81+J5e+gyLd2zxO0cilXQ4ZTyII8KC2uyjtXjs4Ra3gfu1P4OVRu2g/msOuB4EfCgmHE3bZYxwt8kZp5iPQ9BlRT5tuAJx5CgzpdXDSOzuSzuSzMepJOSaDR/YHw41tYtNICr3LbgD1CKML8ck+wigau2btLntJGsrUGN9oLz+IDDOE8jj87qPDzoKCkkLEsxJJOSScknzJoLG4E1/R7DbLLBcXFyOe9lXYh/UXdjP6xyfZQWH9/mx/ubj4J/qoPcPbpZOQqwXJJ8MJ/qoLVoEWqaas4AYkEdCPX/AOqha3Q49XWIvMxMdiRp9RbDMzHtMUehSRSoeTKGHMeHPxFUNOEZ8GopaPOrEx1/eFhbW48mO0dk7FC8OFnZpGwCxIC9cE+JqTHA5vltfLbpMzO0e+XKeIctIrSPZB8tLVYl2oMCrzT6emCnJjjaEDJktktzW7XauzmhnHI7m70266BJjA5/VnGBn/GEoIHoWp/JbiW/Y+jfQXMgPn3L/g8e1CtB2ubOa3OiQRwC5ZInnMTOFDSYU7yW5bl3k8/OgkOn2t/LqkN1LZLaoInjlKzI28HmuQDk4P20Hrsx0iBtLm3Ird/LP3uR1w7KAfYAKA4Ushe8PJBLJsDxNGJCegDEKefhyFAhj1e6tXtIdXs4ZY1kVYLyE5VX6KSDzB9eB7KDjw9cagL3U3tbe3lJudrtLKVYBVG1RgH0eefjQN+q6RcQ6VqC3AiQS3KuscUm9U3kbh6ufP30E07RtMxpu+JcPa7Jk2jB/BYOB7gaBLo9wL7VJblecdtaqiHw3zDc37gKCKaau6z0iNucT377wehwzFQffQWVxPbWwZZn2i6SOQW7FirZ2EkAAjd7OdBXnBa6k2lJHFaWjwSxtl3mIZt2dzMMfOz9lA5Lwzei0054JoPl1orAI770kU8iAR44A5/vFA7cHa1391cQ3VmLS/7sd4wIYSJzAIYdcfzoHq54UV+7zIw2RiM4A9JQSSD7cj4CgjvF1t3V9ocYOdkrrnzxGKBx7XdJmutNkit4zJIWUhRjPI8+tBn772Oq/oUnxT+tAfex1X9Ck+Kf1oD72Oq/oUnxT+tAo0/s01RZY2NnIAHUk5XoCPXQaqjHIeygrvtK7LItSJnhIhusfOOdj46bwOh/WAz6jQUrqfZbqkLFTatIB+fGQyn+fxFAltOzrU5MbbOXmcZYBR7ySKCzeBOxHY4l1FkbaQVgQkjl9NsDP1RkeuguxVAGAMAdBQUD2w8EX93qUk1vbPJGUQBgVxkLz6mghX3sdV/QpPin9aA+9jqv6FJ8U/rQH3sdV/QpPin9aB84J7NdQW9iM9q6ReluYlcD0Gx0Pnge+g0xQFAUBQFAUEY7StPE+nToTtIAdWHVWUggjpzFBEuL+Ekl0/TId+0RvGuQOZV1ww68s/yoJL2haPvijuopO5uLMl4nChhjGGQjl6LAefgKBg7NJJtRkOpXUoZ0UwxQopVEzzZubHJPL4UEWtjd2ix2kN0BFfySZJiy0RLkEod3iMcj45PjQWzJwpAdP+QYPc933efH63tzzoItp/CtxPLFHeXxngtXDLGIVQuy/MLsGOceznQLeIeGporl7qyuzbNOAsyGISIxHIPgkYYA9eeaAPAKrpz2omYySyCaW4Zcs77gSSuR5YAzyoJpPbh42jbmrKVPsIxQRvgDhJdOtXhWQyF3ZjIVwfJRjJ6AY60COHgVDpwtGmbckhljnVdrI+4spAyemcdedB54b4bmkuBc3t0bp4QY4l7oRoueTMQCcsR40DXd8FXERe0tr94bSckmLulZkDfOVJCwKg58uVA769wWqxWzWkxtpbJdsUgUPlT85WUkZBx59aDvwdw+6SyXtzObi4lUJu2CNUQcwqqCfE9c0EuoI7xFoHyi6sZ+82fJZGfbtzv3KBjORtx7DQSKgKAoCgKAoCgKAoCgKAoCgKAoC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data:image/jpeg;base64,/9j/4AAQSkZJRgABAQAAAQABAAD/2wCEAAkGBxQSEhUUExQVFRQWGSIZFxUYGB0cHBwfHR4fIx8dHx0eKCkgIB8lIBsdIzEhJiktLy8uGh80ODMsNygtLiwBCgoKDg0OGxAQGC4kHiQvLC4vLTgtMDQ3NCwsLiwsLCwsNzcvNCs0LCwtNywsLCwyNS4tLCwsLCw0LC8sLCwsLP/AABEIAEUBPwMBEQACEQEDEQH/xAAcAAABBQEBAQAAAAAAAAAAAAAABAUGBwgDAgH/xABIEAACAQMCAwQFBQ0GBgMAAAABAgMABBEFEgYhMQcTQVEiYXGBkRQyUnKxCBcjMzVCVGJzobLB0RZTgpPS4RU0osLw8SSSs//EABsBAQACAwEBAAAAAAAAAAAAAAAEBQECAwYH/8QANREBAAIBAgMDCgQHAQAAAAAAAAECAwQRBRIhMVGxEyIyM0FhcXKBwTSRodEGI1JiguHwNf/aAAwDAQACEQMRAD8AvGgKAoCgQalqawlQ2fSzhgM4xjw99QNZr8emmsX387fr3bJODT2yxM19hkubWaYgpMJB6jtx7V8KpM2n1WqtzY80Xj3Ttt9E+mTDhja1OWfz/U4wXPycYnmDHwUDJ+PU++rHHnnR121OaLT3bdf3Rb4/Lz/Kpt73q61tFYocqcAh8ZHMeIrfPxXHjvOO3m9ImJ237e9jHo7Wrzx19xqms55G3iZXUfnhsBfd4VU5NLq89/KVzRaO/fbb6exMrmw445ZptPdt2lkesiJcNJ3zfqjAHv8AGpleKV01OXJk8pb3R93CdJOWd615YP0bZAPmM1fUtzVie9XTG07PVbMCgKAoCgKAoCgKAoCgKDnJOqlVZlBbkoJAJ9g8aDpQFAUBQFAUBQFAUBQFAUBQFAUBQFAUBQFBGeMesXsb/trzP8Q9uP8Ay+y24Z2W+n3I+GR+FP1DUPg0fz5n+2XfX+rj4waap57N00v1z8b/AIV+yrHifr/pXwRtJ6v6z4vWk/Nn/Z/zrOg9DN8rGp9KnxNwquSliW/zV9g+yvouL0K/CHl7+lLpXRqKAoCgKAoCgKAoCgKAoIFx7+UtG/byfwCgmmo6hFboZJpEijHIu7BVGenM8qBn/tzpv6da/wCcn9aA/tzpv6da/wCcn9aA/tzpv6da/wCcn9aD0nG+nEgC+tSTyAEyc/30D+DQFAw6rxnYWzbZruBHHVd4LD2gZI99Ajg7R9Lc4F7CD+sSo+LACgktvcJIodGV1PMMpBB9hHKg60BQJNS1OG3TfPLHEn0nYKP3+PqoI83aXpYOPlsX/Uf34oHjR+I7W7/5e4ilI6hHBYe1eo94oHSg4Xd4kS7nOB8a4Z9TjwV58k7Q6Y8Vsk7Vg0x8TxlsFWC+Df7VU149hm+01mI7/wDSbPDskV3iY3PUMoYBlOQehq6x5K3rzVnogWrNZ2lwvb5Yl3HJH6oz+/oK46jV0wU57bzHujdviw2yW5YRq91SO4YB0dQPmlTk8/MY59K8zqNfg1t4jJSYiOyYnr9Y2W2LTZMETNLRPfucdJ0nu2LhshlIAIKt8DVjoeHeQtOSLbxMbRvG0ouo1XlI5ZjrE/EjseGmODIdo8hzP9BULTcByWjfNO0d0dv7eLvm4jWOlI3OOpaAsh3KxVsY8wcVZazg+PPPNW0xb9OiLg11sfSY3ghsNGlTvVIHpJgNnl1qDpeGZ8flKWj0q7RPsSM2rx25bR7JKbPhlBzkYsfIch/U1J0/AcVeuWeb3dkfu5ZeI3npSNj6oxyq9iIiNoV0zu+1kFAUBQFAUBQFAUBQFAUED49/KWjft5P4BQcu3X8kS/XT+Kgy7QdRbv8ARb4GgPkz/Qb/AOpoFWl2799F6LfPXwP0hQbRRgFBJwAOZPsoM79qfatLcSPb2Uhjt19FpEOGlPjhvBPLHWgqy2tnkYLGjOx6KoLE+4c6DrfadNCcTRSRHydGU/AgUD1wVxpc6ZKHhYmMnMkJPoOPHl4HH5w9XWg1dw/rEd5bx3EJyki5HmPMH1g8qBo7ReL10y0aYgNK3owofzmPif1R1P8AvQZW17XZ72Uy3EjSOfM8lHko6AeoUHtOGrwp3gtLkx4z3ghfbjz3YxigQW1w8Th42ZHU5DKSCD6iOYoNHdjXaG2oI1vckG5iGQ/TvE6ZI+kD1x5igc4NTkjJAbIz81uY+BrwmLX58MzFbdO6esPRW0+O8dY695wN4qwiVIo1dm2k4yOnUDwqwnVUpp41GPFWLTO3Z7u2EaMVrZZx2vMxEbuOm3sklxGXYnn08Oh8OlcNFq82bV0nJaZ6z4S6Z8NKYbcsENpfSR/MYgeXUfA1BwazNg9Xbp3exIyYMeT0oOsuolYVkRUR3YgkL5eVWt9demmrmx1rW1pmJmI7kOuCLZZpaZmIiPaT6NOz3KFmLHn1PqNRuHZb5dbS17TM9fB01VK0wTFY2IO1njmTTkjjtwO+lyd7DIRRjnjoWJOBnyNe0UaBare6/aQrdzTOsbEciUbbnpuTHIH/AN4oLM4L4se+017hgFmjDK2By3KucgHzBBxRhVvD3aRqsyvFHuuJ5FGzbGCUx85sAeXLnyFGdnrh/tRv7WV0ut0/IqI3XDq/h0wcZ5EUHK8491m0nVrkshb0u5kjCoy+IA6geHXIoLd4l4xFtpwvFTczqpjQ5xuYeOPAUYVdbX/EF3A15HKwhAJwpRNwHXamCSB6z8aMph2P8czX3eQ3JDSRgMsgGNynlggcsjzoEPFj8QC6mNqrfJwfwZDQAbcfrMD8aMInw3xzqtxdwwCcuWkAZQqEYB9LmBjGM86Mp32rdoElkyW1rt79xlnI3bATgAD6R9dBELribXNMMUt2d8cn5km1gfErleatj/w0FgcY8WuNJF7aPtZ9uDgNjJ5jnyyOlGFdQ8fatc2223EjtHuaedIwSB+aOQwMDJ6ZoylXY7xzcXkklvcuJGVd6PgBsdCDjkfbQWrRhA+Pfylo37eT+AUHLt1/JEv10/ioMu0GyeFbdPkdt6K/ik8B9EUDr8mT6C/AUB8nT6C/AUEF7bdeNppjhDh5z3Q88MDux/hB+NBlug1B2LcKpaWCTFR3843uxHMA/NUeQA/eTQSri3h6K/tpIJVB3KdjYyUbHJh6waDHV3bmN3jb5yMVPtBwfsoL3+5u1UtDc2xOdjiRB5BhhvdlQfaTQJe3jh/ULu5jaG3kltoo8KY8Md7EljsB39Ao6eFBHexbg0zagWuoXVbdd+yRCuXz6OQw545nHsoNJAUGX+3XT4odVYRALvjV3UcgGOQfiAD76BH2NTMur2+0/OEgI8x3TnHxAPuoLqubZ0OHUqfXXzzNgyYrbZKzD0+PJW8b1ncsk/5RP2p+ypl//Pr88+DhX8TPy/d10OwkMivtIUeJ5eB8+tdeGaPPOauTlmKxv1np7JaavPjik136kFzZPFydSPX4fHpVfn0ubBO2Ssx/35JOPNTJ1rO5VOM20X12qXkiZ0WKI/qs40/EX+EFmgaXKJFkZdqjz5E8vLrUzhXD89c1ctq7RHe4azU45pNIneTP2p8drYbIo4o5bhxu/CDKovgSBzJJ8AR0r1amQrjFdZl08z3ssSwMVPcKqhuZ5ZwOXs3GjJ+7HPyRd/tJP/ySgj/3PSA3Ux8RCMe9qEkerxj+0gGORuo8/FaB5+6IH4WzP6kn2x0IS+54nj0/R7aWRBIzRqscZ/ObHj6h40YRTTNS1vUbeSaN7e2tQGGFQDcAOYUEM3qzkUZNn3Px/wDmS46dyPtoSlXbRxn3EfyOFvwso/CEfmofD2t9lAp7HODPkkPymZcTzD0QfzE8B7T1PuoSr3jw5147+nfRj3ZXFBYPbzj/AIemevfLj4HNGIQ63Zjww+egnwvsyKMpX2HQj/hsxxzaRs+vCgUJQ/sS5apJ9R/4qEtAUYQPj38paN+3k/gFBy7dfyRL9dP4qDLtBK7btH1ONFRLuQKoAUYTkB0HSg6ffP1X9Nk+Cf6aC8+xPXLi8sWkuZTK4lKhjjoAOXIDzoIh90vPysk8MyMfdsA+00FGgUG09Aj220C+USj/AKRQL6Bl/snY72f5Jb72JZm7pcknmSTjmSaBxtLCKL8XGifVUD7KBTQGKBi4w4qt9OgaadvqRj5zt4Ko/n0FBk3iXXJL65luZfnyHOB0UdAo9QFBan3PPCrNK9/IpCKDHFkfOJ+cw9QHLPrI8DQXxLErDDAEeRGa0vjreOW0bw2raazvE7Gu7aG1CgplSxI8cHHUZqrz202grWJp5szM9+0/VLxxl1MzPN12N98ZJ/xUwdf7segR7j1+NV+pnPq+unyxaP6Y82f1SsUY8HrKbT39r3bzmAbZ5lYf3WN5+Ph763w5p0kcuqyxb+3bmn82t6RmnfFTb39h00d43j3Im1cnA/8AOlWnD7YcmLmxU2jeeiHqYvW+17bycKsEZSvbdwrcSXCXUMTyoU2vsGShU8sjrgg9QPDn4UZgmvm1fWbZYPkwhiiUMzNle9ZR6IG7xPkOWepFA79kui3sNneCaIxxyKe7Rhhy+0gnHgDyHPqRQN/YLpU8NxOZYZIx3KjLqVGd3TnQkl1TR7g8RLIIJTH8oRt+w7cDHPPTFA69velzTPaGKKSQKsgJRS2CSmM49h+FCCrjfhae60ezEUbNLAqsYujEFcHkfEeVBGuGdQ1ZrP8A4bBaMA2V791Zdit87OeXiefX1UC3su4Tv7PUm3R7YkBWRz81gemw+J8fV40DdqfZxqd7d3EpRUVpDh5pMbhnlgLubGPMCgV23B+u2EiPFK0q7huEcxcbcjOUkxyx5ZoHXte4NmmlS+tEMjAASqnNgVPJwPHHiB5ChCN65qeqa13Nv8kZe7PpHaygnpvYvgADyFBOeM+GDb6H8lgRpGTaTtBJJz6Rx160HbsZsZItOkWSN0YyOQrKQeg8DRhEux7R54tSkaSGVF2v6TIQObeZoyvKjCB8e/lLRv28n8AoOXbr+SJfrp/FQZdoNF6F2N6bLbQyMJ9zxqzYk5ZIBPhQLvvI6Z5T/wCb/tQS/hPheDToTDb79hYsd7bjk48fdQVn90pZEwWkw6I7If8AGAR/BQUIKDZ3C10JbO3dTkNEpz7hQOlBAdZ7XdPtbiS3l77fG21iqArn1HNA8cI8c2mpF1tmcmMAtuQrjPTmeVBJqCAdovafb6aDEmJrrHKMfNTPQufD6o5+zOaDN/EOv3F9MZrmQyOenko8lHQCgsLs37IJbvbPehobfqsfSSQfaq+vqfDzoND2VokMaxxqERAFVVGAAPAUHagjvGB5R+0/yrzn8Qz5uP4z9lpwztt9DHpf46P64+2qPQ/icfzQsNR6q3wl4vvxsn12+01pqvX3+afGW2L1dfhHglXC/wCIH1jXq+CfhY+M+Km1/rvpB3q3QiGTV4VuFti+JnQyKm1uaqcE7sbeRPTOaDnY69bzTzW8cm6a3x3qbWG3d05kYPuJoEsvF1mtu1y0wECOULlWHpKdpAGNzHII5A58KA4f4rtb4SfJ5NzR/PRlZHXI5ZVgDg+fSgg/AnHtna2ix3VwRJ30ucq77QZWCl2AIUeWTQWVdahFHE0zuoiVd5fPLbjOfZigjei9olpczJCFniaT8U00TIsn1CevLnzxQKOIuOLazlELCaWXG5o4IzIyr9JsdBQd5uMLUWYvQ5a3OPSUcxk45g4IIPUHpQN2ndo9lPKsSd7l5O6VzGQjNgkYbyODg0D5qmtxQywwPuMlxuCBRnkoyxPkMeNAycOavY2mm9+jutqjOd0uS2d5yMDmctnAFAo4c45tryUwoJopdu4RzRmMsv0lz1FAlve0uxilaMmZlRtkk6RM0KN5M45cvHGaB14h4qt7ONJJCz96cRJEpd5OWfRA68ueaDloXGVtdxyPH3qmE4kieJxIuemUAJI9YzQK4OI7d+jkfgzL6SOh2Dq2GAOKCKcaXCyX+iOhyrTOynzBjGOvOgO3X8kS/XT+Kgy7QaG0Ptp0+G3hiZbnckaqcRrjIABx6VAu+/ppv0br/LX/AF0HuDtv052VQlzliAPwa+Jx9OglPH3Dw1CwmgHz2XdHn6a81+J5e+gyLd2zxO0cilXQ4ZTyII8KC2uyjtXjs4Ra3gfu1P4OVRu2g/msOuB4EfCgmHE3bZYxwt8kZp5iPQ9BlRT5tuAJx5CgzpdXDSOzuSzuSzMepJOSaDR/YHw41tYtNICr3LbgD1CKML8ck+wigau2btLntJGsrUGN9oLz+IDDOE8jj87qPDzoKCkkLEsxJJOSScknzJoLG4E1/R7DbLLBcXFyOe9lXYh/UXdjP6xyfZQWH9/mx/ubj4J/qoPcPbpZOQqwXJJ8MJ/qoLVoEWqaas4AYkEdCPX/AOqha3Q49XWIvMxMdiRp9RbDMzHtMUehSRSoeTKGHMeHPxFUNOEZ8GopaPOrEx1/eFhbW48mO0dk7FC8OFnZpGwCxIC9cE+JqTHA5vltfLbpMzO0e+XKeIctIrSPZB8tLVYl2oMCrzT6emCnJjjaEDJktktzW7XauzmhnHI7m70266BJjA5/VnGBn/GEoIHoWp/JbiW/Y+jfQXMgPn3L/g8e1CtB2ubOa3OiQRwC5ZInnMTOFDSYU7yW5bl3k8/OgkOn2t/LqkN1LZLaoInjlKzI28HmuQDk4P20Hrsx0iBtLm3Ird/LP3uR1w7KAfYAKA4Ushe8PJBLJsDxNGJCegDEKefhyFAhj1e6tXtIdXs4ZY1kVYLyE5VX6KSDzB9eB7KDjw9cagL3U3tbe3lJudrtLKVYBVG1RgH0eefjQN+q6RcQ6VqC3AiQS3KuscUm9U3kbh6ufP30E07RtMxpu+JcPa7Jk2jB/BYOB7gaBLo9wL7VJblecdtaqiHw3zDc37gKCKaau6z0iNucT377wehwzFQffQWVxPbWwZZn2i6SOQW7FirZ2EkAAjd7OdBXnBa6k2lJHFaWjwSxtl3mIZt2dzMMfOz9lA5Lwzei0054JoPl1orAI770kU8iAR44A5/vFA7cHa1391cQ3VmLS/7sd4wIYSJzAIYdcfzoHq54UV+7zIw2RiM4A9JQSSD7cj4CgjvF1t3V9ocYOdkrrnzxGKBx7XdJmutNkit4zJIWUhRjPI8+tBn772Oq/oUnxT+tAfex1X9Ck+Kf1oD72Oq/oUnxT+tAo0/s01RZY2NnIAHUk5XoCPXQaqjHIeygrvtK7LItSJnhIhusfOOdj46bwOh/WAz6jQUrqfZbqkLFTatIB+fGQyn+fxFAltOzrU5MbbOXmcZYBR7ySKCzeBOxHY4l1FkbaQVgQkjl9NsDP1RkeuguxVAGAMAdBQUD2w8EX93qUk1vbPJGUQBgVxkLz6mghX3sdV/QpPin9aA+9jqv6FJ8U/rQH3sdV/QpPin9aB84J7NdQW9iM9q6ReluYlcD0Gx0Pnge+g0xQFAUBQFAUEY7StPE+nToTtIAdWHVWUggjpzFBEuL+Ekl0/TId+0RvGuQOZV1ww68s/yoJL2haPvijuopO5uLMl4nChhjGGQjl6LAefgKBg7NJJtRkOpXUoZ0UwxQopVEzzZubHJPL4UEWtjd2ix2kN0BFfySZJiy0RLkEod3iMcj45PjQWzJwpAdP+QYPc933efH63tzzoItp/CtxPLFHeXxngtXDLGIVQuy/MLsGOceznQLeIeGporl7qyuzbNOAsyGISIxHIPgkYYA9eeaAPAKrpz2omYySyCaW4Zcs77gSSuR5YAzyoJpPbh42jbmrKVPsIxQRvgDhJdOtXhWQyF3ZjIVwfJRjJ6AY60COHgVDpwtGmbckhljnVdrI+4spAyemcdedB54b4bmkuBc3t0bp4QY4l7oRoueTMQCcsR40DXd8FXERe0tr94bSckmLulZkDfOVJCwKg58uVA769wWqxWzWkxtpbJdsUgUPlT85WUkZBx59aDvwdw+6SyXtzObi4lUJu2CNUQcwqqCfE9c0EuoI7xFoHyi6sZ+82fJZGfbtzv3KBjORtx7DQSKgKAoCgKAoCgKAoCgKAoCgKAoC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ttp://cdn001.practicalclouds.com/user-content/resize/1_Dave%20McCormick//logos/Amazon%20AWS%20plus%20EC2%20logo_scaled-399x8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4038600"/>
            <a:ext cx="2209799" cy="649503"/>
          </a:xfrm>
          <a:prstGeom prst="rect">
            <a:avLst/>
          </a:prstGeom>
          <a:noFill/>
        </p:spPr>
      </p:pic>
      <p:pic>
        <p:nvPicPr>
          <p:cNvPr id="4106" name="Picture 10" descr="Google Cloud Platfor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5029200"/>
            <a:ext cx="3648075" cy="457200"/>
          </a:xfrm>
          <a:prstGeom prst="rect">
            <a:avLst/>
          </a:prstGeom>
          <a:noFill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3781537"/>
            <a:ext cx="2728913" cy="86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https://www.alcf.anl.gov/files/styles/media_gallery_thumbnail/public/30292D004-72dpi_0.jpg?itok=VYo6m6C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15150" y="4038600"/>
            <a:ext cx="1543050" cy="1543050"/>
          </a:xfrm>
          <a:prstGeom prst="rect">
            <a:avLst/>
          </a:prstGeom>
          <a:noFill/>
        </p:spPr>
      </p:pic>
      <p:pic>
        <p:nvPicPr>
          <p:cNvPr id="4113" name="Picture 17" descr="https://portal.futuregrid.org/sites/all/themes/fgtheme/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28700" y="4979228"/>
            <a:ext cx="1562100" cy="73577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115" name="Picture 19" descr="https://nectar.org.au/sites/default/files/NeCTARbox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3048000"/>
            <a:ext cx="1229360" cy="82804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6005914" y="1143000"/>
            <a:ext cx="2223686" cy="1754326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Many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Others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1371600" y="5867400"/>
            <a:ext cx="617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sz="2000" dirty="0" smtClean="0">
                <a:solidFill>
                  <a:srgbClr val="F04A01"/>
                </a:solidFill>
                <a:latin typeface="+mn-lt"/>
              </a:rPr>
              <a:t>About 200,000 job slots used continuously 24x7x365</a:t>
            </a:r>
            <a:endParaRPr lang="en-US" sz="2000" dirty="0">
              <a:solidFill>
                <a:srgbClr val="F04A01"/>
              </a:solidFill>
              <a:latin typeface="+mn-lt"/>
            </a:endParaRPr>
          </a:p>
        </p:txBody>
      </p:sp>
      <p:pic>
        <p:nvPicPr>
          <p:cNvPr id="23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950" y="2971800"/>
            <a:ext cx="3448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NERS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1"/>
            <a:ext cx="1695450" cy="59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38C3-0DA7-432B-BC49-5C59DA9F00C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PanDA</a:t>
            </a:r>
            <a:r>
              <a:rPr lang="en-US" dirty="0"/>
              <a:t> </a:t>
            </a:r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PanDA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roduction </a:t>
            </a:r>
            <a:r>
              <a:rPr lang="en-US" dirty="0" smtClean="0">
                <a:solidFill>
                  <a:srgbClr val="FF0000"/>
                </a:solidFill>
              </a:rPr>
              <a:t>an</a:t>
            </a:r>
            <a:r>
              <a:rPr lang="en-US" dirty="0" smtClean="0"/>
              <a:t>d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istributed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nalysis System</a:t>
            </a:r>
          </a:p>
          <a:p>
            <a:pPr lvl="1"/>
            <a:r>
              <a:rPr lang="en-US" dirty="0" smtClean="0"/>
              <a:t>Deployed on WLCG infrastructure</a:t>
            </a:r>
          </a:p>
          <a:p>
            <a:pPr lvl="1"/>
            <a:r>
              <a:rPr lang="en-US" dirty="0" smtClean="0">
                <a:solidFill>
                  <a:srgbClr val="F04A01"/>
                </a:solidFill>
              </a:rPr>
              <a:t>Standards based implementation</a:t>
            </a:r>
          </a:p>
          <a:p>
            <a:pPr lvl="2"/>
            <a:r>
              <a:rPr lang="en-US" dirty="0" smtClean="0"/>
              <a:t>REST framework – HTTP/S</a:t>
            </a:r>
          </a:p>
          <a:p>
            <a:pPr lvl="2"/>
            <a:r>
              <a:rPr lang="en-US" dirty="0" smtClean="0"/>
              <a:t>Oracle or </a:t>
            </a:r>
            <a:r>
              <a:rPr lang="en-US" dirty="0" err="1" smtClean="0"/>
              <a:t>MySQL</a:t>
            </a:r>
            <a:r>
              <a:rPr lang="en-US" dirty="0" smtClean="0"/>
              <a:t> </a:t>
            </a:r>
            <a:r>
              <a:rPr lang="en-US" dirty="0" err="1" smtClean="0"/>
              <a:t>backends</a:t>
            </a:r>
            <a:endParaRPr lang="en-US" dirty="0" smtClean="0"/>
          </a:p>
          <a:p>
            <a:pPr lvl="2"/>
            <a:r>
              <a:rPr lang="en-US" dirty="0" err="1" smtClean="0"/>
              <a:t>CondorG</a:t>
            </a:r>
            <a:r>
              <a:rPr lang="en-US" dirty="0" smtClean="0"/>
              <a:t>  based pilot factories</a:t>
            </a:r>
          </a:p>
          <a:p>
            <a:pPr lvl="2"/>
            <a:r>
              <a:rPr lang="en-US" dirty="0" smtClean="0"/>
              <a:t>Python packages available from SVN and </a:t>
            </a:r>
            <a:r>
              <a:rPr lang="en-US" dirty="0" err="1" smtClean="0"/>
              <a:t>GitHub</a:t>
            </a:r>
            <a:endParaRPr lang="en-US" dirty="0" smtClean="0"/>
          </a:p>
          <a:p>
            <a:pPr lvl="2"/>
            <a:r>
              <a:rPr lang="en-US" dirty="0" smtClean="0"/>
              <a:t>Command-line and GUI/Web interfaces</a:t>
            </a:r>
          </a:p>
          <a:p>
            <a:r>
              <a:rPr lang="en-US" dirty="0" smtClean="0"/>
              <a:t>Reference</a:t>
            </a:r>
          </a:p>
          <a:p>
            <a:pPr marL="791736" lvl="1" indent="-293764">
              <a:buClr>
                <a:srgbClr val="996633"/>
              </a:buClr>
              <a:buSzPct val="45000"/>
              <a:buFont typeface="Wingdings" pitchFamily="2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 smtClean="0">
                <a:hlinkClick r:id="rId2"/>
              </a:rPr>
              <a:t>https://twiki.cern.ch/twiki/bin/view/PanDA/PanDA</a:t>
            </a:r>
            <a:endParaRPr lang="en-US" sz="2400" dirty="0" smtClean="0"/>
          </a:p>
          <a:p>
            <a:pPr marL="791736" lvl="1" indent="-293764">
              <a:buClr>
                <a:srgbClr val="996633"/>
              </a:buClr>
              <a:buSzPct val="45000"/>
              <a:buFont typeface="Wingdings" pitchFamily="2" charset="2"/>
              <a:buChar char="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/>
            </a:pPr>
            <a:r>
              <a:rPr lang="en-US" sz="2400" dirty="0">
                <a:hlinkClick r:id="rId3"/>
              </a:rPr>
              <a:t>http://pandawms.org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043B-B474-410F-92AE-00A694F7A16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Bitstream Vera Sans" charset="0"/>
              </a:rPr>
              <a:t>PanDA</a:t>
            </a:r>
            <a:r>
              <a:rPr lang="en-US" dirty="0" smtClean="0">
                <a:latin typeface="Bitstream Vera Sans" charset="0"/>
              </a:rPr>
              <a:t> Networking Projects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200" indent="-385200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DOE ASCR </a:t>
            </a:r>
            <a:r>
              <a:rPr lang="en-US" dirty="0"/>
              <a:t>and HEP funded project “</a:t>
            </a:r>
            <a:r>
              <a:rPr lang="en-US" dirty="0">
                <a:solidFill>
                  <a:srgbClr val="008000"/>
                </a:solidFill>
              </a:rPr>
              <a:t>Next Generation Workload Management and Analysis System for Big Data</a:t>
            </a:r>
            <a:r>
              <a:rPr lang="en-US" dirty="0" smtClean="0"/>
              <a:t>”</a:t>
            </a:r>
            <a:endParaRPr lang="en-US" dirty="0"/>
          </a:p>
          <a:p>
            <a:pPr marL="785250" lvl="1" indent="-385200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Generalization of </a:t>
            </a:r>
            <a:r>
              <a:rPr lang="en-US" dirty="0" err="1"/>
              <a:t>PanDA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HEP and other data-intensive </a:t>
            </a:r>
            <a:r>
              <a:rPr lang="en-US" dirty="0" smtClean="0"/>
              <a:t>sciences</a:t>
            </a:r>
            <a:endParaRPr lang="en-US" dirty="0"/>
          </a:p>
          <a:p>
            <a:pPr marL="785250" lvl="1" indent="-385200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Project participants from ANL, BNL, UT Arlington</a:t>
            </a:r>
          </a:p>
          <a:p>
            <a:pPr marL="785250" lvl="1" indent="-385200">
              <a:lnSpc>
                <a:spcPct val="120000"/>
              </a:lnSpc>
              <a:spcBef>
                <a:spcPts val="600"/>
              </a:spcBef>
            </a:pPr>
            <a:r>
              <a:rPr lang="en-US" sz="2400" b="1" u="sng" dirty="0" smtClean="0">
                <a:solidFill>
                  <a:srgbClr val="FF6600"/>
                </a:solidFill>
              </a:rPr>
              <a:t>WP3 </a:t>
            </a:r>
            <a:r>
              <a:rPr lang="en-US" sz="2400" b="1" u="sng" dirty="0">
                <a:solidFill>
                  <a:srgbClr val="FF6600"/>
                </a:solidFill>
              </a:rPr>
              <a:t>(Leveraging intelligent networks)</a:t>
            </a:r>
            <a:r>
              <a:rPr lang="en-US" sz="2400" dirty="0">
                <a:solidFill>
                  <a:srgbClr val="FF6600"/>
                </a:solidFill>
              </a:rPr>
              <a:t>: </a:t>
            </a:r>
            <a:r>
              <a:rPr lang="en-US" sz="2400" dirty="0">
                <a:solidFill>
                  <a:srgbClr val="008000"/>
                </a:solidFill>
              </a:rPr>
              <a:t>Integrating network services and real-time data access to the </a:t>
            </a:r>
            <a:r>
              <a:rPr lang="en-US" sz="2400" dirty="0" err="1">
                <a:solidFill>
                  <a:srgbClr val="008000"/>
                </a:solidFill>
              </a:rPr>
              <a:t>PanDA</a:t>
            </a:r>
            <a:r>
              <a:rPr lang="en-US" sz="2400" dirty="0">
                <a:solidFill>
                  <a:srgbClr val="008000"/>
                </a:solidFill>
              </a:rPr>
              <a:t> workflow </a:t>
            </a:r>
          </a:p>
          <a:p>
            <a:pPr>
              <a:defRPr/>
            </a:pPr>
            <a:r>
              <a:rPr lang="en-US" dirty="0" smtClean="0"/>
              <a:t>ANSE </a:t>
            </a:r>
            <a:r>
              <a:rPr lang="en-US" dirty="0"/>
              <a:t>project – funded by NSF CC*NIE</a:t>
            </a:r>
          </a:p>
          <a:p>
            <a:pPr lvl="1">
              <a:defRPr/>
            </a:pPr>
            <a:r>
              <a:rPr lang="en-US" dirty="0" err="1">
                <a:solidFill>
                  <a:srgbClr val="008000"/>
                </a:solidFill>
              </a:rPr>
              <a:t>CalTech</a:t>
            </a:r>
            <a:r>
              <a:rPr lang="en-US" dirty="0">
                <a:solidFill>
                  <a:srgbClr val="008000"/>
                </a:solidFill>
              </a:rPr>
              <a:t>, Michigan, Vanderbilt, UT Arlington</a:t>
            </a:r>
          </a:p>
          <a:p>
            <a:pPr lvl="1">
              <a:defRPr/>
            </a:pPr>
            <a:r>
              <a:rPr lang="en-US" dirty="0"/>
              <a:t>Advanced Network Services for Experiments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043B-B474-410F-92AE-00A694F7A16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3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6600"/>
                </a:solidFill>
              </a:rPr>
              <a:t>WP3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 smtClean="0"/>
              <a:t>PanDA</a:t>
            </a:r>
            <a:r>
              <a:rPr lang="en-US" sz="3600" dirty="0" smtClean="0"/>
              <a:t> </a:t>
            </a:r>
            <a:r>
              <a:rPr lang="en-US" sz="3600" dirty="0"/>
              <a:t>and </a:t>
            </a:r>
            <a:r>
              <a:rPr lang="en-US" sz="3600" dirty="0" smtClean="0"/>
              <a:t>Networking</a:t>
            </a:r>
            <a:endParaRPr lang="en-US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PanDA</a:t>
            </a:r>
            <a:r>
              <a:rPr lang="en-US" dirty="0"/>
              <a:t> as workload manager</a:t>
            </a:r>
          </a:p>
          <a:p>
            <a:pPr lvl="1"/>
            <a:r>
              <a:rPr lang="en-US" dirty="0" err="1"/>
              <a:t>PanDA</a:t>
            </a:r>
            <a:r>
              <a:rPr lang="en-US" dirty="0"/>
              <a:t> automatically chooses job execution site</a:t>
            </a:r>
          </a:p>
          <a:p>
            <a:pPr lvl="2"/>
            <a:r>
              <a:rPr lang="en-US" dirty="0"/>
              <a:t>Multi-level decision tree – task brokerage, job brokerage, dispatcher</a:t>
            </a:r>
          </a:p>
          <a:p>
            <a:pPr lvl="2"/>
            <a:r>
              <a:rPr lang="en-US" dirty="0"/>
              <a:t>Also </a:t>
            </a:r>
            <a:r>
              <a:rPr lang="en-US" dirty="0" smtClean="0"/>
              <a:t>predictive workflows </a:t>
            </a:r>
            <a:r>
              <a:rPr lang="en-US" dirty="0"/>
              <a:t>– </a:t>
            </a:r>
            <a:r>
              <a:rPr lang="en-US" dirty="0" smtClean="0"/>
              <a:t>like PD2P </a:t>
            </a:r>
            <a:r>
              <a:rPr lang="en-US" dirty="0"/>
              <a:t>(</a:t>
            </a:r>
            <a:r>
              <a:rPr lang="en-US" dirty="0" err="1"/>
              <a:t>PanDA</a:t>
            </a:r>
            <a:r>
              <a:rPr lang="en-US" dirty="0"/>
              <a:t> Dynamic Data Placement)</a:t>
            </a:r>
          </a:p>
          <a:p>
            <a:pPr lvl="1"/>
            <a:r>
              <a:rPr lang="en-US" dirty="0"/>
              <a:t>Site selection is based on processing and storage requirements</a:t>
            </a:r>
          </a:p>
          <a:p>
            <a:pPr lvl="2"/>
            <a:r>
              <a:rPr lang="en-US" dirty="0" smtClean="0"/>
              <a:t>Why not use </a:t>
            </a:r>
            <a:r>
              <a:rPr lang="en-US" dirty="0"/>
              <a:t>network information in this decision?</a:t>
            </a:r>
          </a:p>
          <a:p>
            <a:pPr lvl="2"/>
            <a:r>
              <a:rPr lang="en-US" dirty="0"/>
              <a:t>Can we go even further – network provisioning?</a:t>
            </a:r>
          </a:p>
          <a:p>
            <a:pPr lvl="1"/>
            <a:r>
              <a:rPr lang="en-US" dirty="0" smtClean="0"/>
              <a:t>Network </a:t>
            </a:r>
            <a:r>
              <a:rPr lang="en-US" dirty="0"/>
              <a:t>knowledge </a:t>
            </a:r>
            <a:r>
              <a:rPr lang="en-US" dirty="0" smtClean="0"/>
              <a:t>useful </a:t>
            </a:r>
            <a:r>
              <a:rPr lang="en-US" dirty="0"/>
              <a:t>for all phases of job </a:t>
            </a:r>
            <a:r>
              <a:rPr lang="en-US" dirty="0" smtClean="0"/>
              <a:t>cycle</a:t>
            </a:r>
            <a:endParaRPr lang="en-US" dirty="0"/>
          </a:p>
          <a:p>
            <a:r>
              <a:rPr lang="en-US" dirty="0"/>
              <a:t>Network as resource</a:t>
            </a:r>
          </a:p>
          <a:p>
            <a:pPr lvl="1"/>
            <a:r>
              <a:rPr lang="en-US" dirty="0"/>
              <a:t>Optimal site selection should take network capability into account</a:t>
            </a:r>
          </a:p>
          <a:p>
            <a:pPr lvl="2"/>
            <a:r>
              <a:rPr lang="en-US" dirty="0"/>
              <a:t>We do this already – but indirectly using job completion metrics</a:t>
            </a:r>
          </a:p>
          <a:p>
            <a:pPr lvl="1"/>
            <a:r>
              <a:rPr lang="en-US" dirty="0"/>
              <a:t>Network as a resource should be managed (i.e. provisioning)</a:t>
            </a:r>
          </a:p>
          <a:p>
            <a:pPr lvl="2"/>
            <a:r>
              <a:rPr lang="en-US" dirty="0"/>
              <a:t>We also do this crudely – mostly through timeouts, self </a:t>
            </a:r>
            <a:r>
              <a:rPr lang="en-US" dirty="0" smtClean="0"/>
              <a:t>throttling</a:t>
            </a:r>
          </a:p>
          <a:p>
            <a:r>
              <a:rPr lang="en-US" dirty="0" smtClean="0"/>
              <a:t>Goal for </a:t>
            </a:r>
            <a:r>
              <a:rPr lang="en-US" dirty="0" err="1" smtClean="0"/>
              <a:t>PanDA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Direct integration of networking with </a:t>
            </a:r>
            <a:r>
              <a:rPr lang="en-US" dirty="0" err="1" smtClean="0">
                <a:solidFill>
                  <a:srgbClr val="FF6600"/>
                </a:solidFill>
              </a:rPr>
              <a:t>PanDA</a:t>
            </a:r>
            <a:r>
              <a:rPr lang="en-US" dirty="0" smtClean="0">
                <a:solidFill>
                  <a:srgbClr val="FF6600"/>
                </a:solidFill>
              </a:rPr>
              <a:t> workflow – never attempted before for large scale automated WMS systems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043B-B474-410F-92AE-00A694F7A16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1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Workflow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16,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5F902-20B9-4AB2-BC36-8A51ACF62D0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3924300" cy="5029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Panda jobs go through a succession of steps tracked in central DB</a:t>
            </a:r>
          </a:p>
          <a:p>
            <a:pPr lvl="1">
              <a:defRPr/>
            </a:pPr>
            <a:r>
              <a:rPr lang="en-US" dirty="0" smtClean="0"/>
              <a:t>Defined</a:t>
            </a:r>
          </a:p>
          <a:p>
            <a:pPr lvl="1">
              <a:defRPr/>
            </a:pPr>
            <a:r>
              <a:rPr lang="en-US" dirty="0" smtClean="0"/>
              <a:t>Waiting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Assigned</a:t>
            </a:r>
          </a:p>
          <a:p>
            <a:pPr lvl="1">
              <a:defRPr/>
            </a:pPr>
            <a:r>
              <a:rPr lang="en-US" dirty="0" smtClean="0"/>
              <a:t>Throttled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Activated</a:t>
            </a:r>
          </a:p>
          <a:p>
            <a:pPr lvl="1">
              <a:defRPr/>
            </a:pPr>
            <a:r>
              <a:rPr lang="en-US" dirty="0" smtClean="0"/>
              <a:t>Sent</a:t>
            </a:r>
          </a:p>
          <a:p>
            <a:pPr lvl="1">
              <a:defRPr/>
            </a:pPr>
            <a:r>
              <a:rPr lang="en-US" sz="2500" dirty="0"/>
              <a:t>Starting</a:t>
            </a:r>
          </a:p>
          <a:p>
            <a:pPr lvl="1">
              <a:defRPr/>
            </a:pPr>
            <a:r>
              <a:rPr lang="en-US" dirty="0" smtClean="0">
                <a:solidFill>
                  <a:srgbClr val="00B050"/>
                </a:solidFill>
              </a:rPr>
              <a:t>Running</a:t>
            </a:r>
          </a:p>
          <a:p>
            <a:pPr lvl="1">
              <a:defRPr/>
            </a:pPr>
            <a:r>
              <a:rPr lang="en-US" dirty="0" smtClean="0"/>
              <a:t>Holding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Transferring</a:t>
            </a:r>
          </a:p>
          <a:p>
            <a:pPr lvl="1">
              <a:defRPr/>
            </a:pPr>
            <a:r>
              <a:rPr lang="en-US" dirty="0" smtClean="0"/>
              <a:t>Finished/failed</a:t>
            </a:r>
          </a:p>
          <a:p>
            <a:pPr lvl="1">
              <a:defRPr/>
            </a:pPr>
            <a:r>
              <a:rPr lang="en-US" dirty="0" smtClean="0"/>
              <a:t>Cancelled</a:t>
            </a:r>
            <a:endParaRPr lang="en-US" dirty="0"/>
          </a:p>
        </p:txBody>
      </p:sp>
      <p:pic>
        <p:nvPicPr>
          <p:cNvPr id="2052" name="Picture 4" descr="http://gridinfo.triumf.ca/panglia/sites/month.php?SITE=US&amp;SIZE=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133600"/>
            <a:ext cx="4677055" cy="35052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Network Information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Pick a few use cases</a:t>
            </a:r>
          </a:p>
          <a:p>
            <a:pPr lvl="1"/>
            <a:r>
              <a:rPr lang="en-US" smtClean="0"/>
              <a:t>Cases which are important to PanDA users</a:t>
            </a:r>
          </a:p>
          <a:p>
            <a:pPr lvl="1"/>
            <a:r>
              <a:rPr lang="en-US" smtClean="0"/>
              <a:t>Enhance workload management through use of network</a:t>
            </a:r>
          </a:p>
          <a:p>
            <a:r>
              <a:rPr lang="en-US" smtClean="0"/>
              <a:t>Case 1: Improve User Analysis workflow</a:t>
            </a:r>
          </a:p>
          <a:p>
            <a:r>
              <a:rPr lang="en-US" smtClean="0"/>
              <a:t>Case 2: Improve Tier 1 to Tier 2 workflow </a:t>
            </a:r>
          </a:p>
          <a:p>
            <a:r>
              <a:rPr lang="en-US" smtClean="0"/>
              <a:t>Step by step approach</a:t>
            </a:r>
          </a:p>
          <a:p>
            <a:pPr lvl="1"/>
            <a:r>
              <a:rPr lang="en-US" smtClean="0"/>
              <a:t>Collect network information</a:t>
            </a:r>
          </a:p>
          <a:p>
            <a:pPr lvl="1"/>
            <a:r>
              <a:rPr lang="en-US" smtClean="0"/>
              <a:t>Storage and access</a:t>
            </a:r>
          </a:p>
          <a:p>
            <a:pPr lvl="1"/>
            <a:r>
              <a:rPr lang="en-US" smtClean="0"/>
              <a:t>Using network information</a:t>
            </a:r>
          </a:p>
          <a:p>
            <a:pPr lvl="1"/>
            <a:r>
              <a:rPr lang="en-US" smtClean="0"/>
              <a:t>Using dynamic circuits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043B-B474-410F-92AE-00A694F7A16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Network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DDM Sonar measurements</a:t>
            </a:r>
          </a:p>
          <a:p>
            <a:pPr lvl="1">
              <a:defRPr/>
            </a:pPr>
            <a:r>
              <a:rPr lang="en-US" dirty="0" smtClean="0"/>
              <a:t>Actual transfer rates for files between all sites (Tier 1 and Tier 2)</a:t>
            </a:r>
          </a:p>
          <a:p>
            <a:pPr lvl="1">
              <a:defRPr/>
            </a:pPr>
            <a:r>
              <a:rPr lang="en-US" dirty="0" smtClean="0"/>
              <a:t>This information is normally used for site white/blacklisting</a:t>
            </a:r>
          </a:p>
          <a:p>
            <a:pPr lvl="1">
              <a:defRPr/>
            </a:pPr>
            <a:r>
              <a:rPr lang="en-US" dirty="0" smtClean="0"/>
              <a:t>Measurements available for small, medium, and large files</a:t>
            </a:r>
          </a:p>
          <a:p>
            <a:pPr>
              <a:defRPr/>
            </a:pPr>
            <a:r>
              <a:rPr lang="en-US" dirty="0" err="1" smtClean="0"/>
              <a:t>perfSonar</a:t>
            </a:r>
            <a:r>
              <a:rPr lang="en-US" dirty="0" smtClean="0"/>
              <a:t> (PS) measurements</a:t>
            </a:r>
          </a:p>
          <a:p>
            <a:pPr lvl="1">
              <a:defRPr/>
            </a:pPr>
            <a:r>
              <a:rPr lang="en-US" dirty="0" err="1" smtClean="0"/>
              <a:t>perfSonar</a:t>
            </a:r>
            <a:r>
              <a:rPr lang="en-US" dirty="0" smtClean="0"/>
              <a:t> provides dedicated network monitoring data</a:t>
            </a:r>
          </a:p>
          <a:p>
            <a:pPr lvl="1">
              <a:defRPr/>
            </a:pPr>
            <a:r>
              <a:rPr lang="en-US" dirty="0" smtClean="0"/>
              <a:t>All WLCG sites are being instrumented with PS boxes</a:t>
            </a:r>
          </a:p>
          <a:p>
            <a:pPr lvl="1">
              <a:defRPr/>
            </a:pPr>
            <a:r>
              <a:rPr lang="en-US" dirty="0" smtClean="0"/>
              <a:t>US sites are already instrumented and monitored</a:t>
            </a:r>
          </a:p>
          <a:p>
            <a:pPr>
              <a:defRPr/>
            </a:pPr>
            <a:r>
              <a:rPr lang="en-US" dirty="0" smtClean="0"/>
              <a:t>Federated </a:t>
            </a:r>
            <a:r>
              <a:rPr lang="en-US" dirty="0" err="1" smtClean="0"/>
              <a:t>XRootD</a:t>
            </a:r>
            <a:r>
              <a:rPr lang="en-US" dirty="0" smtClean="0"/>
              <a:t> (FAX) measurements</a:t>
            </a:r>
          </a:p>
          <a:p>
            <a:pPr lvl="1">
              <a:defRPr/>
            </a:pPr>
            <a:r>
              <a:rPr lang="en-US" dirty="0" smtClean="0"/>
              <a:t>Read-time of remote files are measured for pairs of sites</a:t>
            </a:r>
            <a:endParaRPr lang="en-US" dirty="0" smtClean="0">
              <a:solidFill>
                <a:srgbClr val="F04A01"/>
              </a:solidFill>
            </a:endParaRPr>
          </a:p>
          <a:p>
            <a:pPr>
              <a:defRPr/>
            </a:pPr>
            <a:r>
              <a:rPr lang="en-US" dirty="0" smtClean="0"/>
              <a:t>This is not an exclusive list – just a starting point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043B-B474-410F-92AE-00A694F7A16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Data Repositories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Native data repositories</a:t>
            </a:r>
          </a:p>
          <a:p>
            <a:pPr lvl="1">
              <a:defRPr/>
            </a:pPr>
            <a:r>
              <a:rPr lang="en-US" dirty="0" smtClean="0"/>
              <a:t>Historical data stored from collectors</a:t>
            </a:r>
          </a:p>
          <a:p>
            <a:pPr lvl="1">
              <a:defRPr/>
            </a:pPr>
            <a:r>
              <a:rPr lang="en-US" dirty="0" smtClean="0"/>
              <a:t>SSB – site status board for sonar and </a:t>
            </a:r>
            <a:r>
              <a:rPr lang="en-US" dirty="0" err="1" smtClean="0"/>
              <a:t>perfSonar</a:t>
            </a:r>
            <a:r>
              <a:rPr lang="en-US" dirty="0" smtClean="0"/>
              <a:t> data</a:t>
            </a:r>
          </a:p>
          <a:p>
            <a:pPr lvl="1">
              <a:defRPr/>
            </a:pPr>
            <a:r>
              <a:rPr lang="en-US" dirty="0" smtClean="0"/>
              <a:t>FAX data is kept independently and uploaded</a:t>
            </a:r>
          </a:p>
          <a:p>
            <a:pPr>
              <a:defRPr/>
            </a:pPr>
            <a:r>
              <a:rPr lang="en-US" dirty="0" smtClean="0"/>
              <a:t>AGIS (ATLAS Grid Information System)</a:t>
            </a:r>
          </a:p>
          <a:p>
            <a:pPr lvl="1">
              <a:defRPr/>
            </a:pPr>
            <a:r>
              <a:rPr lang="en-US" dirty="0" smtClean="0"/>
              <a:t>Most recent / processed data only – updated periodically</a:t>
            </a:r>
          </a:p>
          <a:p>
            <a:pPr lvl="1">
              <a:defRPr/>
            </a:pPr>
            <a:r>
              <a:rPr lang="en-US" dirty="0" smtClean="0"/>
              <a:t>Mixture of push/pull – depending on source of data</a:t>
            </a:r>
          </a:p>
          <a:p>
            <a:pPr>
              <a:defRPr/>
            </a:pPr>
            <a:r>
              <a:rPr lang="en-US" dirty="0" err="1" smtClean="0"/>
              <a:t>schedConfigDB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Internal Oracle DB used by </a:t>
            </a:r>
            <a:r>
              <a:rPr lang="en-US" dirty="0" err="1" smtClean="0"/>
              <a:t>PanDA</a:t>
            </a:r>
            <a:r>
              <a:rPr lang="en-US" dirty="0" smtClean="0"/>
              <a:t> for fast access</a:t>
            </a:r>
          </a:p>
          <a:p>
            <a:pPr lvl="1">
              <a:defRPr/>
            </a:pPr>
            <a:r>
              <a:rPr lang="en-US" dirty="0" smtClean="0"/>
              <a:t>Uses standard ATLAS collector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043B-B474-410F-92AE-00A694F7A16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685800"/>
            <a:ext cx="81375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38C3-0DA7-432B-BC49-5C59DA9F00C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1: Faster User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04A01"/>
                </a:solidFill>
              </a:rPr>
              <a:t>First use case for network integration with </a:t>
            </a:r>
            <a:r>
              <a:rPr lang="en-US" sz="2800" dirty="0" err="1" smtClean="0">
                <a:solidFill>
                  <a:srgbClr val="F04A01"/>
                </a:solidFill>
              </a:rPr>
              <a:t>PanDA</a:t>
            </a:r>
            <a:endParaRPr lang="en-US" sz="2800" dirty="0" smtClean="0">
              <a:solidFill>
                <a:srgbClr val="F04A01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8000"/>
                </a:solidFill>
              </a:rPr>
              <a:t>Goal - reduce waiting time for user jobs</a:t>
            </a:r>
          </a:p>
          <a:p>
            <a:pPr lvl="1">
              <a:defRPr/>
            </a:pPr>
            <a:r>
              <a:rPr lang="en-US" sz="2400" dirty="0" smtClean="0"/>
              <a:t>User analysis jobs normally go to sites with local input data</a:t>
            </a:r>
          </a:p>
          <a:p>
            <a:pPr lvl="1">
              <a:defRPr/>
            </a:pPr>
            <a:r>
              <a:rPr lang="en-US" sz="2400" dirty="0" smtClean="0"/>
              <a:t>This can occasionally lead to long wait times (jobs are re-brokered if possible, or PD2P data caching will make more copies eventually to reduce congestion)</a:t>
            </a:r>
          </a:p>
          <a:p>
            <a:pPr lvl="1">
              <a:defRPr/>
            </a:pPr>
            <a:r>
              <a:rPr lang="en-US" sz="2400" dirty="0" smtClean="0"/>
              <a:t>While nearby sites with good network access may be idle</a:t>
            </a:r>
          </a:p>
          <a:p>
            <a:pPr>
              <a:defRPr/>
            </a:pPr>
            <a:r>
              <a:rPr lang="en-US" sz="2800" dirty="0" smtClean="0">
                <a:solidFill>
                  <a:srgbClr val="008000"/>
                </a:solidFill>
              </a:rPr>
              <a:t>Brokerage uses concept of ‘nearby’ sites</a:t>
            </a:r>
          </a:p>
          <a:p>
            <a:pPr lvl="1">
              <a:defRPr/>
            </a:pPr>
            <a:r>
              <a:rPr lang="en-US" sz="2400" dirty="0" smtClean="0"/>
              <a:t>Use cost metric generated with </a:t>
            </a:r>
            <a:r>
              <a:rPr lang="en-US" sz="2400" dirty="0" err="1" smtClean="0"/>
              <a:t>Hammercloud</a:t>
            </a:r>
            <a:r>
              <a:rPr lang="en-US" sz="2400" dirty="0" smtClean="0"/>
              <a:t> tests</a:t>
            </a:r>
          </a:p>
          <a:p>
            <a:pPr lvl="1">
              <a:defRPr/>
            </a:pPr>
            <a:r>
              <a:rPr lang="en-US" sz="2400" dirty="0" smtClean="0"/>
              <a:t>Calculate weight based on usual brokerage criteria (availability of CPU resources, data location, release…) plus new network transfer cost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F04A01"/>
                </a:solidFill>
              </a:rPr>
              <a:t>Jobs will be sent to the site with best overall weight</a:t>
            </a:r>
          </a:p>
          <a:p>
            <a:pPr>
              <a:defRPr/>
            </a:pPr>
            <a:r>
              <a:rPr lang="en-US" sz="2800" dirty="0" smtClean="0">
                <a:solidFill>
                  <a:srgbClr val="008000"/>
                </a:solidFill>
              </a:rPr>
              <a:t>Throttling is used to manage load on network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043B-B474-410F-92AE-00A694F7A16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PanDA</a:t>
            </a:r>
            <a:r>
              <a:rPr lang="en-US" dirty="0" smtClean="0"/>
              <a:t> workload management system was developed for the ATLAS experiment at the Large Hadron Collider</a:t>
            </a:r>
          </a:p>
          <a:p>
            <a:pPr lvl="1"/>
            <a:r>
              <a:rPr lang="en-US" dirty="0" smtClean="0">
                <a:solidFill>
                  <a:srgbClr val="F04A01"/>
                </a:solidFill>
              </a:rPr>
              <a:t>Hundreds of petabytes of data per year, thousands of users worldwide, many dozens of complex applications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Leading to ~500 scientific publications</a:t>
            </a:r>
          </a:p>
          <a:p>
            <a:pPr lvl="1"/>
            <a:r>
              <a:rPr lang="en-US" dirty="0" smtClean="0"/>
              <a:t>Discovery of the Higgs boson, search for dark matter…</a:t>
            </a:r>
          </a:p>
          <a:p>
            <a:r>
              <a:rPr lang="en-US" dirty="0" smtClean="0"/>
              <a:t>A new approach to distributed computing</a:t>
            </a:r>
          </a:p>
          <a:p>
            <a:pPr lvl="1"/>
            <a:r>
              <a:rPr lang="en-US" dirty="0" smtClean="0">
                <a:solidFill>
                  <a:srgbClr val="F04A01"/>
                </a:solidFill>
              </a:rPr>
              <a:t>A huge hierarchy of computing centers working together</a:t>
            </a:r>
          </a:p>
          <a:p>
            <a:pPr lvl="1"/>
            <a:r>
              <a:rPr lang="en-US" dirty="0" smtClean="0"/>
              <a:t>Main challenge – how to provide efficient automated performance</a:t>
            </a:r>
          </a:p>
          <a:p>
            <a:pPr lvl="1"/>
            <a:r>
              <a:rPr lang="en-US" dirty="0" smtClean="0"/>
              <a:t>Auxiliary challenge – make resources easily accessible to all users</a:t>
            </a:r>
          </a:p>
          <a:p>
            <a:r>
              <a:rPr lang="en-US" dirty="0" smtClean="0">
                <a:solidFill>
                  <a:srgbClr val="F04A01"/>
                </a:solidFill>
              </a:rPr>
              <a:t>Network Aware Data Management is crucial for systems like </a:t>
            </a:r>
            <a:r>
              <a:rPr lang="en-US" dirty="0" err="1" smtClean="0">
                <a:solidFill>
                  <a:srgbClr val="F04A01"/>
                </a:solidFill>
              </a:rPr>
              <a:t>PanDA</a:t>
            </a:r>
            <a:r>
              <a:rPr lang="en-US" dirty="0" smtClean="0">
                <a:solidFill>
                  <a:srgbClr val="F04A01"/>
                </a:solidFill>
              </a:rPr>
              <a:t> to work efficiently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043B-B474-410F-92AE-00A694F7A16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8613"/>
            <a:ext cx="7620000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D5C9D-FE28-4D72-B471-6B119FE46E8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of Success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5F902-20B9-4AB2-BC36-8A51ACF62D0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1" y="21408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sites used for overflow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4953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Failure rate is manageable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4191000" cy="31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947886"/>
            <a:ext cx="6248400" cy="2529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8610600" cy="2590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Tested in production for ~1 day in March, 2014</a:t>
            </a:r>
          </a:p>
          <a:p>
            <a:pPr lvl="1">
              <a:defRPr/>
            </a:pPr>
            <a:r>
              <a:rPr lang="en-US" dirty="0" smtClean="0"/>
              <a:t>Useful for debugging and tuning direct access infrastructure</a:t>
            </a:r>
          </a:p>
          <a:p>
            <a:pPr lvl="1">
              <a:defRPr/>
            </a:pPr>
            <a:r>
              <a:rPr lang="en-US" dirty="0" smtClean="0"/>
              <a:t>We got first results on network aware brokerage</a:t>
            </a:r>
          </a:p>
          <a:p>
            <a:pPr>
              <a:defRPr/>
            </a:pPr>
            <a:r>
              <a:rPr lang="en-US" dirty="0" smtClean="0"/>
              <a:t>Job distribution</a:t>
            </a:r>
          </a:p>
          <a:p>
            <a:pPr lvl="1">
              <a:defRPr/>
            </a:pPr>
            <a:r>
              <a:rPr lang="en-US" dirty="0" smtClean="0"/>
              <a:t>4748 jobs from 20 user tasks which required data from congested U.S. Tier 1 site were automatically brokered to U.S. Tier 1/2 sites</a:t>
            </a:r>
          </a:p>
          <a:p>
            <a:pPr lvl="1">
              <a:defRPr/>
            </a:pPr>
            <a:endParaRPr lang="en-US" dirty="0"/>
          </a:p>
        </p:txBody>
      </p:sp>
      <p:graphicFrame>
        <p:nvGraphicFramePr>
          <p:cNvPr id="31750" name="Chart 7"/>
          <p:cNvGraphicFramePr>
            <a:graphicFrameLocks/>
          </p:cNvGraphicFramePr>
          <p:nvPr/>
        </p:nvGraphicFramePr>
        <p:xfrm>
          <a:off x="330200" y="3683000"/>
          <a:ext cx="353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r:id="rId4" imgW="3529890" imgH="2670279" progId="Excel.Sheet.8">
                  <p:embed/>
                </p:oleObj>
              </mc:Choice>
              <mc:Fallback>
                <p:oleObj r:id="rId4" imgW="3529890" imgH="267027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3683000"/>
                        <a:ext cx="3530600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00600" y="3733800"/>
          <a:ext cx="3676650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38C3-0DA7-432B-BC49-5C59DA9F00C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Brokerage Results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5F902-20B9-4AB2-BC36-8A51ACF62D0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4105941"/>
              </p:ext>
            </p:extLst>
          </p:nvPr>
        </p:nvGraphicFramePr>
        <p:xfrm>
          <a:off x="1371600" y="1098550"/>
          <a:ext cx="6719887" cy="294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51975811"/>
              </p:ext>
            </p:extLst>
          </p:nvPr>
        </p:nvGraphicFramePr>
        <p:xfrm>
          <a:off x="1828800" y="3657600"/>
          <a:ext cx="6096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Example from Oct, 2014</a:t>
            </a:r>
            <a:endParaRPr lang="en-US" dirty="0"/>
          </a:p>
        </p:txBody>
      </p:sp>
      <p:pic>
        <p:nvPicPr>
          <p:cNvPr id="6" name="Picture 3" descr="C:\Users\kaushik\Google Drive\work_stuff\talks\2014\SC14\daily-by-type-oct-2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962401" cy="2971800"/>
          </a:xfrm>
          <a:prstGeom prst="rect">
            <a:avLst/>
          </a:prstGeom>
          <a:noFill/>
        </p:spPr>
      </p:pic>
      <p:pic>
        <p:nvPicPr>
          <p:cNvPr id="7" name="Picture 2" descr="C:\Users\kaushik\Google Drive\work_stuff\talks\2014\SC14\daily-by-country-fax-oct-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181350"/>
            <a:ext cx="4191000" cy="314325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5410200" y="3505200"/>
            <a:ext cx="0" cy="304800"/>
          </a:xfrm>
          <a:prstGeom prst="straightConnector1">
            <a:avLst/>
          </a:prstGeom>
          <a:ln>
            <a:solidFill>
              <a:srgbClr val="F04A0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6800" y="1988403"/>
            <a:ext cx="3842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we measure success?</a:t>
            </a:r>
          </a:p>
          <a:p>
            <a:r>
              <a:rPr lang="en-US" dirty="0" smtClean="0"/>
              <a:t>Let’s look at example task.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38C3-0DA7-432B-BC49-5C59DA9F00C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4248150"/>
            <a:ext cx="2870200" cy="2152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6772" y="4884003"/>
            <a:ext cx="751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</a:t>
            </a:r>
          </a:p>
          <a:p>
            <a:r>
              <a:rPr lang="en-US" dirty="0" smtClean="0"/>
              <a:t>Year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from task 4199733 on </a:t>
            </a:r>
            <a:r>
              <a:rPr lang="en-US" dirty="0" err="1" smtClean="0"/>
              <a:t>oct</a:t>
            </a:r>
            <a:r>
              <a:rPr lang="en-US" dirty="0" smtClean="0"/>
              <a:t> 3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/>
          <p:cNvSpPr/>
          <p:nvPr/>
        </p:nvSpPr>
        <p:spPr>
          <a:xfrm>
            <a:off x="6858000" y="1981200"/>
            <a:ext cx="1905000" cy="838200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043B-B474-410F-92AE-00A694F7A16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wait times for example task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043B-B474-410F-92AE-00A694F7A16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for 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8610600" cy="5181600"/>
          </a:xfrm>
        </p:spPr>
        <p:txBody>
          <a:bodyPr/>
          <a:lstStyle/>
          <a:p>
            <a:r>
              <a:rPr lang="en-US" dirty="0" smtClean="0"/>
              <a:t>Network data collection working well</a:t>
            </a:r>
          </a:p>
          <a:p>
            <a:pPr lvl="1"/>
            <a:r>
              <a:rPr lang="en-US" dirty="0" smtClean="0"/>
              <a:t>Additional algorithms to combine network data will be tried</a:t>
            </a:r>
          </a:p>
          <a:p>
            <a:pPr lvl="1"/>
            <a:r>
              <a:rPr lang="en-US" dirty="0" smtClean="0"/>
              <a:t>HC tests working well – PS data not robust yet</a:t>
            </a:r>
          </a:p>
          <a:p>
            <a:r>
              <a:rPr lang="en-US" dirty="0" err="1" smtClean="0"/>
              <a:t>PanDA</a:t>
            </a:r>
            <a:r>
              <a:rPr lang="en-US" dirty="0" smtClean="0"/>
              <a:t> brokerage worked well</a:t>
            </a:r>
          </a:p>
          <a:p>
            <a:pPr lvl="1"/>
            <a:r>
              <a:rPr lang="en-US" dirty="0" smtClean="0"/>
              <a:t>Achieved goal of reducing wait time – though anecdotally</a:t>
            </a:r>
          </a:p>
          <a:p>
            <a:pPr lvl="1"/>
            <a:r>
              <a:rPr lang="en-US" dirty="0" smtClean="0"/>
              <a:t>Well balanced local </a:t>
            </a:r>
            <a:r>
              <a:rPr lang="en-US" dirty="0" err="1" smtClean="0"/>
              <a:t>vs</a:t>
            </a:r>
            <a:r>
              <a:rPr lang="en-US" dirty="0" smtClean="0"/>
              <a:t> remote access</a:t>
            </a:r>
          </a:p>
          <a:p>
            <a:pPr lvl="1"/>
            <a:r>
              <a:rPr lang="en-US" dirty="0" smtClean="0"/>
              <a:t>Need fine tuning – we have a lot of data now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We have overflow working for FAX</a:t>
            </a:r>
          </a:p>
          <a:p>
            <a:r>
              <a:rPr lang="en-US" dirty="0" smtClean="0">
                <a:solidFill>
                  <a:srgbClr val="F04A01"/>
                </a:solidFill>
              </a:rPr>
              <a:t>We need deeper study to optimize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38C3-0DA7-432B-BC49-5C59DA9F00C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2: Cloud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8610600" cy="5181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04A01"/>
                </a:solidFill>
              </a:rPr>
              <a:t>Second use case for network integration with </a:t>
            </a:r>
            <a:r>
              <a:rPr lang="en-US" dirty="0" err="1" smtClean="0">
                <a:solidFill>
                  <a:srgbClr val="F04A01"/>
                </a:solidFill>
              </a:rPr>
              <a:t>PanDA</a:t>
            </a:r>
            <a:endParaRPr lang="en-US" dirty="0" smtClean="0">
              <a:solidFill>
                <a:srgbClr val="F04A01"/>
              </a:solidFill>
            </a:endParaRPr>
          </a:p>
          <a:p>
            <a:pPr>
              <a:defRPr/>
            </a:pPr>
            <a:r>
              <a:rPr lang="en-US" dirty="0" smtClean="0"/>
              <a:t>Optimize choice of T1-T2 pairings (cloud selection)</a:t>
            </a:r>
          </a:p>
          <a:p>
            <a:pPr lvl="1">
              <a:defRPr/>
            </a:pPr>
            <a:r>
              <a:rPr lang="en-US" dirty="0" smtClean="0"/>
              <a:t>In ATLAS, production tasks are assigned to Tier 1’s</a:t>
            </a:r>
          </a:p>
          <a:p>
            <a:pPr lvl="1">
              <a:defRPr/>
            </a:pPr>
            <a:r>
              <a:rPr lang="en-US" dirty="0" smtClean="0"/>
              <a:t>Tier 2’s are attached to a Tier 1 cloud for data processing</a:t>
            </a:r>
          </a:p>
          <a:p>
            <a:pPr lvl="1">
              <a:defRPr/>
            </a:pPr>
            <a:r>
              <a:rPr lang="en-US" dirty="0" smtClean="0"/>
              <a:t>Any T2 may be attached to multiple T1’s</a:t>
            </a:r>
          </a:p>
          <a:p>
            <a:pPr lvl="1">
              <a:defRPr/>
            </a:pPr>
            <a:r>
              <a:rPr lang="en-US" dirty="0" smtClean="0"/>
              <a:t>Currently, operations team makes this assignment manually</a:t>
            </a:r>
          </a:p>
          <a:p>
            <a:pPr lvl="1">
              <a:defRPr/>
            </a:pPr>
            <a:r>
              <a:rPr lang="en-US" dirty="0" smtClean="0">
                <a:solidFill>
                  <a:srgbClr val="008000"/>
                </a:solidFill>
              </a:rPr>
              <a:t>This could/should be automated using network information</a:t>
            </a:r>
          </a:p>
          <a:p>
            <a:pPr lvl="1">
              <a:defRPr/>
            </a:pPr>
            <a:r>
              <a:rPr lang="en-US" dirty="0" smtClean="0"/>
              <a:t>For example, each T2 could be assigned to a native cloud by operations team, and </a:t>
            </a:r>
            <a:r>
              <a:rPr lang="en-US" dirty="0" err="1" smtClean="0"/>
              <a:t>PanDA</a:t>
            </a:r>
            <a:r>
              <a:rPr lang="en-US" dirty="0" smtClean="0"/>
              <a:t> will assign to other clouds based on network performance metrics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38C3-0DA7-432B-BC49-5C59DA9F00C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DDM Sonar Data</a:t>
            </a:r>
            <a:endParaRPr lang="en-US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5867400"/>
            <a:ext cx="6789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http://aipanda021.cern.ch/networking/t1tot2d_matrix/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38C3-0DA7-432B-BC49-5C59DA9F00C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atlas.ch/photos/atlas_photos/selected-photos/full-detector/Atlas_Gold_display.jpg"/>
          <p:cNvPicPr>
            <a:picLocks noChangeAspect="1" noChangeArrowheads="1"/>
          </p:cNvPicPr>
          <p:nvPr/>
        </p:nvPicPr>
        <p:blipFill>
          <a:blip r:embed="rId2" cstate="print"/>
          <a:srcRect t="14999" b="17500"/>
          <a:stretch>
            <a:fillRect/>
          </a:stretch>
        </p:blipFill>
        <p:spPr bwMode="auto">
          <a:xfrm>
            <a:off x="3810000" y="1308100"/>
            <a:ext cx="464026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ATLAS Experiment at the LHC</a:t>
            </a:r>
          </a:p>
        </p:txBody>
      </p:sp>
      <p:pic>
        <p:nvPicPr>
          <p:cNvPr id="163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3200" y="3048000"/>
            <a:ext cx="4064000" cy="3048000"/>
          </a:xfrm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65250"/>
            <a:ext cx="2743200" cy="191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92" name="Picture 5"/>
          <p:cNvPicPr>
            <a:picLocks noChangeAspect="1" noChangeArrowheads="1"/>
          </p:cNvPicPr>
          <p:nvPr/>
        </p:nvPicPr>
        <p:blipFill>
          <a:blip r:embed="rId5" cstate="print"/>
          <a:srcRect l="29593" t="16682" r="31073" b="12393"/>
          <a:stretch>
            <a:fillRect/>
          </a:stretch>
        </p:blipFill>
        <p:spPr bwMode="auto">
          <a:xfrm>
            <a:off x="6019800" y="3200400"/>
            <a:ext cx="26670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7239000" y="5867400"/>
            <a:ext cx="381000" cy="228600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38C3-0DA7-432B-BC49-5C59DA9F00C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88559" y="6019800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Largest data sensor in the world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1 View</a:t>
            </a: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r="21573"/>
          <a:stretch>
            <a:fillRect/>
          </a:stretch>
        </p:blipFill>
        <p:spPr bwMode="auto">
          <a:xfrm>
            <a:off x="266700" y="1295400"/>
            <a:ext cx="84963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38C3-0DA7-432B-BC49-5C59DA9F00C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2 View</a:t>
            </a:r>
            <a:endParaRPr lang="en-US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1245" t="13750" r="14758" b="7500"/>
          <a:stretch>
            <a:fillRect/>
          </a:stretch>
        </p:blipFill>
        <p:spPr bwMode="auto">
          <a:xfrm>
            <a:off x="533400" y="1295400"/>
            <a:ext cx="82772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38C3-0DA7-432B-BC49-5C59DA9F00C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Site Association</a:t>
            </a:r>
            <a:endParaRPr lang="en-US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2650" t="12500" r="13353" b="7500"/>
          <a:stretch>
            <a:fillRect/>
          </a:stretch>
        </p:blipFill>
        <p:spPr bwMode="auto">
          <a:xfrm>
            <a:off x="762000" y="1371600"/>
            <a:ext cx="8023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38C3-0DA7-432B-BC49-5C59DA9F00C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for 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Worked well as a demonstrator</a:t>
            </a:r>
          </a:p>
          <a:p>
            <a:r>
              <a:rPr lang="en-US" dirty="0" smtClean="0"/>
              <a:t>Migrating to concept of “World Cloud”</a:t>
            </a:r>
          </a:p>
          <a:p>
            <a:pPr lvl="1"/>
            <a:r>
              <a:rPr lang="en-US" dirty="0" smtClean="0"/>
              <a:t>Any site can be potentially “</a:t>
            </a:r>
            <a:r>
              <a:rPr lang="en-US" dirty="0" err="1" smtClean="0"/>
              <a:t>Nuclues</a:t>
            </a:r>
            <a:r>
              <a:rPr lang="en-US" dirty="0" smtClean="0"/>
              <a:t>” for data aggregation</a:t>
            </a:r>
          </a:p>
          <a:p>
            <a:pPr lvl="1"/>
            <a:r>
              <a:rPr lang="en-US" dirty="0" smtClean="0"/>
              <a:t>Any other site can provide processing</a:t>
            </a:r>
          </a:p>
          <a:p>
            <a:pPr lvl="1"/>
            <a:r>
              <a:rPr lang="en-US" dirty="0" smtClean="0"/>
              <a:t>Removes Tier1-2 hierarchy</a:t>
            </a:r>
          </a:p>
          <a:p>
            <a:pPr lvl="1"/>
            <a:r>
              <a:rPr lang="en-US" dirty="0" smtClean="0"/>
              <a:t>Network integration is crucial for this new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043B-B474-410F-92AE-00A694F7A16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Operationalizing </a:t>
            </a:r>
            <a:r>
              <a:rPr lang="en-US" dirty="0" err="1" smtClean="0"/>
              <a:t>perfSONAR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WLCG has formed Working Group for LHC experiments</a:t>
            </a:r>
          </a:p>
          <a:p>
            <a:r>
              <a:rPr lang="en-US" b="1" dirty="0"/>
              <a:t>Network and Transfer Metrics </a:t>
            </a:r>
            <a:r>
              <a:rPr lang="en-US" b="1" dirty="0" smtClean="0"/>
              <a:t>WG – chaired by Marian </a:t>
            </a:r>
            <a:r>
              <a:rPr lang="en-US" b="1" dirty="0" err="1" smtClean="0"/>
              <a:t>Babik</a:t>
            </a:r>
            <a:r>
              <a:rPr lang="en-US" b="1" dirty="0" smtClean="0"/>
              <a:t> &amp; Shawn McKee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https://twiki.cern.ch/twiki/bin/view/LCG/</a:t>
            </a:r>
            <a:r>
              <a:rPr lang="en-US" dirty="0" smtClean="0">
                <a:hlinkClick r:id="rId2"/>
              </a:rPr>
              <a:t>NetworkTransferMetrics</a:t>
            </a:r>
            <a:endParaRPr lang="en-US" dirty="0" smtClean="0"/>
          </a:p>
          <a:p>
            <a:r>
              <a:rPr lang="en-US" b="1" dirty="0"/>
              <a:t>Mandate </a:t>
            </a:r>
          </a:p>
          <a:p>
            <a:pPr lvl="1"/>
            <a:r>
              <a:rPr lang="en-US" dirty="0"/>
              <a:t>Ensure all relevant network and transfer metrics are identified, collected and published </a:t>
            </a:r>
          </a:p>
          <a:p>
            <a:pPr lvl="1"/>
            <a:r>
              <a:rPr lang="en-US" dirty="0"/>
              <a:t>Ensure sites and experiments can better understand and fix networking issues </a:t>
            </a:r>
          </a:p>
          <a:p>
            <a:pPr lvl="1"/>
            <a:r>
              <a:rPr lang="en-US" dirty="0"/>
              <a:t>Enable use of network-aware tools to improve transfer efficiency and optimize experiment workflows </a:t>
            </a:r>
          </a:p>
          <a:p>
            <a:r>
              <a:rPr lang="en-US" b="1" dirty="0"/>
              <a:t>Report 05/11/2015 </a:t>
            </a:r>
          </a:p>
          <a:p>
            <a:pPr lvl="1"/>
            <a:r>
              <a:rPr lang="en-US" dirty="0" err="1"/>
              <a:t>perfSONAR</a:t>
            </a:r>
            <a:r>
              <a:rPr lang="en-US" dirty="0"/>
              <a:t> collector, </a:t>
            </a:r>
            <a:r>
              <a:rPr lang="en-US" dirty="0" err="1"/>
              <a:t>datastore</a:t>
            </a:r>
            <a:r>
              <a:rPr lang="en-US" dirty="0"/>
              <a:t>, publisher and dashboard now in production (stable operations)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043B-B474-410F-92AE-00A694F7A16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144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trics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5715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From Marian </a:t>
            </a:r>
            <a:r>
              <a:rPr lang="en-US" sz="1800" dirty="0" err="1" smtClean="0">
                <a:solidFill>
                  <a:srgbClr val="FF0000"/>
                </a:solidFill>
              </a:rPr>
              <a:t>Babik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D5C9D-FE28-4D72-B471-6B119FE46E8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70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trics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5715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From Marian </a:t>
            </a:r>
            <a:r>
              <a:rPr lang="en-US" sz="1800" dirty="0" err="1" smtClean="0">
                <a:solidFill>
                  <a:srgbClr val="FF0000"/>
                </a:solidFill>
              </a:rPr>
              <a:t>Babik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D5C9D-FE28-4D72-B471-6B119FE46E8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82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trics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57150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From Marian </a:t>
            </a:r>
            <a:r>
              <a:rPr lang="en-US" sz="1800" dirty="0" err="1" smtClean="0">
                <a:solidFill>
                  <a:srgbClr val="FF0000"/>
                </a:solidFill>
              </a:rPr>
              <a:t>Babik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D5C9D-FE28-4D72-B471-6B119FE46E8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47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 area for future R&amp;D</a:t>
            </a:r>
          </a:p>
          <a:p>
            <a:r>
              <a:rPr lang="en-US" dirty="0" smtClean="0"/>
              <a:t>Moving from “timeouts” to “metrics” based approach</a:t>
            </a:r>
          </a:p>
          <a:p>
            <a:r>
              <a:rPr lang="en-US" dirty="0" smtClean="0"/>
              <a:t>Direct integration of network information in decision making</a:t>
            </a:r>
          </a:p>
          <a:p>
            <a:r>
              <a:rPr lang="en-US" dirty="0" smtClean="0"/>
              <a:t>Next step – direct interaction with network elements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D5C9D-FE28-4D72-B471-6B119FE46E8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80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http://dashb-atlas-job.cern.ch/dashboard/request.py/dailysummary</a:t>
            </a:r>
            <a:endParaRPr lang="en-US" dirty="0" smtClean="0">
              <a:hlinkClick r:id=""/>
            </a:endParaRPr>
          </a:p>
          <a:p>
            <a:r>
              <a:rPr lang="en-US" dirty="0" smtClean="0">
                <a:hlinkClick r:id=""/>
              </a:rPr>
              <a:t>http://aipanda021.cern.ch/networking/t1tot2d_matrix/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http://aipanda021.cern.ch/networking/CurrentHomeForeignT2SitesPerCloud/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6705953" cy="5422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6969" y="1411388"/>
            <a:ext cx="1892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Business emails sent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3000PB/year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(Not managed as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</a:rPr>
              <a:t>a</a:t>
            </a:r>
            <a:r>
              <a:rPr lang="en-US" sz="1600" dirty="0" smtClean="0">
                <a:solidFill>
                  <a:srgbClr val="FFFFFF"/>
                </a:solidFill>
              </a:rPr>
              <a:t> coherent data set)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648200"/>
            <a:ext cx="13693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Google search</a:t>
            </a:r>
          </a:p>
          <a:p>
            <a:pPr algn="ctr"/>
            <a:r>
              <a:rPr lang="en-US" sz="1600" dirty="0" smtClean="0"/>
              <a:t>100PB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205666" y="3281348"/>
            <a:ext cx="16871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Facebook uploads</a:t>
            </a:r>
          </a:p>
          <a:p>
            <a:pPr algn="ctr"/>
            <a:r>
              <a:rPr lang="en-US" sz="1600" dirty="0" smtClean="0"/>
              <a:t>180PB/year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5410200"/>
            <a:ext cx="1214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Kaiser</a:t>
            </a:r>
          </a:p>
          <a:p>
            <a:pPr algn="ctr"/>
            <a:r>
              <a:rPr lang="en-US" sz="1600" dirty="0" smtClean="0"/>
              <a:t>Permanente</a:t>
            </a:r>
          </a:p>
          <a:p>
            <a:pPr algn="ctr"/>
            <a:r>
              <a:rPr lang="en-US" sz="1600" dirty="0" smtClean="0"/>
              <a:t>30PB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648200"/>
            <a:ext cx="9396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LHC data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15PB/</a:t>
            </a:r>
            <a:r>
              <a:rPr lang="en-US" sz="1600" b="1" dirty="0" err="1" smtClean="0">
                <a:solidFill>
                  <a:schemeClr val="bg1"/>
                </a:solidFill>
              </a:rPr>
              <a:t>yr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5257800"/>
            <a:ext cx="9183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YouTube</a:t>
            </a:r>
          </a:p>
          <a:p>
            <a:pPr algn="ctr"/>
            <a:r>
              <a:rPr lang="en-US" sz="1600" dirty="0" smtClean="0"/>
              <a:t>15PB/</a:t>
            </a:r>
            <a:r>
              <a:rPr lang="en-US" sz="1600" dirty="0" err="1" smtClean="0"/>
              <a:t>yr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5410200"/>
            <a:ext cx="5886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US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Census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1219200"/>
            <a:ext cx="704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Lib of</a:t>
            </a:r>
          </a:p>
          <a:p>
            <a:pPr algn="ctr"/>
            <a:r>
              <a:rPr lang="en-US" sz="1100" dirty="0" smtClean="0">
                <a:solidFill>
                  <a:srgbClr val="FFFFFF"/>
                </a:solidFill>
              </a:rPr>
              <a:t>Congress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3352800"/>
            <a:ext cx="66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Climate</a:t>
            </a:r>
          </a:p>
          <a:p>
            <a:pPr algn="ctr"/>
            <a:r>
              <a:rPr lang="en-US" sz="1200" dirty="0" smtClean="0"/>
              <a:t>DB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4953000"/>
            <a:ext cx="6142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FFFFFF"/>
                </a:solidFill>
              </a:rPr>
              <a:t>Nasdaq</a:t>
            </a: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495" y="5873473"/>
            <a:ext cx="1877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Wired 4/2013</a:t>
            </a:r>
            <a:endParaRPr lang="en-US" sz="1600" dirty="0"/>
          </a:p>
        </p:txBody>
      </p:sp>
      <p:sp>
        <p:nvSpPr>
          <p:cNvPr id="18" name="Oval 17"/>
          <p:cNvSpPr/>
          <p:nvPr/>
        </p:nvSpPr>
        <p:spPr>
          <a:xfrm>
            <a:off x="6158808" y="3570933"/>
            <a:ext cx="2756592" cy="29170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Current ATLAS data set, all data products: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160 PB</a:t>
            </a:r>
          </a:p>
          <a:p>
            <a:pPr algn="ctr"/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1+M files transferred per day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7962" y="6166914"/>
            <a:ext cx="4096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3366FF"/>
                </a:solidFill>
                <a:hlinkClick r:id="rId4"/>
              </a:rPr>
              <a:t>http://www.wired.com/magazine/2013/04/bigdata/</a:t>
            </a:r>
            <a:r>
              <a:rPr lang="en-US" sz="14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81400" y="1981200"/>
            <a:ext cx="274320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Big Data in 2013</a:t>
            </a:r>
            <a:endParaRPr lang="en-US" sz="2800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ATLAS is Big Data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18, 2015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Kaushik De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538C3-0DA7-432B-BC49-5C59DA9F00C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910" y="1524000"/>
            <a:ext cx="2522090" cy="19240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77738" y="1746739"/>
            <a:ext cx="8474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ATLAS</a:t>
            </a:r>
          </a:p>
          <a:p>
            <a:pPr algn="ctr"/>
            <a:r>
              <a:rPr lang="en-US" sz="1600" dirty="0" smtClean="0"/>
              <a:t>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1859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Computing in ATLAS</a:t>
            </a:r>
            <a:endParaRPr lang="en-US" dirty="0"/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52" y="1219200"/>
            <a:ext cx="8774448" cy="5346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1981200"/>
            <a:ext cx="2207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Workload </a:t>
            </a:r>
            <a:r>
              <a:rPr lang="en-US" sz="1600" dirty="0" err="1" smtClean="0"/>
              <a:t>Managemeent</a:t>
            </a:r>
            <a:endParaRPr lang="en-US" sz="1600" dirty="0" smtClean="0"/>
          </a:p>
          <a:p>
            <a:pPr algn="ctr"/>
            <a:r>
              <a:rPr lang="en-US" sz="1600" dirty="0" smtClean="0"/>
              <a:t>System</a:t>
            </a:r>
            <a:endParaRPr lang="en-US" sz="1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538C3-0DA7-432B-BC49-5C59DA9F00C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Paradigm Shift in HEP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 Ideas from </a:t>
            </a:r>
            <a:r>
              <a:rPr lang="en-US" dirty="0" err="1" smtClean="0"/>
              <a:t>PanDA</a:t>
            </a:r>
            <a:endParaRPr lang="en-US" dirty="0" smtClean="0"/>
          </a:p>
          <a:p>
            <a:pPr lvl="1"/>
            <a:r>
              <a:rPr lang="en-US" dirty="0" smtClean="0"/>
              <a:t>Distributed resources are seamlessly integrated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All users have access to resources worldwide through a single submission system</a:t>
            </a:r>
          </a:p>
          <a:p>
            <a:pPr lvl="1"/>
            <a:r>
              <a:rPr lang="en-US" dirty="0" smtClean="0">
                <a:solidFill>
                  <a:srgbClr val="F04A01"/>
                </a:solidFill>
              </a:rPr>
              <a:t>Uniform fair share, priorities and policies allow efficient  management of resources</a:t>
            </a:r>
          </a:p>
          <a:p>
            <a:pPr lvl="1"/>
            <a:r>
              <a:rPr lang="en-US" dirty="0" smtClean="0"/>
              <a:t>Automation, error handling, and other features in </a:t>
            </a:r>
            <a:r>
              <a:rPr lang="en-US" dirty="0" err="1" smtClean="0"/>
              <a:t>PanDA</a:t>
            </a:r>
            <a:r>
              <a:rPr lang="en-US" dirty="0" smtClean="0"/>
              <a:t> improve user experience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All users have access to same resources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Old HEP paradigm</a:t>
            </a:r>
          </a:p>
          <a:p>
            <a:pPr lvl="1"/>
            <a:r>
              <a:rPr lang="en-US" dirty="0" smtClean="0"/>
              <a:t>Distributed resources are independent entities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Groups of users utilize specific resources (whether locally or remotely)</a:t>
            </a:r>
          </a:p>
          <a:p>
            <a:pPr lvl="1"/>
            <a:r>
              <a:rPr lang="en-US" dirty="0" smtClean="0">
                <a:solidFill>
                  <a:srgbClr val="F04A01"/>
                </a:solidFill>
              </a:rPr>
              <a:t>Fair shares, priorities and policies are managed locally, for each resource</a:t>
            </a:r>
          </a:p>
          <a:p>
            <a:pPr lvl="1"/>
            <a:r>
              <a:rPr lang="en-US" dirty="0" smtClean="0"/>
              <a:t>Uneven user experience at different sites, based on local support and experience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Privileged users have access to special resources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BDCDD-FD04-4BF4-B96D-8204C471A4F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PanDA</a:t>
            </a:r>
            <a:r>
              <a:rPr lang="en-US" dirty="0" smtClean="0"/>
              <a:t> Scale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685800" y="5791200"/>
            <a:ext cx="7767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sz="2000" dirty="0">
                <a:solidFill>
                  <a:srgbClr val="F04A01"/>
                </a:solidFill>
                <a:latin typeface="+mn-lt"/>
              </a:rPr>
              <a:t>Current scale – </a:t>
            </a:r>
            <a:r>
              <a:rPr lang="en-US" sz="2000" dirty="0" smtClean="0">
                <a:solidFill>
                  <a:srgbClr val="F04A01"/>
                </a:solidFill>
                <a:latin typeface="+mn-lt"/>
              </a:rPr>
              <a:t>35M </a:t>
            </a:r>
            <a:r>
              <a:rPr lang="en-US" sz="2000" dirty="0">
                <a:solidFill>
                  <a:srgbClr val="F04A01"/>
                </a:solidFill>
                <a:latin typeface="+mn-lt"/>
              </a:rPr>
              <a:t>jobs completed every month at &gt;hundred </a:t>
            </a:r>
            <a:r>
              <a:rPr lang="en-US" sz="2000" dirty="0" smtClean="0">
                <a:solidFill>
                  <a:srgbClr val="F04A01"/>
                </a:solidFill>
                <a:latin typeface="+mn-lt"/>
              </a:rPr>
              <a:t>sites</a:t>
            </a:r>
          </a:p>
          <a:p>
            <a:pPr marL="0" lvl="1"/>
            <a:r>
              <a:rPr lang="en-US" sz="2000" dirty="0" smtClean="0">
                <a:solidFill>
                  <a:srgbClr val="F04A01"/>
                </a:solidFill>
                <a:latin typeface="+mn-lt"/>
              </a:rPr>
              <a:t>First </a:t>
            </a:r>
            <a:r>
              <a:rPr lang="en-US" sz="2000" dirty="0" err="1" smtClean="0">
                <a:solidFill>
                  <a:srgbClr val="F04A01"/>
                </a:solidFill>
                <a:latin typeface="+mn-lt"/>
              </a:rPr>
              <a:t>exascale</a:t>
            </a:r>
            <a:r>
              <a:rPr lang="en-US" sz="2000" dirty="0" smtClean="0">
                <a:solidFill>
                  <a:srgbClr val="F04A01"/>
                </a:solidFill>
                <a:latin typeface="+mn-lt"/>
              </a:rPr>
              <a:t> system in HEP – 1.2 </a:t>
            </a:r>
            <a:r>
              <a:rPr lang="en-US" sz="2000" dirty="0" err="1" smtClean="0">
                <a:solidFill>
                  <a:srgbClr val="F04A01"/>
                </a:solidFill>
                <a:latin typeface="+mn-lt"/>
              </a:rPr>
              <a:t>Exabytes</a:t>
            </a:r>
            <a:r>
              <a:rPr lang="en-US" sz="2000" dirty="0" smtClean="0">
                <a:solidFill>
                  <a:srgbClr val="F04A01"/>
                </a:solidFill>
                <a:latin typeface="+mn-lt"/>
              </a:rPr>
              <a:t> processed in 2013</a:t>
            </a:r>
            <a:endParaRPr lang="en-US" sz="2000" dirty="0">
              <a:solidFill>
                <a:srgbClr val="F04A01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043B-B474-410F-92AE-00A694F7A16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098" t="2803" r="3188" b="16914"/>
          <a:stretch/>
        </p:blipFill>
        <p:spPr>
          <a:xfrm>
            <a:off x="533400" y="762000"/>
            <a:ext cx="8229600" cy="5060936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Consumption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8398" y="6019800"/>
            <a:ext cx="7520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During LHC Run 1+2, per month, aggregated by federation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043B-B474-410F-92AE-00A694F7A16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9" t="1068" r="-809" b="18695"/>
          <a:stretch/>
        </p:blipFill>
        <p:spPr>
          <a:xfrm>
            <a:off x="838200" y="1143000"/>
            <a:ext cx="7924800" cy="4768906"/>
          </a:xfrm>
        </p:spPr>
      </p:pic>
    </p:spTree>
    <p:extLst>
      <p:ext uri="{BB962C8B-B14F-4D97-AF65-F5344CB8AC3E}">
        <p14:creationId xmlns:p14="http://schemas.microsoft.com/office/powerpoint/2010/main" val="1318301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Growing </a:t>
            </a:r>
            <a:r>
              <a:rPr lang="en-US" dirty="0" err="1" smtClean="0"/>
              <a:t>PanDA</a:t>
            </a:r>
            <a:r>
              <a:rPr lang="en-US" dirty="0" smtClean="0"/>
              <a:t> </a:t>
            </a:r>
            <a:r>
              <a:rPr lang="en-US" dirty="0" err="1" smtClean="0"/>
              <a:t>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ATLAS </a:t>
            </a:r>
            <a:r>
              <a:rPr lang="en-US" dirty="0" err="1" smtClean="0"/>
              <a:t>PanDA</a:t>
            </a:r>
            <a:r>
              <a:rPr lang="en-US" dirty="0" smtClean="0"/>
              <a:t> core</a:t>
            </a:r>
          </a:p>
          <a:p>
            <a:pPr lvl="1">
              <a:defRPr/>
            </a:pPr>
            <a:r>
              <a:rPr lang="en-US" dirty="0" smtClean="0"/>
              <a:t>US ATLAS, CERN, UK, DE, ND, CA, Russia, OSG …</a:t>
            </a:r>
          </a:p>
          <a:p>
            <a:pPr>
              <a:defRPr/>
            </a:pPr>
            <a:r>
              <a:rPr lang="en-US" dirty="0" smtClean="0"/>
              <a:t>ASCR/HEP </a:t>
            </a:r>
            <a:r>
              <a:rPr lang="en-US" dirty="0" err="1" smtClean="0"/>
              <a:t>BigPanDA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DoE</a:t>
            </a:r>
            <a:r>
              <a:rPr lang="en-US" dirty="0" smtClean="0"/>
              <a:t> funded project at BNL, UTA – </a:t>
            </a:r>
            <a:r>
              <a:rPr lang="en-US" dirty="0" err="1" smtClean="0"/>
              <a:t>PanDA</a:t>
            </a:r>
            <a:r>
              <a:rPr lang="en-US" dirty="0" smtClean="0"/>
              <a:t> beyond HEP, at LCF</a:t>
            </a:r>
          </a:p>
          <a:p>
            <a:pPr>
              <a:defRPr/>
            </a:pPr>
            <a:r>
              <a:rPr lang="en-US" dirty="0" smtClean="0"/>
              <a:t>CC-NIE ANSE </a:t>
            </a:r>
            <a:r>
              <a:rPr lang="en-US" dirty="0" err="1" smtClean="0"/>
              <a:t>PanDA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NSF funded network project - </a:t>
            </a:r>
            <a:r>
              <a:rPr lang="en-US" dirty="0" err="1" smtClean="0"/>
              <a:t>CalTech</a:t>
            </a:r>
            <a:r>
              <a:rPr lang="en-US" dirty="0" smtClean="0"/>
              <a:t>, Michigan, Vanderbilt, UTA</a:t>
            </a:r>
          </a:p>
          <a:p>
            <a:pPr>
              <a:defRPr/>
            </a:pPr>
            <a:r>
              <a:rPr lang="en-US" dirty="0" smtClean="0"/>
              <a:t>HPC and Cloud </a:t>
            </a:r>
            <a:r>
              <a:rPr lang="en-US" dirty="0" err="1" smtClean="0"/>
              <a:t>PanDA</a:t>
            </a:r>
            <a:r>
              <a:rPr lang="en-US" dirty="0" smtClean="0"/>
              <a:t> – very active</a:t>
            </a:r>
          </a:p>
          <a:p>
            <a:pPr>
              <a:defRPr/>
            </a:pPr>
            <a:r>
              <a:rPr lang="en-US" dirty="0" smtClean="0"/>
              <a:t>Taiwan </a:t>
            </a:r>
            <a:r>
              <a:rPr lang="en-US" dirty="0" err="1" smtClean="0"/>
              <a:t>PanDA</a:t>
            </a:r>
            <a:r>
              <a:rPr lang="en-US" dirty="0" smtClean="0"/>
              <a:t> – AMS and other communities</a:t>
            </a:r>
          </a:p>
          <a:p>
            <a:pPr>
              <a:defRPr/>
            </a:pPr>
            <a:r>
              <a:rPr lang="en-US" dirty="0" smtClean="0"/>
              <a:t>Russian NRC KI </a:t>
            </a:r>
            <a:r>
              <a:rPr lang="en-US" dirty="0" err="1" smtClean="0"/>
              <a:t>PanDA</a:t>
            </a:r>
            <a:r>
              <a:rPr lang="en-US" dirty="0" smtClean="0"/>
              <a:t>, JINR </a:t>
            </a:r>
            <a:r>
              <a:rPr lang="en-US" dirty="0" err="1" smtClean="0"/>
              <a:t>PanDA</a:t>
            </a:r>
            <a:r>
              <a:rPr lang="en-US" dirty="0" smtClean="0"/>
              <a:t> – ATLAS,  COMPASS, ALICE, NICA, </a:t>
            </a:r>
            <a:r>
              <a:rPr lang="en-US" dirty="0"/>
              <a:t>B</a:t>
            </a:r>
            <a:r>
              <a:rPr lang="en-US" dirty="0" smtClean="0"/>
              <a:t>iology</a:t>
            </a:r>
            <a:r>
              <a:rPr lang="is-IS" dirty="0" smtClean="0"/>
              <a:t>…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AliEn</a:t>
            </a:r>
            <a:r>
              <a:rPr lang="en-US" dirty="0" smtClean="0"/>
              <a:t> </a:t>
            </a:r>
            <a:r>
              <a:rPr lang="en-US" dirty="0" err="1" smtClean="0"/>
              <a:t>PanDA</a:t>
            </a:r>
            <a:r>
              <a:rPr lang="en-US" dirty="0" smtClean="0"/>
              <a:t>, LSST </a:t>
            </a:r>
            <a:r>
              <a:rPr lang="en-US" dirty="0" err="1" smtClean="0"/>
              <a:t>PanDA</a:t>
            </a:r>
            <a:r>
              <a:rPr lang="en-US" dirty="0" smtClean="0"/>
              <a:t>, other experiments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18,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Kaushik De</a:t>
            </a:r>
            <a:endParaRPr lang="en-US" sz="1400" i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043B-B474-410F-92AE-00A694F7A16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O1VikT9UKWF2YHL9NmLg"/>
</p:tagLst>
</file>

<file path=ppt/theme/theme1.xml><?xml version="1.0" encoding="utf-8"?>
<a:theme xmlns:a="http://schemas.openxmlformats.org/drawingml/2006/main" name="Atlas">
  <a:themeElements>
    <a:clrScheme name="Atlas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tlas.po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bg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bg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tlas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las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Atlas">
  <a:themeElements>
    <a:clrScheme name="Atlas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tlas.po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bg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bg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tlas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las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Atlas">
  <a:themeElements>
    <a:clrScheme name="Atlas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tlas.po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bg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chemeClr val="bg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tlas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tlas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tlas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tlas.pot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Atlas.pot">
    <a:majorFont>
      <a:latin typeface="Helvetica"/>
      <a:ea typeface=""/>
      <a:cs typeface=""/>
    </a:majorFont>
    <a:minorFont>
      <a:latin typeface="Helvetic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Office\Templates\Atlas.pot</Template>
  <TotalTime>18845</TotalTime>
  <Words>1986</Words>
  <Application>Microsoft Macintosh PowerPoint</Application>
  <PresentationFormat>On-screen Show (4:3)</PresentationFormat>
  <Paragraphs>370</Paragraphs>
  <Slides>39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Atlas</vt:lpstr>
      <vt:lpstr>2_Atlas</vt:lpstr>
      <vt:lpstr>5_Atlas</vt:lpstr>
      <vt:lpstr>Excel.Sheet.8</vt:lpstr>
      <vt:lpstr>PANDA: Networking Update</vt:lpstr>
      <vt:lpstr>Overview</vt:lpstr>
      <vt:lpstr>The ATLAS Experiment at the LHC</vt:lpstr>
      <vt:lpstr>ATLAS is Big Data</vt:lpstr>
      <vt:lpstr>Distributed Computing in ATLAS</vt:lpstr>
      <vt:lpstr>Paradigm Shift in HEP Computing</vt:lpstr>
      <vt:lpstr>PanDA Scale</vt:lpstr>
      <vt:lpstr>CPU Consumption</vt:lpstr>
      <vt:lpstr>The Growing PanDA EcoSystem</vt:lpstr>
      <vt:lpstr>Resources Accessible via PanDA</vt:lpstr>
      <vt:lpstr>PanDA References </vt:lpstr>
      <vt:lpstr>PanDA Networking Projects</vt:lpstr>
      <vt:lpstr>WP3 PanDA and Networking</vt:lpstr>
      <vt:lpstr>Job Workflow</vt:lpstr>
      <vt:lpstr>Using Network Information</vt:lpstr>
      <vt:lpstr>Sources of Network Information</vt:lpstr>
      <vt:lpstr>Network Data Repositories</vt:lpstr>
      <vt:lpstr>PowerPoint Presentation</vt:lpstr>
      <vt:lpstr>Case 1: Faster User analysis</vt:lpstr>
      <vt:lpstr>PowerPoint Presentation</vt:lpstr>
      <vt:lpstr>Measure of Success</vt:lpstr>
      <vt:lpstr>First Tests</vt:lpstr>
      <vt:lpstr>Brokerage Results</vt:lpstr>
      <vt:lpstr>Early Example from Oct, 2014</vt:lpstr>
      <vt:lpstr>Jobs from task 4199733 on oct 3</vt:lpstr>
      <vt:lpstr>Job wait times for example task</vt:lpstr>
      <vt:lpstr>Conclusions for Case 1</vt:lpstr>
      <vt:lpstr>Case 2: Cloud Selection</vt:lpstr>
      <vt:lpstr>DDM Sonar Data</vt:lpstr>
      <vt:lpstr>Tier 1 View</vt:lpstr>
      <vt:lpstr>Tier 2 View</vt:lpstr>
      <vt:lpstr>Improving Site Association</vt:lpstr>
      <vt:lpstr>Conclusion for Case 2</vt:lpstr>
      <vt:lpstr>Operationalizing perfSONAR</vt:lpstr>
      <vt:lpstr>PowerPoint Presentation</vt:lpstr>
      <vt:lpstr>PowerPoint Presentation</vt:lpstr>
      <vt:lpstr>PowerPoint Presentation</vt:lpstr>
      <vt:lpstr>Conclusion</vt:lpstr>
      <vt:lpstr>Live Pages</vt:lpstr>
    </vt:vector>
  </TitlesOfParts>
  <Company>Univ. of Texas at Arlington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Status</dc:title>
  <dc:creator>Kaushik De</dc:creator>
  <cp:lastModifiedBy>KAUSHIK De</cp:lastModifiedBy>
  <cp:revision>1163</cp:revision>
  <dcterms:created xsi:type="dcterms:W3CDTF">2003-03-01T23:39:00Z</dcterms:created>
  <dcterms:modified xsi:type="dcterms:W3CDTF">2015-11-18T18:22:37Z</dcterms:modified>
</cp:coreProperties>
</file>