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0"/>
  </p:notesMasterIdLst>
  <p:sldIdLst>
    <p:sldId id="256" r:id="rId2"/>
    <p:sldId id="257" r:id="rId3"/>
    <p:sldId id="281" r:id="rId4"/>
    <p:sldId id="283" r:id="rId5"/>
    <p:sldId id="259" r:id="rId6"/>
    <p:sldId id="289" r:id="rId7"/>
    <p:sldId id="266" r:id="rId8"/>
    <p:sldId id="269" r:id="rId9"/>
    <p:sldId id="284" r:id="rId10"/>
    <p:sldId id="288" r:id="rId11"/>
    <p:sldId id="267" r:id="rId12"/>
    <p:sldId id="270" r:id="rId13"/>
    <p:sldId id="287" r:id="rId14"/>
    <p:sldId id="290" r:id="rId15"/>
    <p:sldId id="291" r:id="rId16"/>
    <p:sldId id="271" r:id="rId17"/>
    <p:sldId id="268" r:id="rId18"/>
    <p:sldId id="272" r:id="rId19"/>
    <p:sldId id="273" r:id="rId20"/>
    <p:sldId id="274" r:id="rId21"/>
    <p:sldId id="275" r:id="rId22"/>
    <p:sldId id="276" r:id="rId23"/>
    <p:sldId id="277" r:id="rId24"/>
    <p:sldId id="278" r:id="rId25"/>
    <p:sldId id="285" r:id="rId26"/>
    <p:sldId id="286" r:id="rId27"/>
    <p:sldId id="280"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487" autoAdjust="0"/>
    <p:restoredTop sz="94660"/>
  </p:normalViewPr>
  <p:slideViewPr>
    <p:cSldViewPr>
      <p:cViewPr>
        <p:scale>
          <a:sx n="70" d="100"/>
          <a:sy n="70" d="100"/>
        </p:scale>
        <p:origin x="-634" y="-1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6AD37C-ADC0-461F-B1F7-81EC5592E7B8}" type="datetimeFigureOut">
              <a:rPr lang="en-US" smtClean="0"/>
              <a:t>11/19/2015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FC3DA2-6809-4768-AC93-CD3D92E8552C}" type="slidenum">
              <a:rPr lang="en-US" smtClean="0"/>
              <a:t>‹#›</a:t>
            </a:fld>
            <a:endParaRPr lang="en-US"/>
          </a:p>
        </p:txBody>
      </p:sp>
    </p:spTree>
    <p:extLst>
      <p:ext uri="{BB962C8B-B14F-4D97-AF65-F5344CB8AC3E}">
        <p14:creationId xmlns:p14="http://schemas.microsoft.com/office/powerpoint/2010/main" val="804299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4222DAB-9E8F-46DD-874D-D1702231D4C1}" type="datetime1">
              <a:rPr lang="en-US" smtClean="0"/>
              <a:t>11/19/2015</a:t>
            </a:fld>
            <a:endParaRPr lang="en-US"/>
          </a:p>
        </p:txBody>
      </p:sp>
      <p:sp>
        <p:nvSpPr>
          <p:cNvPr id="20" name="Footer Placeholder 19"/>
          <p:cNvSpPr>
            <a:spLocks noGrp="1"/>
          </p:cNvSpPr>
          <p:nvPr>
            <p:ph type="ftr" sz="quarter" idx="11"/>
          </p:nvPr>
        </p:nvSpPr>
        <p:spPr/>
        <p:txBody>
          <a:bodyPr/>
          <a:lstStyle>
            <a:extLst/>
          </a:lstStyle>
          <a:p>
            <a:r>
              <a:rPr kumimoji="0" lang="en-US" smtClean="0"/>
              <a:t>Supercomputing 2015</a:t>
            </a:r>
            <a:endParaRPr kumimoji="0" lang="en-US"/>
          </a:p>
        </p:txBody>
      </p:sp>
      <p:sp>
        <p:nvSpPr>
          <p:cNvPr id="10" name="Slide Number Placeholder 9"/>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FEC239-71C6-40BA-8361-EA43A9060B8F}" type="datetime1">
              <a:rPr lang="en-US" smtClean="0"/>
              <a:t>11/19/2015</a:t>
            </a:fld>
            <a:endParaRPr lang="en-US"/>
          </a:p>
        </p:txBody>
      </p:sp>
      <p:sp>
        <p:nvSpPr>
          <p:cNvPr id="5" name="Footer Placeholder 4"/>
          <p:cNvSpPr>
            <a:spLocks noGrp="1"/>
          </p:cNvSpPr>
          <p:nvPr>
            <p:ph type="ftr" sz="quarter" idx="11"/>
          </p:nvPr>
        </p:nvSpPr>
        <p:spPr/>
        <p:txBody>
          <a:bodyPr/>
          <a:lstStyle>
            <a:extLst/>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8148D16-1315-4969-8FFB-27332E30F897}" type="datetime1">
              <a:rPr lang="en-US" smtClean="0"/>
              <a:t>11/19/2015</a:t>
            </a:fld>
            <a:endParaRPr lang="en-US"/>
          </a:p>
        </p:txBody>
      </p:sp>
      <p:sp>
        <p:nvSpPr>
          <p:cNvPr id="5" name="Footer Placeholder 4"/>
          <p:cNvSpPr>
            <a:spLocks noGrp="1"/>
          </p:cNvSpPr>
          <p:nvPr>
            <p:ph type="ftr" sz="quarter" idx="11"/>
          </p:nvPr>
        </p:nvSpPr>
        <p:spPr/>
        <p:txBody>
          <a:bodyPr/>
          <a:lstStyle>
            <a:extLst/>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96745B-7362-419F-85E2-E0D510C35691}" type="datetime1">
              <a:rPr lang="en-US" smtClean="0"/>
              <a:t>11/19/2015</a:t>
            </a:fld>
            <a:endParaRPr lang="en-US"/>
          </a:p>
        </p:txBody>
      </p:sp>
      <p:sp>
        <p:nvSpPr>
          <p:cNvPr id="5" name="Footer Placeholder 4"/>
          <p:cNvSpPr>
            <a:spLocks noGrp="1"/>
          </p:cNvSpPr>
          <p:nvPr>
            <p:ph type="ftr" sz="quarter" idx="11"/>
          </p:nvPr>
        </p:nvSpPr>
        <p:spPr/>
        <p:txBody>
          <a:bodyPr/>
          <a:lstStyle>
            <a:extLst/>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9B32A30-AA33-4CE6-9633-0ECD9DA61EAA}" type="datetime1">
              <a:rPr lang="en-US" smtClean="0"/>
              <a:t>11/19/2015</a:t>
            </a:fld>
            <a:endParaRPr lang="en-US"/>
          </a:p>
        </p:txBody>
      </p:sp>
      <p:sp>
        <p:nvSpPr>
          <p:cNvPr id="5" name="Footer Placeholder 4"/>
          <p:cNvSpPr>
            <a:spLocks noGrp="1"/>
          </p:cNvSpPr>
          <p:nvPr>
            <p:ph type="ftr" sz="quarter" idx="11"/>
          </p:nvPr>
        </p:nvSpPr>
        <p:spPr/>
        <p:txBody>
          <a:bodyPr/>
          <a:lstStyle>
            <a:extLst/>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9277F5B-A965-4755-A3CF-BF7F3426CA88}" type="datetime1">
              <a:rPr lang="en-US" smtClean="0"/>
              <a:t>11/19/2015</a:t>
            </a:fld>
            <a:endParaRPr lang="en-US"/>
          </a:p>
        </p:txBody>
      </p:sp>
      <p:sp>
        <p:nvSpPr>
          <p:cNvPr id="6" name="Footer Placeholder 5"/>
          <p:cNvSpPr>
            <a:spLocks noGrp="1"/>
          </p:cNvSpPr>
          <p:nvPr>
            <p:ph type="ftr" sz="quarter" idx="11"/>
          </p:nvPr>
        </p:nvSpPr>
        <p:spPr/>
        <p:txBody>
          <a:bodyPr/>
          <a:lstStyle>
            <a:extLst/>
          </a:lstStyle>
          <a:p>
            <a:r>
              <a:rPr kumimoji="0" lang="en-US" smtClean="0"/>
              <a:t>Supercomputing 2015</a:t>
            </a:r>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3E89733-405D-483C-B674-1BF4B36CD288}" type="datetime1">
              <a:rPr lang="en-US" smtClean="0"/>
              <a:t>11/19/2015</a:t>
            </a:fld>
            <a:endParaRPr lang="en-US"/>
          </a:p>
        </p:txBody>
      </p:sp>
      <p:sp>
        <p:nvSpPr>
          <p:cNvPr id="8" name="Footer Placeholder 7"/>
          <p:cNvSpPr>
            <a:spLocks noGrp="1"/>
          </p:cNvSpPr>
          <p:nvPr>
            <p:ph type="ftr" sz="quarter" idx="11"/>
          </p:nvPr>
        </p:nvSpPr>
        <p:spPr/>
        <p:txBody>
          <a:bodyPr/>
          <a:lstStyle>
            <a:extLst/>
          </a:lstStyle>
          <a:p>
            <a:r>
              <a:rPr kumimoji="0" lang="en-US" smtClean="0"/>
              <a:t>Supercomputing 2015</a:t>
            </a:r>
            <a:endParaRPr kumimoji="0" lang="en-US"/>
          </a:p>
        </p:txBody>
      </p:sp>
      <p:sp>
        <p:nvSpPr>
          <p:cNvPr id="9" name="Slide Number Placeholder 8"/>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E5727DA-DBFE-4D71-BF33-D003954D2460}" type="datetime1">
              <a:rPr lang="en-US" smtClean="0"/>
              <a:t>11/19/2015</a:t>
            </a:fld>
            <a:endParaRPr lang="en-US"/>
          </a:p>
        </p:txBody>
      </p:sp>
      <p:sp>
        <p:nvSpPr>
          <p:cNvPr id="4" name="Footer Placeholder 3"/>
          <p:cNvSpPr>
            <a:spLocks noGrp="1"/>
          </p:cNvSpPr>
          <p:nvPr>
            <p:ph type="ftr" sz="quarter" idx="11"/>
          </p:nvPr>
        </p:nvSpPr>
        <p:spPr/>
        <p:txBody>
          <a:bodyPr/>
          <a:lstStyle>
            <a:extLst/>
          </a:lstStyle>
          <a:p>
            <a:r>
              <a:rPr kumimoji="0" lang="en-US" smtClean="0"/>
              <a:t>Supercomputing 2015</a:t>
            </a:r>
            <a:endParaRPr kumimoji="0" lang="en-US"/>
          </a:p>
        </p:txBody>
      </p:sp>
      <p:sp>
        <p:nvSpPr>
          <p:cNvPr id="5" name="Slide Number Placeholder 4"/>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6F5330D-033E-404E-BCF8-8C7BEABF2EEE}" type="datetime1">
              <a:rPr lang="en-US" smtClean="0"/>
              <a:t>11/19/2015</a:t>
            </a:fld>
            <a:endParaRPr lang="en-US"/>
          </a:p>
        </p:txBody>
      </p:sp>
      <p:sp>
        <p:nvSpPr>
          <p:cNvPr id="3" name="Footer Placeholder 2"/>
          <p:cNvSpPr>
            <a:spLocks noGrp="1"/>
          </p:cNvSpPr>
          <p:nvPr>
            <p:ph type="ftr" sz="quarter" idx="11"/>
          </p:nvPr>
        </p:nvSpPr>
        <p:spPr/>
        <p:txBody>
          <a:bodyPr/>
          <a:lstStyle>
            <a:extLst/>
          </a:lstStyle>
          <a:p>
            <a:r>
              <a:rPr kumimoji="0" lang="en-US" smtClean="0"/>
              <a:t>Supercomputing 2015</a:t>
            </a:r>
            <a:endParaRPr kumimoji="0" lang="en-US"/>
          </a:p>
        </p:txBody>
      </p:sp>
      <p:sp>
        <p:nvSpPr>
          <p:cNvPr id="4" name="Slide Number Placeholder 3"/>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07FBB16-5981-4B1C-AA64-C35B63DD5A77}" type="datetime1">
              <a:rPr lang="en-US" smtClean="0"/>
              <a:t>11/19/2015</a:t>
            </a:fld>
            <a:endParaRPr lang="en-US"/>
          </a:p>
        </p:txBody>
      </p:sp>
      <p:sp>
        <p:nvSpPr>
          <p:cNvPr id="6" name="Footer Placeholder 5"/>
          <p:cNvSpPr>
            <a:spLocks noGrp="1"/>
          </p:cNvSpPr>
          <p:nvPr>
            <p:ph type="ftr" sz="quarter" idx="11"/>
          </p:nvPr>
        </p:nvSpPr>
        <p:spPr/>
        <p:txBody>
          <a:bodyPr/>
          <a:lstStyle>
            <a:extLst/>
          </a:lstStyle>
          <a:p>
            <a:r>
              <a:rPr kumimoji="0" lang="en-US" smtClean="0"/>
              <a:t>Supercomputing 2015</a:t>
            </a:r>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3121148-BC28-4005-AA2B-4FBADE9D5E99}" type="datetime1">
              <a:rPr lang="en-US" smtClean="0"/>
              <a:t>11/19/2015</a:t>
            </a:fld>
            <a:endParaRPr lang="en-US"/>
          </a:p>
        </p:txBody>
      </p:sp>
      <p:sp>
        <p:nvSpPr>
          <p:cNvPr id="6" name="Footer Placeholder 5"/>
          <p:cNvSpPr>
            <a:spLocks noGrp="1"/>
          </p:cNvSpPr>
          <p:nvPr>
            <p:ph type="ftr" sz="quarter" idx="11"/>
          </p:nvPr>
        </p:nvSpPr>
        <p:spPr/>
        <p:txBody>
          <a:bodyPr/>
          <a:lstStyle>
            <a:extLst/>
          </a:lstStyle>
          <a:p>
            <a:r>
              <a:rPr kumimoji="0" lang="en-US" smtClean="0"/>
              <a:t>Supercomputing 2015</a:t>
            </a:r>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3E5EB538-D712-4AE5-961D-AA3F15C4BA9F}" type="datetime1">
              <a:rPr lang="en-US" sz="1200" smtClean="0">
                <a:solidFill>
                  <a:schemeClr val="bg2">
                    <a:shade val="50000"/>
                  </a:schemeClr>
                </a:solidFill>
              </a:rPr>
              <a:t>11/19/2015</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kumimoji="0" lang="en-US" sz="1200" smtClean="0">
                <a:solidFill>
                  <a:schemeClr val="bg2">
                    <a:shade val="50000"/>
                  </a:schemeClr>
                </a:solidFill>
                <a:effectLst/>
              </a:rPr>
              <a:t>Supercomputing 2015</a:t>
            </a:r>
            <a:endParaRPr kumimoji="0"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90600" y="6317628"/>
            <a:ext cx="540639" cy="570851"/>
          </a:xfrm>
          <a:prstGeom prst="rect">
            <a:avLst/>
          </a:prstGeom>
        </p:spPr>
      </p:pic>
      <p:pic>
        <p:nvPicPr>
          <p:cNvPr id="3" name="Picture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524000" y="6317628"/>
            <a:ext cx="540372" cy="540372"/>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umich.app.box.com/s/f8ftr82smlbuf5x8r256hay7660soaf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wiki.cern.ch/twiki/bin/view/LCG/NetworkTransferMetrics" TargetMode="External"/><Relationship Id="rId2" Type="http://schemas.openxmlformats.org/officeDocument/2006/relationships/hyperlink" Target="http://www.perfsonar.ne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sf.gov/awardsearch/showAward?AWD_ID=1541335" TargetMode="External"/><Relationship Id="rId2" Type="http://schemas.openxmlformats.org/officeDocument/2006/relationships/hyperlink" Target="https://www.aglt2.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559040" cy="1472184"/>
          </a:xfrm>
        </p:spPr>
        <p:txBody>
          <a:bodyPr>
            <a:normAutofit/>
          </a:bodyPr>
          <a:lstStyle/>
          <a:p>
            <a:r>
              <a:rPr lang="en-US" sz="3600" dirty="0" smtClean="0"/>
              <a:t>Enabling Collaboration in Data Intensive Science:  the OSiRIS Project</a:t>
            </a:r>
            <a:endParaRPr lang="en-US" sz="3600" dirty="0"/>
          </a:p>
        </p:txBody>
      </p:sp>
      <p:sp>
        <p:nvSpPr>
          <p:cNvPr id="3" name="Subtitle 2"/>
          <p:cNvSpPr>
            <a:spLocks noGrp="1"/>
          </p:cNvSpPr>
          <p:nvPr>
            <p:ph type="subTitle" idx="1"/>
          </p:nvPr>
        </p:nvSpPr>
        <p:spPr>
          <a:xfrm>
            <a:off x="1432560" y="2209800"/>
            <a:ext cx="7406640" cy="1752600"/>
          </a:xfrm>
        </p:spPr>
        <p:txBody>
          <a:bodyPr>
            <a:normAutofit lnSpcReduction="10000"/>
          </a:bodyPr>
          <a:lstStyle/>
          <a:p>
            <a:r>
              <a:rPr lang="en-US" b="1" dirty="0" smtClean="0"/>
              <a:t>November </a:t>
            </a:r>
            <a:r>
              <a:rPr lang="en-US" b="1" dirty="0" smtClean="0"/>
              <a:t>19</a:t>
            </a:r>
            <a:r>
              <a:rPr lang="en-US" b="1" baseline="30000" dirty="0" smtClean="0"/>
              <a:t>th</a:t>
            </a:r>
            <a:r>
              <a:rPr lang="en-US" b="1" dirty="0"/>
              <a:t>,</a:t>
            </a:r>
            <a:r>
              <a:rPr lang="en-US" b="1" dirty="0" smtClean="0"/>
              <a:t> 2015</a:t>
            </a:r>
          </a:p>
          <a:p>
            <a:r>
              <a:rPr lang="en-US" b="1" dirty="0" smtClean="0">
                <a:solidFill>
                  <a:srgbClr val="0070C0"/>
                </a:solidFill>
              </a:rPr>
              <a:t>Michigan Booth  (2103) at SC15</a:t>
            </a:r>
            <a:endParaRPr lang="en-US" b="1" dirty="0">
              <a:solidFill>
                <a:srgbClr val="0070C0"/>
              </a:solidFill>
            </a:endParaRPr>
          </a:p>
          <a:p>
            <a:endParaRPr lang="en-US" b="1" dirty="0" smtClean="0"/>
          </a:p>
          <a:p>
            <a:r>
              <a:rPr lang="en-US" dirty="0" smtClean="0">
                <a:solidFill>
                  <a:srgbClr val="C00000"/>
                </a:solidFill>
              </a:rPr>
              <a:t>Shawn McKee / Physic </a:t>
            </a:r>
            <a:r>
              <a:rPr lang="en-US" dirty="0" smtClean="0">
                <a:solidFill>
                  <a:srgbClr val="C00000"/>
                </a:solidFill>
              </a:rPr>
              <a:t>Department</a:t>
            </a:r>
            <a:endParaRPr lang="en-US" dirty="0">
              <a:solidFill>
                <a:srgbClr val="C00000"/>
              </a:solidFill>
            </a:endParaRPr>
          </a:p>
        </p:txBody>
      </p:sp>
      <p:sp>
        <p:nvSpPr>
          <p:cNvPr id="4" name="Date Placeholder 3"/>
          <p:cNvSpPr>
            <a:spLocks noGrp="1"/>
          </p:cNvSpPr>
          <p:nvPr>
            <p:ph type="dt" sz="half" idx="10"/>
          </p:nvPr>
        </p:nvSpPr>
        <p:spPr/>
        <p:txBody>
          <a:bodyPr/>
          <a:lstStyle/>
          <a:p>
            <a:fld id="{6EC62FA3-C132-4096-AE23-DF25133BBAAC}"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1</a:t>
            </a:fld>
            <a:endParaRPr kumimoji="0" lang="en-US"/>
          </a:p>
        </p:txBody>
      </p:sp>
    </p:spTree>
    <p:extLst>
      <p:ext uri="{BB962C8B-B14F-4D97-AF65-F5344CB8AC3E}">
        <p14:creationId xmlns:p14="http://schemas.microsoft.com/office/powerpoint/2010/main" val="10709922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lstStyle/>
          <a:p>
            <a:r>
              <a:rPr lang="en-US" dirty="0" smtClean="0"/>
              <a:t>Why </a:t>
            </a:r>
            <a:r>
              <a:rPr lang="en-US" dirty="0" err="1" smtClean="0"/>
              <a:t>Ceph</a:t>
            </a:r>
            <a:r>
              <a:rPr lang="en-US" dirty="0" smtClean="0"/>
              <a:t> for OSiRIS?</a:t>
            </a:r>
            <a:endParaRPr lang="en-US" dirty="0"/>
          </a:p>
        </p:txBody>
      </p:sp>
      <p:sp>
        <p:nvSpPr>
          <p:cNvPr id="3" name="Content Placeholder 2"/>
          <p:cNvSpPr>
            <a:spLocks noGrp="1"/>
          </p:cNvSpPr>
          <p:nvPr>
            <p:ph idx="1"/>
          </p:nvPr>
        </p:nvSpPr>
        <p:spPr>
          <a:xfrm>
            <a:off x="1219200" y="1219200"/>
            <a:ext cx="7924800" cy="5029200"/>
          </a:xfrm>
        </p:spPr>
        <p:txBody>
          <a:bodyPr>
            <a:normAutofit fontScale="70000" lnSpcReduction="20000"/>
          </a:bodyPr>
          <a:lstStyle/>
          <a:p>
            <a:r>
              <a:rPr lang="en-US" dirty="0" err="1" smtClean="0">
                <a:effectLst>
                  <a:outerShdw blurRad="38100" dist="38100" dir="2700000" algn="tl">
                    <a:srgbClr val="000000">
                      <a:alpha val="43137"/>
                    </a:srgbClr>
                  </a:outerShdw>
                </a:effectLst>
              </a:rPr>
              <a:t>Ceph</a:t>
            </a:r>
            <a:r>
              <a:rPr lang="en-US" dirty="0" smtClean="0">
                <a:effectLst>
                  <a:outerShdw blurRad="38100" dist="38100" dir="2700000" algn="tl">
                    <a:srgbClr val="000000">
                      <a:alpha val="43137"/>
                    </a:srgbClr>
                  </a:outerShdw>
                </a:effectLst>
              </a:rPr>
              <a:t> </a:t>
            </a:r>
            <a:r>
              <a:rPr lang="en-US" dirty="0" smtClean="0"/>
              <a:t>gives us an Open Source platform to host our multi-institutional science data</a:t>
            </a:r>
          </a:p>
          <a:p>
            <a:pPr lvl="1"/>
            <a:r>
              <a:rPr lang="en-US" dirty="0" smtClean="0"/>
              <a:t>We can tune each science domains storage components to best meet their task</a:t>
            </a:r>
          </a:p>
          <a:p>
            <a:pPr lvl="1"/>
            <a:r>
              <a:rPr lang="en-US" dirty="0" smtClean="0"/>
              <a:t>Multiple interfaces between users and data are possible</a:t>
            </a:r>
          </a:p>
          <a:p>
            <a:pPr lvl="1"/>
            <a:r>
              <a:rPr lang="en-US" dirty="0" smtClean="0"/>
              <a:t>Has aspects of Software Defined Storage built-in which give us options for data lifecycle management automation</a:t>
            </a:r>
          </a:p>
          <a:p>
            <a:r>
              <a:rPr lang="en-US" dirty="0" smtClean="0"/>
              <a:t>The combination of </a:t>
            </a:r>
            <a:r>
              <a:rPr lang="en-US" dirty="0" smtClean="0">
                <a:solidFill>
                  <a:srgbClr val="C00000"/>
                </a:solidFill>
              </a:rPr>
              <a:t>self-healing</a:t>
            </a:r>
            <a:r>
              <a:rPr lang="en-US" dirty="0" smtClean="0"/>
              <a:t> and </a:t>
            </a:r>
            <a:r>
              <a:rPr lang="en-US" dirty="0" smtClean="0">
                <a:solidFill>
                  <a:srgbClr val="C00000"/>
                </a:solidFill>
              </a:rPr>
              <a:t>self-managing</a:t>
            </a:r>
            <a:r>
              <a:rPr lang="en-US" dirty="0" smtClean="0"/>
              <a:t> make it very attractive to us.</a:t>
            </a:r>
          </a:p>
          <a:p>
            <a:r>
              <a:rPr lang="en-US" dirty="0" smtClean="0"/>
              <a:t>It allows us to assign each science domain sets of disks which isolates science users from one another while allowing us to </a:t>
            </a:r>
            <a:r>
              <a:rPr lang="en-US" dirty="0" smtClean="0">
                <a:solidFill>
                  <a:srgbClr val="7030A0"/>
                </a:solidFill>
              </a:rPr>
              <a:t>customize</a:t>
            </a:r>
            <a:r>
              <a:rPr lang="en-US" dirty="0" smtClean="0"/>
              <a:t> and </a:t>
            </a:r>
            <a:r>
              <a:rPr lang="en-US" dirty="0" smtClean="0">
                <a:solidFill>
                  <a:srgbClr val="7030A0"/>
                </a:solidFill>
              </a:rPr>
              <a:t>optimize </a:t>
            </a:r>
            <a:r>
              <a:rPr lang="en-US" dirty="0" smtClean="0"/>
              <a:t>the storage for each science use-case.</a:t>
            </a:r>
            <a:endParaRPr lang="en-US" dirty="0"/>
          </a:p>
          <a:p>
            <a:r>
              <a:rPr lang="en-US" dirty="0" smtClean="0"/>
              <a:t>Ben </a:t>
            </a:r>
            <a:r>
              <a:rPr lang="en-US" dirty="0" err="1" smtClean="0"/>
              <a:t>Meekhof</a:t>
            </a:r>
            <a:r>
              <a:rPr lang="en-US" dirty="0" smtClean="0"/>
              <a:t>/Physics has a nice online presentation of the </a:t>
            </a:r>
            <a:r>
              <a:rPr lang="en-US" dirty="0" err="1" smtClean="0"/>
              <a:t>Ceph</a:t>
            </a:r>
            <a:r>
              <a:rPr lang="en-US" dirty="0"/>
              <a:t> details at </a:t>
            </a:r>
            <a:r>
              <a:rPr lang="en-US" dirty="0">
                <a:hlinkClick r:id="rId2"/>
              </a:rPr>
              <a:t>https://</a:t>
            </a:r>
            <a:r>
              <a:rPr lang="en-US" dirty="0" smtClean="0">
                <a:hlinkClick r:id="rId2"/>
              </a:rPr>
              <a:t>umich.app.box.com/s/f8ftr82smlbuf5x8r256hay7660soafk</a:t>
            </a:r>
            <a:r>
              <a:rPr lang="en-US" dirty="0" smtClean="0"/>
              <a:t> </a:t>
            </a:r>
            <a:endParaRPr lang="en-US" dirty="0"/>
          </a:p>
        </p:txBody>
      </p:sp>
      <p:sp>
        <p:nvSpPr>
          <p:cNvPr id="4" name="Date Placeholder 3"/>
          <p:cNvSpPr>
            <a:spLocks noGrp="1"/>
          </p:cNvSpPr>
          <p:nvPr>
            <p:ph type="dt" sz="half" idx="10"/>
          </p:nvPr>
        </p:nvSpPr>
        <p:spPr/>
        <p:txBody>
          <a:bodyPr/>
          <a:lstStyle/>
          <a:p>
            <a:fld id="{6E0E8307-5E6D-43E5-A270-3CFF22281839}"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10</a:t>
            </a:fld>
            <a:endParaRPr kumimoji="0" lang="en-US"/>
          </a:p>
        </p:txBody>
      </p:sp>
    </p:spTree>
    <p:extLst>
      <p:ext uri="{BB962C8B-B14F-4D97-AF65-F5344CB8AC3E}">
        <p14:creationId xmlns:p14="http://schemas.microsoft.com/office/powerpoint/2010/main" val="33850243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1143000"/>
          </a:xfrm>
        </p:spPr>
        <p:txBody>
          <a:bodyPr/>
          <a:lstStyle/>
          <a:p>
            <a:r>
              <a:rPr lang="en-US" dirty="0" smtClean="0"/>
              <a:t>Logical View of OSiRIS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1066800"/>
            <a:ext cx="8024934" cy="4876799"/>
          </a:xfrm>
        </p:spPr>
      </p:pic>
      <p:sp>
        <p:nvSpPr>
          <p:cNvPr id="4" name="Date Placeholder 3"/>
          <p:cNvSpPr>
            <a:spLocks noGrp="1"/>
          </p:cNvSpPr>
          <p:nvPr>
            <p:ph type="dt" sz="half" idx="10"/>
          </p:nvPr>
        </p:nvSpPr>
        <p:spPr/>
        <p:txBody>
          <a:bodyPr/>
          <a:lstStyle/>
          <a:p>
            <a:fld id="{9D0267C4-92F1-4A9A-A1B9-0172DE374E0B}"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11</a:t>
            </a:fld>
            <a:endParaRPr kumimoji="0" lang="en-US"/>
          </a:p>
        </p:txBody>
      </p:sp>
    </p:spTree>
    <p:extLst>
      <p:ext uri="{BB962C8B-B14F-4D97-AF65-F5344CB8AC3E}">
        <p14:creationId xmlns:p14="http://schemas.microsoft.com/office/powerpoint/2010/main" val="14582558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498080" cy="1143000"/>
          </a:xfrm>
        </p:spPr>
        <p:txBody>
          <a:bodyPr/>
          <a:lstStyle/>
          <a:p>
            <a:r>
              <a:rPr lang="en-US" dirty="0" smtClean="0"/>
              <a:t>Main Attributes of OSiRIS</a:t>
            </a:r>
            <a:endParaRPr lang="en-US" dirty="0"/>
          </a:p>
        </p:txBody>
      </p:sp>
      <p:sp>
        <p:nvSpPr>
          <p:cNvPr id="3" name="Content Placeholder 2"/>
          <p:cNvSpPr>
            <a:spLocks noGrp="1"/>
          </p:cNvSpPr>
          <p:nvPr>
            <p:ph idx="1"/>
          </p:nvPr>
        </p:nvSpPr>
        <p:spPr>
          <a:xfrm>
            <a:off x="1143000" y="990600"/>
            <a:ext cx="7848600" cy="5334000"/>
          </a:xfrm>
        </p:spPr>
        <p:txBody>
          <a:bodyPr>
            <a:noAutofit/>
          </a:bodyPr>
          <a:lstStyle/>
          <a:p>
            <a:r>
              <a:rPr lang="en-US" sz="1800" dirty="0" smtClean="0"/>
              <a:t>Provides a </a:t>
            </a:r>
            <a:r>
              <a:rPr lang="en-US" sz="1800" b="1" dirty="0" smtClean="0"/>
              <a:t>software-defined storage service </a:t>
            </a:r>
            <a:r>
              <a:rPr lang="en-US" sz="1800" dirty="0" smtClean="0"/>
              <a:t>for multi-institutional domains.</a:t>
            </a:r>
          </a:p>
          <a:p>
            <a:r>
              <a:rPr lang="en-US" sz="1800" dirty="0" smtClean="0"/>
              <a:t>Incorporates </a:t>
            </a:r>
            <a:r>
              <a:rPr lang="en-US" sz="1800" dirty="0" smtClean="0">
                <a:effectLst>
                  <a:outerShdw blurRad="38100" dist="38100" dir="2700000" algn="tl">
                    <a:srgbClr val="000000">
                      <a:alpha val="43137"/>
                    </a:srgbClr>
                  </a:outerShdw>
                </a:effectLst>
              </a:rPr>
              <a:t>Software Defined Networking </a:t>
            </a:r>
            <a:r>
              <a:rPr lang="en-US" sz="1800" dirty="0" smtClean="0"/>
              <a:t>to interconnect data and users</a:t>
            </a:r>
          </a:p>
          <a:p>
            <a:r>
              <a:rPr lang="en-US" sz="1800" dirty="0" smtClean="0"/>
              <a:t>Enables </a:t>
            </a:r>
            <a:r>
              <a:rPr lang="en-US" sz="1800" dirty="0"/>
              <a:t>storage-integrated </a:t>
            </a:r>
            <a:r>
              <a:rPr lang="en-US" sz="1800" b="1" dirty="0"/>
              <a:t>data lifecycle management </a:t>
            </a:r>
            <a:r>
              <a:rPr lang="en-US" sz="1800" dirty="0"/>
              <a:t>possibilities.</a:t>
            </a:r>
          </a:p>
          <a:p>
            <a:r>
              <a:rPr lang="en-US" sz="1800" dirty="0" smtClean="0"/>
              <a:t>Built </a:t>
            </a:r>
            <a:r>
              <a:rPr lang="en-US" sz="1800" dirty="0"/>
              <a:t>from inexpensive, commercial off-the-shelf (COTS) components.</a:t>
            </a:r>
          </a:p>
          <a:p>
            <a:r>
              <a:rPr lang="en-US" sz="1800" dirty="0" smtClean="0"/>
              <a:t>Robust</a:t>
            </a:r>
            <a:r>
              <a:rPr lang="en-US" sz="1800" dirty="0"/>
              <a:t>, reliable infrastructure constructed to minimize single points of failure.</a:t>
            </a:r>
          </a:p>
          <a:p>
            <a:r>
              <a:rPr lang="en-US" sz="1800" b="1" dirty="0" smtClean="0"/>
              <a:t>High </a:t>
            </a:r>
            <a:r>
              <a:rPr lang="en-US" sz="1800" b="1" dirty="0"/>
              <a:t>performance </a:t>
            </a:r>
            <a:r>
              <a:rPr lang="en-US" sz="1800" dirty="0"/>
              <a:t>by integrating high-bandwidth network links, a large number of disk </a:t>
            </a:r>
            <a:r>
              <a:rPr lang="en-US" sz="1800" dirty="0" smtClean="0"/>
              <a:t>spindles, large </a:t>
            </a:r>
            <a:r>
              <a:rPr lang="en-US" sz="1800" dirty="0"/>
              <a:t>server memory and SSDs.</a:t>
            </a:r>
          </a:p>
          <a:p>
            <a:r>
              <a:rPr lang="en-US" sz="1800" b="1" dirty="0" smtClean="0"/>
              <a:t>Built </a:t>
            </a:r>
            <a:r>
              <a:rPr lang="en-US" sz="1800" b="1" dirty="0"/>
              <a:t>using open source software components </a:t>
            </a:r>
            <a:r>
              <a:rPr lang="en-US" sz="1800" dirty="0"/>
              <a:t>allowing the project to customize </a:t>
            </a:r>
            <a:r>
              <a:rPr lang="en-US" sz="1800" dirty="0" smtClean="0"/>
              <a:t>specific components </a:t>
            </a:r>
            <a:r>
              <a:rPr lang="en-US" sz="1800" dirty="0"/>
              <a:t>to provide required </a:t>
            </a:r>
            <a:r>
              <a:rPr lang="en-US" sz="1800" dirty="0" smtClean="0"/>
              <a:t>OSiRIS </a:t>
            </a:r>
            <a:r>
              <a:rPr lang="en-US" sz="1800" dirty="0"/>
              <a:t>functionality.</a:t>
            </a:r>
          </a:p>
          <a:p>
            <a:r>
              <a:rPr lang="en-US" sz="1800" b="1" dirty="0" smtClean="0"/>
              <a:t>Incorporates </a:t>
            </a:r>
            <a:r>
              <a:rPr lang="en-US" sz="1800" b="1" dirty="0"/>
              <a:t>detailed monitoring </a:t>
            </a:r>
            <a:r>
              <a:rPr lang="en-US" sz="1800" dirty="0"/>
              <a:t>of the </a:t>
            </a:r>
            <a:r>
              <a:rPr lang="en-US" sz="1800" dirty="0" smtClean="0"/>
              <a:t>infrastructure/network </a:t>
            </a:r>
            <a:r>
              <a:rPr lang="en-US" sz="1800" dirty="0"/>
              <a:t>topology.</a:t>
            </a:r>
          </a:p>
          <a:p>
            <a:r>
              <a:rPr lang="en-US" sz="1800" dirty="0" smtClean="0"/>
              <a:t>Enables </a:t>
            </a:r>
            <a:r>
              <a:rPr lang="en-US" sz="1800" dirty="0"/>
              <a:t>cloud infrastructures, e.g., OpenStack("OpenStack," 2014).</a:t>
            </a:r>
          </a:p>
          <a:p>
            <a:r>
              <a:rPr lang="en-US" sz="1800" dirty="0" smtClean="0"/>
              <a:t>Collaborative </a:t>
            </a:r>
            <a:r>
              <a:rPr lang="en-US" sz="1800" dirty="0"/>
              <a:t>storage for researchers/resources outside of our campuses.</a:t>
            </a:r>
          </a:p>
          <a:p>
            <a:pPr lvl="1"/>
            <a:r>
              <a:rPr lang="en-US" sz="1800" dirty="0" smtClean="0"/>
              <a:t>Connected </a:t>
            </a:r>
            <a:r>
              <a:rPr lang="en-US" sz="1800" dirty="0"/>
              <a:t>to the Internet at 10 to 100 </a:t>
            </a:r>
            <a:r>
              <a:rPr lang="en-US" sz="1800" dirty="0" err="1"/>
              <a:t>Gbps</a:t>
            </a:r>
            <a:endParaRPr lang="en-US" sz="1800" dirty="0"/>
          </a:p>
          <a:p>
            <a:pPr lvl="1"/>
            <a:r>
              <a:rPr lang="en-US" sz="1800" dirty="0" smtClean="0"/>
              <a:t>Uses </a:t>
            </a:r>
            <a:r>
              <a:rPr lang="en-US" sz="1800" dirty="0"/>
              <a:t>Globus Connect(Alliance, 2014) </a:t>
            </a:r>
            <a:r>
              <a:rPr lang="en-US" sz="1800" dirty="0" err="1"/>
              <a:t>GridFTP</a:t>
            </a:r>
            <a:r>
              <a:rPr lang="en-US" sz="1800" dirty="0"/>
              <a:t>-based Data Transfer Nodes (each </a:t>
            </a:r>
            <a:r>
              <a:rPr lang="en-US" sz="1800" dirty="0" smtClean="0"/>
              <a:t>at 4x10Gbps</a:t>
            </a:r>
            <a:r>
              <a:rPr lang="en-US" sz="1800" dirty="0"/>
              <a:t>) for wide-area data transfer</a:t>
            </a:r>
          </a:p>
        </p:txBody>
      </p:sp>
      <p:sp>
        <p:nvSpPr>
          <p:cNvPr id="4" name="Date Placeholder 3"/>
          <p:cNvSpPr>
            <a:spLocks noGrp="1"/>
          </p:cNvSpPr>
          <p:nvPr>
            <p:ph type="dt" sz="half" idx="10"/>
          </p:nvPr>
        </p:nvSpPr>
        <p:spPr/>
        <p:txBody>
          <a:bodyPr/>
          <a:lstStyle/>
          <a:p>
            <a:fld id="{27B4FD9C-C0F2-40F1-9455-C36E0E0F6ECF}"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12</a:t>
            </a:fld>
            <a:endParaRPr kumimoji="0" lang="en-US"/>
          </a:p>
        </p:txBody>
      </p:sp>
    </p:spTree>
    <p:extLst>
      <p:ext uri="{BB962C8B-B14F-4D97-AF65-F5344CB8AC3E}">
        <p14:creationId xmlns:p14="http://schemas.microsoft.com/office/powerpoint/2010/main" val="679696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lstStyle/>
          <a:p>
            <a:r>
              <a:rPr lang="en-US" dirty="0" smtClean="0"/>
              <a:t>Software Defined Networking?</a:t>
            </a:r>
            <a:endParaRPr lang="en-US" dirty="0"/>
          </a:p>
        </p:txBody>
      </p:sp>
      <p:sp>
        <p:nvSpPr>
          <p:cNvPr id="3" name="Content Placeholder 2"/>
          <p:cNvSpPr>
            <a:spLocks noGrp="1"/>
          </p:cNvSpPr>
          <p:nvPr>
            <p:ph idx="1"/>
          </p:nvPr>
        </p:nvSpPr>
        <p:spPr>
          <a:xfrm>
            <a:off x="1295400" y="1295400"/>
            <a:ext cx="7632192" cy="4800600"/>
          </a:xfrm>
        </p:spPr>
        <p:txBody>
          <a:bodyPr>
            <a:normAutofit fontScale="85000" lnSpcReduction="10000"/>
          </a:bodyPr>
          <a:lstStyle/>
          <a:p>
            <a:r>
              <a:rPr lang="en-US" dirty="0" smtClean="0"/>
              <a:t>Software defined networking (</a:t>
            </a:r>
            <a:r>
              <a:rPr lang="en-US" dirty="0" smtClean="0">
                <a:effectLst>
                  <a:outerShdw blurRad="38100" dist="38100" dir="2700000" algn="tl">
                    <a:srgbClr val="000000">
                      <a:alpha val="43137"/>
                    </a:srgbClr>
                  </a:outerShdw>
                </a:effectLst>
              </a:rPr>
              <a:t>SDN</a:t>
            </a:r>
            <a:r>
              <a:rPr lang="en-US" dirty="0" smtClean="0"/>
              <a:t>) changes traditional networking by decoupling </a:t>
            </a:r>
            <a:r>
              <a:rPr lang="en-US" dirty="0"/>
              <a:t>the </a:t>
            </a:r>
            <a:r>
              <a:rPr lang="en-US" dirty="0">
                <a:solidFill>
                  <a:srgbClr val="0070C0"/>
                </a:solidFill>
              </a:rPr>
              <a:t>system that makes decisions about where traffic is sent </a:t>
            </a:r>
            <a:r>
              <a:rPr lang="en-US" dirty="0"/>
              <a:t>(</a:t>
            </a:r>
            <a:r>
              <a:rPr lang="en-US" dirty="0">
                <a:solidFill>
                  <a:srgbClr val="C00000"/>
                </a:solidFill>
              </a:rPr>
              <a:t>the control plane</a:t>
            </a:r>
            <a:r>
              <a:rPr lang="en-US" dirty="0"/>
              <a:t>) from the underlying </a:t>
            </a:r>
            <a:r>
              <a:rPr lang="en-US" dirty="0">
                <a:solidFill>
                  <a:srgbClr val="0070C0"/>
                </a:solidFill>
              </a:rPr>
              <a:t>systems that forward traffic to the selected destination</a:t>
            </a:r>
            <a:r>
              <a:rPr lang="en-US" dirty="0"/>
              <a:t> (</a:t>
            </a:r>
            <a:r>
              <a:rPr lang="en-US" dirty="0">
                <a:solidFill>
                  <a:srgbClr val="C00000"/>
                </a:solidFill>
              </a:rPr>
              <a:t>the data plane</a:t>
            </a:r>
            <a:r>
              <a:rPr lang="en-US" dirty="0"/>
              <a:t>). </a:t>
            </a:r>
            <a:endParaRPr lang="en-US" dirty="0" smtClean="0"/>
          </a:p>
          <a:p>
            <a:r>
              <a:rPr lang="en-US" dirty="0" smtClean="0"/>
              <a:t>Using </a:t>
            </a:r>
            <a:r>
              <a:rPr lang="en-US" dirty="0" smtClean="0">
                <a:effectLst>
                  <a:outerShdw blurRad="38100" dist="38100" dir="2700000" algn="tl">
                    <a:srgbClr val="000000">
                      <a:alpha val="43137"/>
                    </a:srgbClr>
                  </a:outerShdw>
                </a:effectLst>
              </a:rPr>
              <a:t>SDN</a:t>
            </a:r>
            <a:r>
              <a:rPr lang="en-US" dirty="0" smtClean="0"/>
              <a:t> we can centralize the control plane and, using software,  programmatically update how the network behaves to meet our goals.</a:t>
            </a:r>
          </a:p>
          <a:p>
            <a:r>
              <a:rPr lang="en-US" dirty="0" smtClean="0"/>
              <a:t>For </a:t>
            </a:r>
            <a:r>
              <a:rPr lang="en-US" dirty="0" smtClean="0">
                <a:effectLst>
                  <a:outerShdw blurRad="38100" dist="38100" dir="2700000" algn="tl">
                    <a:srgbClr val="000000">
                      <a:alpha val="43137"/>
                    </a:srgbClr>
                  </a:outerShdw>
                </a:effectLst>
              </a:rPr>
              <a:t>OSiRIS </a:t>
            </a:r>
            <a:r>
              <a:rPr lang="en-US" dirty="0" smtClean="0"/>
              <a:t>the network will be a critical component, tying our multi-institutional users to our distributed storage components.</a:t>
            </a:r>
            <a:endParaRPr lang="en-US" dirty="0">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C0175143-9764-42B2-B140-BDFF3597528E}"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13</a:t>
            </a:fld>
            <a:endParaRPr kumimoji="0" lang="en-US"/>
          </a:p>
        </p:txBody>
      </p:sp>
    </p:spTree>
    <p:extLst>
      <p:ext uri="{BB962C8B-B14F-4D97-AF65-F5344CB8AC3E}">
        <p14:creationId xmlns:p14="http://schemas.microsoft.com/office/powerpoint/2010/main" val="521449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Aside about Networking…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Networking is a critical underlying component of any type of distributed infrastructure.</a:t>
            </a:r>
          </a:p>
          <a:p>
            <a:pPr lvl="1"/>
            <a:r>
              <a:rPr lang="en-US" dirty="0" smtClean="0">
                <a:solidFill>
                  <a:srgbClr val="0070C0"/>
                </a:solidFill>
              </a:rPr>
              <a:t>Large science collaborations couldn’t even exist without good networks to enable them</a:t>
            </a:r>
          </a:p>
          <a:p>
            <a:r>
              <a:rPr lang="en-US" dirty="0" smtClean="0"/>
              <a:t>High-energy Physics has long focused on enabling and exploiting high-performance networks because we have:</a:t>
            </a:r>
          </a:p>
          <a:p>
            <a:pPr lvl="1"/>
            <a:r>
              <a:rPr lang="en-US" dirty="0" smtClean="0">
                <a:solidFill>
                  <a:srgbClr val="C00000"/>
                </a:solidFill>
              </a:rPr>
              <a:t>1000s of physicists per collaboration, globally distributed </a:t>
            </a:r>
          </a:p>
          <a:p>
            <a:pPr lvl="1"/>
            <a:r>
              <a:rPr lang="en-US" dirty="0" smtClean="0">
                <a:solidFill>
                  <a:srgbClr val="C00000"/>
                </a:solidFill>
              </a:rPr>
              <a:t>Many Petabytes (=10</a:t>
            </a:r>
            <a:r>
              <a:rPr lang="en-US" baseline="30000" dirty="0" smtClean="0">
                <a:solidFill>
                  <a:srgbClr val="C00000"/>
                </a:solidFill>
              </a:rPr>
              <a:t>15 </a:t>
            </a:r>
            <a:r>
              <a:rPr lang="en-US" dirty="0" smtClean="0">
                <a:solidFill>
                  <a:srgbClr val="C00000"/>
                </a:solidFill>
              </a:rPr>
              <a:t>bytes) of data/year</a:t>
            </a:r>
          </a:p>
          <a:p>
            <a:pPr lvl="1"/>
            <a:r>
              <a:rPr lang="en-US" dirty="0" smtClean="0">
                <a:solidFill>
                  <a:srgbClr val="C00000"/>
                </a:solidFill>
              </a:rPr>
              <a:t>Significant needs for computing/storage to analyze this data</a:t>
            </a:r>
            <a:endParaRPr lang="en-US" dirty="0">
              <a:solidFill>
                <a:srgbClr val="C00000"/>
              </a:solidFill>
            </a:endParaRPr>
          </a:p>
        </p:txBody>
      </p:sp>
      <p:sp>
        <p:nvSpPr>
          <p:cNvPr id="4" name="Date Placeholder 3"/>
          <p:cNvSpPr>
            <a:spLocks noGrp="1"/>
          </p:cNvSpPr>
          <p:nvPr>
            <p:ph type="dt" sz="half" idx="10"/>
          </p:nvPr>
        </p:nvSpPr>
        <p:spPr/>
        <p:txBody>
          <a:bodyPr/>
          <a:lstStyle/>
          <a:p>
            <a:fld id="{4337D187-B10C-4046-9157-DEA1AEBCD1AA}"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14</a:t>
            </a:fld>
            <a:endParaRPr kumimoji="0" lang="en-US"/>
          </a:p>
        </p:txBody>
      </p:sp>
    </p:spTree>
    <p:extLst>
      <p:ext uri="{BB962C8B-B14F-4D97-AF65-F5344CB8AC3E}">
        <p14:creationId xmlns:p14="http://schemas.microsoft.com/office/powerpoint/2010/main" val="34982908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498080" cy="1143000"/>
          </a:xfrm>
        </p:spPr>
        <p:txBody>
          <a:bodyPr>
            <a:normAutofit fontScale="90000"/>
          </a:bodyPr>
          <a:lstStyle/>
          <a:p>
            <a:r>
              <a:rPr lang="en-US" dirty="0" smtClean="0"/>
              <a:t>Network Monitoring &amp; </a:t>
            </a:r>
            <a:r>
              <a:rPr lang="en-US" dirty="0" err="1" smtClean="0"/>
              <a:t>perfSONAR</a:t>
            </a:r>
            <a:endParaRPr lang="en-US" dirty="0"/>
          </a:p>
        </p:txBody>
      </p:sp>
      <p:sp>
        <p:nvSpPr>
          <p:cNvPr id="3" name="Content Placeholder 2"/>
          <p:cNvSpPr>
            <a:spLocks noGrp="1"/>
          </p:cNvSpPr>
          <p:nvPr>
            <p:ph idx="1"/>
          </p:nvPr>
        </p:nvSpPr>
        <p:spPr>
          <a:xfrm>
            <a:off x="1143000" y="1066800"/>
            <a:ext cx="8001000" cy="5334000"/>
          </a:xfrm>
        </p:spPr>
        <p:txBody>
          <a:bodyPr>
            <a:normAutofit fontScale="70000" lnSpcReduction="20000"/>
          </a:bodyPr>
          <a:lstStyle/>
          <a:p>
            <a:r>
              <a:rPr lang="en-US" sz="3400" dirty="0" smtClean="0">
                <a:solidFill>
                  <a:srgbClr val="0070C0"/>
                </a:solidFill>
              </a:rPr>
              <a:t>Because networks underlie distributed cyberinfrastructure,  monitoring their behavior is very important</a:t>
            </a:r>
          </a:p>
          <a:p>
            <a:r>
              <a:rPr lang="en-US" sz="3400" dirty="0" smtClean="0"/>
              <a:t>The research and education networks have developed </a:t>
            </a:r>
            <a:r>
              <a:rPr lang="en-US" sz="3400" dirty="0" err="1" smtClean="0">
                <a:effectLst>
                  <a:outerShdw blurRad="38100" dist="38100" dir="2700000" algn="tl">
                    <a:srgbClr val="000000">
                      <a:alpha val="43137"/>
                    </a:srgbClr>
                  </a:outerShdw>
                </a:effectLst>
              </a:rPr>
              <a:t>perfSONAR</a:t>
            </a:r>
            <a:r>
              <a:rPr lang="en-US" sz="3400" dirty="0" smtClean="0">
                <a:effectLst>
                  <a:outerShdw blurRad="38100" dist="38100" dir="2700000" algn="tl">
                    <a:srgbClr val="000000">
                      <a:alpha val="43137"/>
                    </a:srgbClr>
                  </a:outerShdw>
                </a:effectLst>
              </a:rPr>
              <a:t> </a:t>
            </a:r>
            <a:r>
              <a:rPr lang="en-US" sz="3400" dirty="0" smtClean="0"/>
              <a:t>as a extensible infrastructure to measure and </a:t>
            </a:r>
            <a:r>
              <a:rPr lang="en-US" sz="3400" dirty="0"/>
              <a:t>debug networks (</a:t>
            </a:r>
            <a:r>
              <a:rPr lang="en-US" sz="3400" dirty="0">
                <a:hlinkClick r:id="rId2"/>
              </a:rPr>
              <a:t>http://www.perfsonar.net</a:t>
            </a:r>
            <a:r>
              <a:rPr lang="en-US" sz="3400" dirty="0" smtClean="0">
                <a:hlinkClick r:id="rId2"/>
              </a:rPr>
              <a:t>/</a:t>
            </a:r>
            <a:r>
              <a:rPr lang="en-US" sz="3400" dirty="0" smtClean="0"/>
              <a:t> )</a:t>
            </a:r>
          </a:p>
          <a:p>
            <a:r>
              <a:rPr lang="en-US" sz="3400" dirty="0" smtClean="0"/>
              <a:t>The CC*DNI DIBBs program recognized this and required the incorporation of </a:t>
            </a:r>
            <a:r>
              <a:rPr lang="en-US" sz="3400" dirty="0" err="1" smtClean="0"/>
              <a:t>perfSONAR</a:t>
            </a:r>
            <a:r>
              <a:rPr lang="en-US" sz="3400" dirty="0" smtClean="0"/>
              <a:t> as part of any proposal.</a:t>
            </a:r>
          </a:p>
          <a:p>
            <a:r>
              <a:rPr lang="en-US" sz="3400" dirty="0" smtClean="0"/>
              <a:t>For </a:t>
            </a:r>
            <a:r>
              <a:rPr lang="en-US" sz="3400" dirty="0" smtClean="0">
                <a:effectLst>
                  <a:outerShdw blurRad="38100" dist="38100" dir="2700000" algn="tl">
                    <a:srgbClr val="000000">
                      <a:alpha val="43137"/>
                    </a:srgbClr>
                  </a:outerShdw>
                </a:effectLst>
              </a:rPr>
              <a:t>OSiRIS</a:t>
            </a:r>
            <a:r>
              <a:rPr lang="en-US" sz="3400" dirty="0" smtClean="0"/>
              <a:t>, we were well positioned since I lead the worldwide </a:t>
            </a:r>
            <a:r>
              <a:rPr lang="en-US" sz="3400" dirty="0" err="1" smtClean="0">
                <a:effectLst>
                  <a:outerShdw blurRad="38100" dist="38100" dir="2700000" algn="tl">
                    <a:srgbClr val="000000">
                      <a:alpha val="43137"/>
                    </a:srgbClr>
                  </a:outerShdw>
                </a:effectLst>
              </a:rPr>
              <a:t>perfSONAR</a:t>
            </a:r>
            <a:r>
              <a:rPr lang="en-US" sz="3400" dirty="0" smtClean="0">
                <a:effectLst>
                  <a:outerShdw blurRad="38100" dist="38100" dir="2700000" algn="tl">
                    <a:srgbClr val="000000">
                      <a:alpha val="43137"/>
                    </a:srgbClr>
                  </a:outerShdw>
                </a:effectLst>
              </a:rPr>
              <a:t> </a:t>
            </a:r>
            <a:r>
              <a:rPr lang="en-US" sz="3400" dirty="0" smtClean="0"/>
              <a:t>deployment effort for the </a:t>
            </a:r>
            <a:r>
              <a:rPr lang="en-US" sz="3400" dirty="0"/>
              <a:t>LHC community:  </a:t>
            </a:r>
            <a:r>
              <a:rPr lang="en-US" sz="3400" dirty="0">
                <a:hlinkClick r:id="rId3"/>
              </a:rPr>
              <a:t>https://</a:t>
            </a:r>
            <a:r>
              <a:rPr lang="en-US" sz="3400" dirty="0" smtClean="0">
                <a:hlinkClick r:id="rId3"/>
              </a:rPr>
              <a:t>twiki.cern.ch/twiki/bin/view/LCG/NetworkTransferMetrics</a:t>
            </a:r>
            <a:r>
              <a:rPr lang="en-US" sz="3400" dirty="0" smtClean="0"/>
              <a:t> </a:t>
            </a:r>
          </a:p>
          <a:p>
            <a:pPr lvl="1"/>
            <a:r>
              <a:rPr lang="en-US" dirty="0" smtClean="0"/>
              <a:t>We intend to extend </a:t>
            </a:r>
            <a:r>
              <a:rPr lang="en-US" dirty="0" err="1" smtClean="0">
                <a:effectLst>
                  <a:outerShdw blurRad="38100" dist="38100" dir="2700000" algn="tl">
                    <a:srgbClr val="000000">
                      <a:alpha val="43137"/>
                    </a:srgbClr>
                  </a:outerShdw>
                </a:effectLst>
              </a:rPr>
              <a:t>perfSONAR</a:t>
            </a:r>
            <a:r>
              <a:rPr lang="en-US" dirty="0" smtClean="0">
                <a:effectLst>
                  <a:outerShdw blurRad="38100" dist="38100" dir="2700000" algn="tl">
                    <a:srgbClr val="000000">
                      <a:alpha val="43137"/>
                    </a:srgbClr>
                  </a:outerShdw>
                </a:effectLst>
              </a:rPr>
              <a:t> </a:t>
            </a:r>
            <a:r>
              <a:rPr lang="en-US" dirty="0" smtClean="0"/>
              <a:t>to enable the discovery of all network paths that exist between instances</a:t>
            </a:r>
          </a:p>
          <a:p>
            <a:pPr lvl="1"/>
            <a:r>
              <a:rPr lang="en-US" dirty="0" smtClean="0"/>
              <a:t>SDN can then be used to optimize how those paths are used for OSiRIS</a:t>
            </a:r>
            <a:endParaRPr lang="en-US" dirty="0"/>
          </a:p>
        </p:txBody>
      </p:sp>
      <p:sp>
        <p:nvSpPr>
          <p:cNvPr id="4" name="Date Placeholder 3"/>
          <p:cNvSpPr>
            <a:spLocks noGrp="1"/>
          </p:cNvSpPr>
          <p:nvPr>
            <p:ph type="dt" sz="half" idx="10"/>
          </p:nvPr>
        </p:nvSpPr>
        <p:spPr/>
        <p:txBody>
          <a:bodyPr/>
          <a:lstStyle/>
          <a:p>
            <a:fld id="{3F2F7A5C-32BE-4956-949B-3EF799AE8B9F}"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15</a:t>
            </a:fld>
            <a:endParaRPr kumimoji="0" lang="en-US"/>
          </a:p>
        </p:txBody>
      </p:sp>
    </p:spTree>
    <p:extLst>
      <p:ext uri="{BB962C8B-B14F-4D97-AF65-F5344CB8AC3E}">
        <p14:creationId xmlns:p14="http://schemas.microsoft.com/office/powerpoint/2010/main" val="724641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OSiRIS Challenges</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rgbClr val="FF0000"/>
                </a:solidFill>
              </a:rPr>
              <a:t>SYSTEM optimization to maintain a sufficient quality of service for all stake-holders.</a:t>
            </a:r>
          </a:p>
          <a:p>
            <a:r>
              <a:rPr lang="en-US" dirty="0" smtClean="0">
                <a:solidFill>
                  <a:srgbClr val="C00000"/>
                </a:solidFill>
              </a:rPr>
              <a:t>Enabling </a:t>
            </a:r>
            <a:r>
              <a:rPr lang="en-US" dirty="0">
                <a:solidFill>
                  <a:srgbClr val="C00000"/>
                </a:solidFill>
              </a:rPr>
              <a:t>the gathering and use of metadata to support data lifecycle management.</a:t>
            </a:r>
          </a:p>
          <a:p>
            <a:r>
              <a:rPr lang="en-US" dirty="0" smtClean="0">
                <a:solidFill>
                  <a:srgbClr val="0070C0"/>
                </a:solidFill>
              </a:rPr>
              <a:t>Research </a:t>
            </a:r>
            <a:r>
              <a:rPr lang="en-US" dirty="0">
                <a:solidFill>
                  <a:srgbClr val="0070C0"/>
                </a:solidFill>
              </a:rPr>
              <a:t>domain customization using CEPH API and/or additional services.</a:t>
            </a:r>
          </a:p>
          <a:p>
            <a:r>
              <a:rPr lang="en-US" dirty="0" smtClean="0">
                <a:solidFill>
                  <a:srgbClr val="7030A0"/>
                </a:solidFill>
              </a:rPr>
              <a:t>Management </a:t>
            </a:r>
            <a:r>
              <a:rPr lang="en-US" dirty="0">
                <a:solidFill>
                  <a:srgbClr val="7030A0"/>
                </a:solidFill>
              </a:rPr>
              <a:t>of “quotas” and ACLs? How best to </a:t>
            </a:r>
            <a:r>
              <a:rPr lang="en-US" dirty="0" smtClean="0">
                <a:solidFill>
                  <a:srgbClr val="7030A0"/>
                </a:solidFill>
              </a:rPr>
              <a:t>control </a:t>
            </a:r>
            <a:r>
              <a:rPr lang="en-US" dirty="0">
                <a:solidFill>
                  <a:srgbClr val="7030A0"/>
                </a:solidFill>
              </a:rPr>
              <a:t>data space and services?</a:t>
            </a:r>
          </a:p>
          <a:p>
            <a:r>
              <a:rPr lang="en-US" dirty="0" smtClean="0">
                <a:solidFill>
                  <a:srgbClr val="002060"/>
                </a:solidFill>
              </a:rPr>
              <a:t>Authorization </a:t>
            </a:r>
            <a:r>
              <a:rPr lang="en-US" dirty="0">
                <a:solidFill>
                  <a:srgbClr val="002060"/>
                </a:solidFill>
              </a:rPr>
              <a:t>which integrates with each campuses existing systems.</a:t>
            </a:r>
          </a:p>
        </p:txBody>
      </p:sp>
      <p:sp>
        <p:nvSpPr>
          <p:cNvPr id="4" name="Date Placeholder 3"/>
          <p:cNvSpPr>
            <a:spLocks noGrp="1"/>
          </p:cNvSpPr>
          <p:nvPr>
            <p:ph type="dt" sz="half" idx="10"/>
          </p:nvPr>
        </p:nvSpPr>
        <p:spPr/>
        <p:txBody>
          <a:bodyPr/>
          <a:lstStyle/>
          <a:p>
            <a:fld id="{E80A44A6-353F-4DC0-91AB-2E6A3EFA3469}"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16</a:t>
            </a:fld>
            <a:endParaRPr kumimoji="0" lang="en-US"/>
          </a:p>
        </p:txBody>
      </p:sp>
    </p:spTree>
    <p:extLst>
      <p:ext uri="{BB962C8B-B14F-4D97-AF65-F5344CB8AC3E}">
        <p14:creationId xmlns:p14="http://schemas.microsoft.com/office/powerpoint/2010/main" val="6912621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
            <a:ext cx="7498080" cy="1143000"/>
          </a:xfrm>
        </p:spPr>
        <p:txBody>
          <a:bodyPr>
            <a:normAutofit fontScale="90000"/>
          </a:bodyPr>
          <a:lstStyle/>
          <a:p>
            <a:r>
              <a:rPr lang="en-US" dirty="0" smtClean="0"/>
              <a:t>Planned OSiRIS Storage Evolution</a:t>
            </a:r>
            <a:endParaRPr lang="en-US" dirty="0"/>
          </a:p>
        </p:txBody>
      </p:sp>
      <p:pic>
        <p:nvPicPr>
          <p:cNvPr id="7" name="Content Placeholder 6"/>
          <p:cNvPicPr>
            <a:picLocks noGrp="1" noChangeAspect="1"/>
          </p:cNvPicPr>
          <p:nvPr>
            <p:ph idx="1"/>
          </p:nvPr>
        </p:nvPicPr>
        <p:blipFill rotWithShape="1">
          <a:blip r:embed="rId2">
            <a:extLst>
              <a:ext uri="{28A0092B-C50C-407E-A947-70E740481C1C}">
                <a14:useLocalDpi xmlns:a14="http://schemas.microsoft.com/office/drawing/2010/main" val="0"/>
              </a:ext>
            </a:extLst>
          </a:blip>
          <a:srcRect t="-918" b="918"/>
          <a:stretch/>
        </p:blipFill>
        <p:spPr>
          <a:xfrm>
            <a:off x="1081563" y="1066800"/>
            <a:ext cx="7852887" cy="2989607"/>
          </a:xfrm>
        </p:spPr>
      </p:pic>
      <p:sp>
        <p:nvSpPr>
          <p:cNvPr id="4" name="Date Placeholder 3"/>
          <p:cNvSpPr>
            <a:spLocks noGrp="1"/>
          </p:cNvSpPr>
          <p:nvPr>
            <p:ph type="dt" sz="half" idx="10"/>
          </p:nvPr>
        </p:nvSpPr>
        <p:spPr/>
        <p:txBody>
          <a:bodyPr/>
          <a:lstStyle/>
          <a:p>
            <a:fld id="{79E7E507-D4D3-4407-B910-30C6B326AB76}"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17</a:t>
            </a:fld>
            <a:endParaRPr kumimoji="0" lang="en-US"/>
          </a:p>
        </p:txBody>
      </p:sp>
      <p:sp>
        <p:nvSpPr>
          <p:cNvPr id="8" name="TextBox 7"/>
          <p:cNvSpPr txBox="1"/>
          <p:nvPr/>
        </p:nvSpPr>
        <p:spPr>
          <a:xfrm>
            <a:off x="1143000" y="4267200"/>
            <a:ext cx="8001000" cy="203132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The above table shows our assumptions for the amount of storage we might provide in OSiRIS by year.</a:t>
            </a:r>
          </a:p>
          <a:p>
            <a:pPr marL="285750" indent="-285750">
              <a:buFont typeface="Arial" panose="020B0604020202020204" pitchFamily="34" charset="0"/>
              <a:buChar char="•"/>
            </a:pPr>
            <a:r>
              <a:rPr lang="en-US" dirty="0" smtClean="0"/>
              <a:t>We have options on how we organize the disks for </a:t>
            </a:r>
            <a:r>
              <a:rPr lang="en-US" b="1" dirty="0" smtClean="0"/>
              <a:t>each</a:t>
            </a:r>
            <a:r>
              <a:rPr lang="en-US" dirty="0" smtClean="0"/>
              <a:t> science domain</a:t>
            </a:r>
          </a:p>
          <a:p>
            <a:pPr marL="742950" lvl="1" indent="-285750">
              <a:buFont typeface="Arial" panose="020B0604020202020204" pitchFamily="34" charset="0"/>
              <a:buChar char="•"/>
            </a:pPr>
            <a:r>
              <a:rPr lang="en-US" dirty="0" smtClean="0"/>
              <a:t>The options trade-off size versus resiliency versus performance</a:t>
            </a:r>
          </a:p>
          <a:p>
            <a:pPr marL="285750" indent="-285750">
              <a:buFont typeface="Arial" panose="020B0604020202020204" pitchFamily="34" charset="0"/>
              <a:buChar char="•"/>
            </a:pPr>
            <a:r>
              <a:rPr lang="en-US" b="1" dirty="0" smtClean="0">
                <a:solidFill>
                  <a:srgbClr val="0070C0"/>
                </a:solidFill>
              </a:rPr>
              <a:t>We need to determine stakeholder needs and construct a plan to bring our science users into OSiRIS that will match our storage and person resources.</a:t>
            </a:r>
          </a:p>
        </p:txBody>
      </p:sp>
    </p:spTree>
    <p:extLst>
      <p:ext uri="{BB962C8B-B14F-4D97-AF65-F5344CB8AC3E}">
        <p14:creationId xmlns:p14="http://schemas.microsoft.com/office/powerpoint/2010/main" val="449251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6200"/>
            <a:ext cx="7498080" cy="1143000"/>
          </a:xfrm>
        </p:spPr>
        <p:txBody>
          <a:bodyPr>
            <a:normAutofit fontScale="90000"/>
          </a:bodyPr>
          <a:lstStyle/>
          <a:p>
            <a:r>
              <a:rPr lang="en-US" dirty="0" smtClean="0"/>
              <a:t>An OSiRIS Institutional Deployment</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2005" y="1143000"/>
            <a:ext cx="7919595" cy="5208970"/>
          </a:xfrm>
        </p:spPr>
      </p:pic>
      <p:sp>
        <p:nvSpPr>
          <p:cNvPr id="4" name="Date Placeholder 3"/>
          <p:cNvSpPr>
            <a:spLocks noGrp="1"/>
          </p:cNvSpPr>
          <p:nvPr>
            <p:ph type="dt" sz="half" idx="10"/>
          </p:nvPr>
        </p:nvSpPr>
        <p:spPr/>
        <p:txBody>
          <a:bodyPr/>
          <a:lstStyle/>
          <a:p>
            <a:fld id="{14D155C8-6596-445B-9560-AFA0364135B7}"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18</a:t>
            </a:fld>
            <a:endParaRPr kumimoji="0" lang="en-US"/>
          </a:p>
        </p:txBody>
      </p:sp>
    </p:spTree>
    <p:extLst>
      <p:ext uri="{BB962C8B-B14F-4D97-AF65-F5344CB8AC3E}">
        <p14:creationId xmlns:p14="http://schemas.microsoft.com/office/powerpoint/2010/main" val="3145824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Timeline from Proposal</a:t>
            </a:r>
            <a:endParaRPr lang="en-US" dirty="0"/>
          </a:p>
        </p:txBody>
      </p:sp>
      <p:sp>
        <p:nvSpPr>
          <p:cNvPr id="3" name="Content Placeholder 2"/>
          <p:cNvSpPr>
            <a:spLocks noGrp="1"/>
          </p:cNvSpPr>
          <p:nvPr>
            <p:ph idx="1"/>
          </p:nvPr>
        </p:nvSpPr>
        <p:spPr>
          <a:xfrm>
            <a:off x="1066800" y="1295400"/>
            <a:ext cx="7866888" cy="4953000"/>
          </a:xfrm>
        </p:spPr>
        <p:txBody>
          <a:bodyPr>
            <a:normAutofit fontScale="70000" lnSpcReduction="20000"/>
          </a:bodyPr>
          <a:lstStyle/>
          <a:p>
            <a:pPr marL="82296" indent="0">
              <a:buNone/>
            </a:pPr>
            <a:r>
              <a:rPr lang="en-US" b="1" dirty="0"/>
              <a:t>The project has two primary phases. The first half is devoted to developing, tuning and integrating the</a:t>
            </a:r>
          </a:p>
          <a:p>
            <a:pPr marL="82296" indent="0">
              <a:buNone/>
            </a:pPr>
            <a:r>
              <a:rPr lang="en-US" b="1" dirty="0"/>
              <a:t>hardware and software components while focusing on a few pilot science domains and the second half </a:t>
            </a:r>
            <a:r>
              <a:rPr lang="en-US" b="1" dirty="0" smtClean="0"/>
              <a:t>is focused </a:t>
            </a:r>
            <a:r>
              <a:rPr lang="en-US" b="1" dirty="0"/>
              <a:t>on expanding the number of science domains served while continuing optimizations to provide </a:t>
            </a:r>
            <a:r>
              <a:rPr lang="en-US" b="1" dirty="0" smtClean="0"/>
              <a:t>a functional</a:t>
            </a:r>
            <a:r>
              <a:rPr lang="en-US" b="1" dirty="0"/>
              <a:t>, effective multi-institutional system</a:t>
            </a:r>
          </a:p>
          <a:p>
            <a:pPr marL="82296" indent="0">
              <a:buNone/>
            </a:pPr>
            <a:r>
              <a:rPr lang="en-US" b="1" u="sng" dirty="0" smtClean="0"/>
              <a:t>Startup </a:t>
            </a:r>
            <a:r>
              <a:rPr lang="en-US" b="1" u="sng" dirty="0"/>
              <a:t>– First two </a:t>
            </a:r>
            <a:r>
              <a:rPr lang="en-US" b="1" u="sng" dirty="0" smtClean="0"/>
              <a:t>months.  This </a:t>
            </a:r>
            <a:r>
              <a:rPr lang="en-US" b="1" u="sng" dirty="0"/>
              <a:t>initiates the project.</a:t>
            </a:r>
          </a:p>
          <a:p>
            <a:r>
              <a:rPr lang="en-US" dirty="0" smtClean="0">
                <a:solidFill>
                  <a:srgbClr val="00B050"/>
                </a:solidFill>
              </a:rPr>
              <a:t>Kick </a:t>
            </a:r>
            <a:r>
              <a:rPr lang="en-US" dirty="0">
                <a:solidFill>
                  <a:srgbClr val="00B050"/>
                </a:solidFill>
              </a:rPr>
              <a:t>off meeting with research </a:t>
            </a:r>
            <a:r>
              <a:rPr lang="en-US" dirty="0" smtClean="0">
                <a:solidFill>
                  <a:srgbClr val="00B050"/>
                </a:solidFill>
              </a:rPr>
              <a:t>stakeholders to </a:t>
            </a:r>
            <a:r>
              <a:rPr lang="en-US" dirty="0">
                <a:solidFill>
                  <a:srgbClr val="00B050"/>
                </a:solidFill>
              </a:rPr>
              <a:t>formalize MI-OSiRIS </a:t>
            </a:r>
            <a:r>
              <a:rPr lang="en-US" dirty="0" smtClean="0">
                <a:solidFill>
                  <a:srgbClr val="00B050"/>
                </a:solidFill>
              </a:rPr>
              <a:t>plans (Had this September 14</a:t>
            </a:r>
            <a:r>
              <a:rPr lang="en-US" baseline="30000" dirty="0" smtClean="0">
                <a:solidFill>
                  <a:srgbClr val="00B050"/>
                </a:solidFill>
              </a:rPr>
              <a:t>th</a:t>
            </a:r>
            <a:r>
              <a:rPr lang="en-US" dirty="0" smtClean="0">
                <a:solidFill>
                  <a:srgbClr val="00B050"/>
                </a:solidFill>
              </a:rPr>
              <a:t>)</a:t>
            </a:r>
          </a:p>
          <a:p>
            <a:r>
              <a:rPr lang="en-US" dirty="0" smtClean="0">
                <a:solidFill>
                  <a:srgbClr val="00B050"/>
                </a:solidFill>
              </a:rPr>
              <a:t> Define </a:t>
            </a:r>
            <a:r>
              <a:rPr lang="en-US" dirty="0">
                <a:solidFill>
                  <a:srgbClr val="00B050"/>
                </a:solidFill>
              </a:rPr>
              <a:t>timeline for science </a:t>
            </a:r>
            <a:r>
              <a:rPr lang="en-US" dirty="0" smtClean="0">
                <a:solidFill>
                  <a:srgbClr val="00B050"/>
                </a:solidFill>
              </a:rPr>
              <a:t>domains to </a:t>
            </a:r>
            <a:r>
              <a:rPr lang="en-US" dirty="0">
                <a:solidFill>
                  <a:srgbClr val="00B050"/>
                </a:solidFill>
              </a:rPr>
              <a:t>join </a:t>
            </a:r>
            <a:r>
              <a:rPr lang="en-US" dirty="0" smtClean="0">
                <a:solidFill>
                  <a:srgbClr val="00B050"/>
                </a:solidFill>
              </a:rPr>
              <a:t>OSiRIS</a:t>
            </a:r>
            <a:endParaRPr lang="en-US" dirty="0">
              <a:solidFill>
                <a:srgbClr val="00B050"/>
              </a:solidFill>
            </a:endParaRPr>
          </a:p>
          <a:p>
            <a:r>
              <a:rPr lang="en-US" dirty="0" smtClean="0"/>
              <a:t>Create </a:t>
            </a:r>
            <a:r>
              <a:rPr lang="en-US" dirty="0"/>
              <a:t>project webpage and </a:t>
            </a:r>
            <a:r>
              <a:rPr lang="en-US" dirty="0" smtClean="0"/>
              <a:t>initialize documentation</a:t>
            </a:r>
            <a:r>
              <a:rPr lang="en-US" dirty="0"/>
              <a:t>, FAQ and How-To</a:t>
            </a:r>
          </a:p>
          <a:p>
            <a:r>
              <a:rPr lang="en-US" dirty="0" smtClean="0"/>
              <a:t>Setup </a:t>
            </a:r>
            <a:r>
              <a:rPr lang="en-US" dirty="0"/>
              <a:t>GitHub for </a:t>
            </a:r>
            <a:r>
              <a:rPr lang="en-US" dirty="0" smtClean="0"/>
              <a:t>OSiRIS </a:t>
            </a:r>
            <a:r>
              <a:rPr lang="en-US" dirty="0"/>
              <a:t>Project</a:t>
            </a:r>
          </a:p>
          <a:p>
            <a:r>
              <a:rPr lang="en-US" dirty="0"/>
              <a:t>P</a:t>
            </a:r>
            <a:r>
              <a:rPr lang="en-US" dirty="0" smtClean="0"/>
              <a:t>lace </a:t>
            </a:r>
            <a:r>
              <a:rPr lang="en-US" dirty="0"/>
              <a:t>orders for year-1 </a:t>
            </a:r>
            <a:r>
              <a:rPr lang="en-US" dirty="0" smtClean="0"/>
              <a:t>equipment (in process now; talking to Dell 12:30 today)</a:t>
            </a:r>
            <a:endParaRPr lang="en-US" dirty="0"/>
          </a:p>
        </p:txBody>
      </p:sp>
      <p:sp>
        <p:nvSpPr>
          <p:cNvPr id="4" name="Date Placeholder 3"/>
          <p:cNvSpPr>
            <a:spLocks noGrp="1"/>
          </p:cNvSpPr>
          <p:nvPr>
            <p:ph type="dt" sz="half" idx="10"/>
          </p:nvPr>
        </p:nvSpPr>
        <p:spPr/>
        <p:txBody>
          <a:bodyPr/>
          <a:lstStyle/>
          <a:p>
            <a:fld id="{595B1F08-7969-4751-9BFD-785A3A9F8B16}"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19</a:t>
            </a:fld>
            <a:endParaRPr kumimoji="0" lang="en-US"/>
          </a:p>
        </p:txBody>
      </p:sp>
    </p:spTree>
    <p:extLst>
      <p:ext uri="{BB962C8B-B14F-4D97-AF65-F5344CB8AC3E}">
        <p14:creationId xmlns:p14="http://schemas.microsoft.com/office/powerpoint/2010/main" val="2419668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normAutofit/>
          </a:bodyPr>
          <a:lstStyle/>
          <a:p>
            <a:r>
              <a:rPr lang="en-US" dirty="0" smtClean="0"/>
              <a:t>Overview of this Presentation</a:t>
            </a:r>
            <a:endParaRPr lang="en-US" dirty="0"/>
          </a:p>
        </p:txBody>
      </p:sp>
      <p:sp>
        <p:nvSpPr>
          <p:cNvPr id="3" name="Content Placeholder 2"/>
          <p:cNvSpPr>
            <a:spLocks noGrp="1"/>
          </p:cNvSpPr>
          <p:nvPr>
            <p:ph idx="1"/>
          </p:nvPr>
        </p:nvSpPr>
        <p:spPr>
          <a:xfrm>
            <a:off x="1066800" y="1143000"/>
            <a:ext cx="8077200" cy="4953000"/>
          </a:xfrm>
        </p:spPr>
        <p:txBody>
          <a:bodyPr>
            <a:normAutofit/>
          </a:bodyPr>
          <a:lstStyle/>
          <a:p>
            <a:pPr lvl="1"/>
            <a:r>
              <a:rPr lang="en-US" dirty="0" smtClean="0"/>
              <a:t>Introduction:  About me and OSiRIS</a:t>
            </a:r>
          </a:p>
          <a:p>
            <a:pPr lvl="1"/>
            <a:r>
              <a:rPr lang="en-US" dirty="0" smtClean="0"/>
              <a:t>Challenge: Extracting meaning from ever increasing volumes and types of data</a:t>
            </a:r>
            <a:endParaRPr lang="en-US" dirty="0"/>
          </a:p>
          <a:p>
            <a:pPr lvl="1"/>
            <a:r>
              <a:rPr lang="en-US" dirty="0" smtClean="0"/>
              <a:t>The Project Details</a:t>
            </a:r>
          </a:p>
          <a:p>
            <a:pPr lvl="1"/>
            <a:r>
              <a:rPr lang="en-US" dirty="0" smtClean="0"/>
              <a:t>Status and Plans</a:t>
            </a:r>
          </a:p>
          <a:p>
            <a:pPr lvl="1"/>
            <a:r>
              <a:rPr lang="en-US" dirty="0" smtClean="0"/>
              <a:t>Conclusion</a:t>
            </a:r>
          </a:p>
          <a:p>
            <a:pPr lvl="1"/>
            <a:endParaRPr lang="en-US" dirty="0" smtClean="0"/>
          </a:p>
        </p:txBody>
      </p:sp>
      <p:sp>
        <p:nvSpPr>
          <p:cNvPr id="4" name="Date Placeholder 3"/>
          <p:cNvSpPr>
            <a:spLocks noGrp="1"/>
          </p:cNvSpPr>
          <p:nvPr>
            <p:ph type="dt" sz="half" idx="10"/>
          </p:nvPr>
        </p:nvSpPr>
        <p:spPr/>
        <p:txBody>
          <a:bodyPr/>
          <a:lstStyle/>
          <a:p>
            <a:fld id="{7407CA76-443B-4B04-ADBC-826550C491EC}"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2</a:t>
            </a:fld>
            <a:endParaRPr kumimoji="0" lang="en-US"/>
          </a:p>
        </p:txBody>
      </p:sp>
    </p:spTree>
    <p:extLst>
      <p:ext uri="{BB962C8B-B14F-4D97-AF65-F5344CB8AC3E}">
        <p14:creationId xmlns:p14="http://schemas.microsoft.com/office/powerpoint/2010/main" val="4252986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Timeline Months 3-6</a:t>
            </a:r>
            <a:endParaRPr lang="en-US" dirty="0"/>
          </a:p>
        </p:txBody>
      </p:sp>
      <p:sp>
        <p:nvSpPr>
          <p:cNvPr id="3" name="Content Placeholder 2"/>
          <p:cNvSpPr>
            <a:spLocks noGrp="1"/>
          </p:cNvSpPr>
          <p:nvPr>
            <p:ph idx="1"/>
          </p:nvPr>
        </p:nvSpPr>
        <p:spPr/>
        <p:txBody>
          <a:bodyPr>
            <a:normAutofit/>
          </a:bodyPr>
          <a:lstStyle/>
          <a:p>
            <a:pPr marL="82296" indent="0">
              <a:buNone/>
            </a:pPr>
            <a:r>
              <a:rPr lang="en-US" dirty="0"/>
              <a:t>This quarter is project deployment, s/w dev.</a:t>
            </a:r>
          </a:p>
          <a:p>
            <a:r>
              <a:rPr lang="en-US" dirty="0" smtClean="0"/>
              <a:t>Prepare </a:t>
            </a:r>
            <a:r>
              <a:rPr lang="en-US" dirty="0"/>
              <a:t>hosting locations / network</a:t>
            </a:r>
          </a:p>
          <a:p>
            <a:r>
              <a:rPr lang="en-US" dirty="0" smtClean="0"/>
              <a:t>Document </a:t>
            </a:r>
            <a:r>
              <a:rPr lang="en-US" dirty="0"/>
              <a:t>initial CEPH setup</a:t>
            </a:r>
          </a:p>
          <a:p>
            <a:r>
              <a:rPr lang="en-US" dirty="0" smtClean="0"/>
              <a:t>Receive/install </a:t>
            </a:r>
            <a:r>
              <a:rPr lang="en-US" dirty="0"/>
              <a:t>year-1 equipment</a:t>
            </a:r>
          </a:p>
          <a:p>
            <a:r>
              <a:rPr lang="en-US" dirty="0"/>
              <a:t>R</a:t>
            </a:r>
            <a:r>
              <a:rPr lang="en-US" dirty="0" smtClean="0"/>
              <a:t>HEV </a:t>
            </a:r>
            <a:r>
              <a:rPr lang="en-US" dirty="0"/>
              <a:t>clusters installed, provide VMs</a:t>
            </a:r>
          </a:p>
          <a:p>
            <a:r>
              <a:rPr lang="en-US" dirty="0" smtClean="0"/>
              <a:t>Shibboleth </a:t>
            </a:r>
            <a:r>
              <a:rPr lang="en-US" dirty="0"/>
              <a:t>design completed </a:t>
            </a:r>
            <a:r>
              <a:rPr lang="en-US" dirty="0" smtClean="0"/>
              <a:t>for </a:t>
            </a:r>
            <a:r>
              <a:rPr lang="en-US" dirty="0" err="1" smtClean="0"/>
              <a:t>perfSONAR</a:t>
            </a:r>
            <a:r>
              <a:rPr lang="en-US" dirty="0" smtClean="0"/>
              <a:t>/CEPH</a:t>
            </a:r>
            <a:endParaRPr lang="en-US" dirty="0"/>
          </a:p>
          <a:p>
            <a:r>
              <a:rPr lang="en-US" dirty="0" smtClean="0"/>
              <a:t>UNIS </a:t>
            </a:r>
            <a:r>
              <a:rPr lang="en-US" dirty="0"/>
              <a:t>agent / topology design, prototype</a:t>
            </a:r>
          </a:p>
        </p:txBody>
      </p:sp>
      <p:sp>
        <p:nvSpPr>
          <p:cNvPr id="4" name="Date Placeholder 3"/>
          <p:cNvSpPr>
            <a:spLocks noGrp="1"/>
          </p:cNvSpPr>
          <p:nvPr>
            <p:ph type="dt" sz="half" idx="10"/>
          </p:nvPr>
        </p:nvSpPr>
        <p:spPr/>
        <p:txBody>
          <a:bodyPr/>
          <a:lstStyle/>
          <a:p>
            <a:fld id="{F09E7BF9-6308-4E2E-AF72-2E02F51BCEE4}"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20</a:t>
            </a:fld>
            <a:endParaRPr kumimoji="0" lang="en-US"/>
          </a:p>
        </p:txBody>
      </p:sp>
    </p:spTree>
    <p:extLst>
      <p:ext uri="{BB962C8B-B14F-4D97-AF65-F5344CB8AC3E}">
        <p14:creationId xmlns:p14="http://schemas.microsoft.com/office/powerpoint/2010/main" val="3316856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Timeline Months 7-12</a:t>
            </a:r>
            <a:endParaRPr lang="en-US" dirty="0"/>
          </a:p>
        </p:txBody>
      </p:sp>
      <p:sp>
        <p:nvSpPr>
          <p:cNvPr id="3" name="Content Placeholder 2"/>
          <p:cNvSpPr>
            <a:spLocks noGrp="1"/>
          </p:cNvSpPr>
          <p:nvPr>
            <p:ph idx="1"/>
          </p:nvPr>
        </p:nvSpPr>
        <p:spPr/>
        <p:txBody>
          <a:bodyPr>
            <a:normAutofit fontScale="92500"/>
          </a:bodyPr>
          <a:lstStyle/>
          <a:p>
            <a:pPr marL="82296" indent="0">
              <a:buNone/>
            </a:pPr>
            <a:r>
              <a:rPr lang="en-US" u="sng" dirty="0"/>
              <a:t>This half-year is for MI-OSiRIS commissioning.</a:t>
            </a:r>
          </a:p>
          <a:p>
            <a:r>
              <a:rPr lang="en-US" dirty="0" smtClean="0"/>
              <a:t>Optimize </a:t>
            </a:r>
            <a:r>
              <a:rPr lang="en-US" dirty="0"/>
              <a:t>CEPH for distributed setup</a:t>
            </a:r>
          </a:p>
          <a:p>
            <a:r>
              <a:rPr lang="en-US" dirty="0" smtClean="0"/>
              <a:t>Deploy </a:t>
            </a:r>
            <a:r>
              <a:rPr lang="en-US" dirty="0" smtClean="0"/>
              <a:t>augmented </a:t>
            </a:r>
            <a:r>
              <a:rPr lang="en-US" dirty="0" err="1" smtClean="0"/>
              <a:t>perfSONAR</a:t>
            </a:r>
            <a:r>
              <a:rPr lang="en-US" dirty="0"/>
              <a:t>, Globus </a:t>
            </a:r>
            <a:r>
              <a:rPr lang="en-US" dirty="0" smtClean="0"/>
              <a:t>Connect and </a:t>
            </a:r>
            <a:r>
              <a:rPr lang="en-US" dirty="0"/>
              <a:t>OMD monitoring</a:t>
            </a:r>
          </a:p>
          <a:p>
            <a:r>
              <a:rPr lang="en-US" dirty="0" smtClean="0"/>
              <a:t>Develop </a:t>
            </a:r>
            <a:r>
              <a:rPr lang="en-US" dirty="0" err="1" smtClean="0"/>
              <a:t>Straylight</a:t>
            </a:r>
            <a:r>
              <a:rPr lang="en-US" dirty="0" smtClean="0"/>
              <a:t> 2.0</a:t>
            </a:r>
          </a:p>
          <a:p>
            <a:r>
              <a:rPr lang="en-US" dirty="0" smtClean="0">
                <a:solidFill>
                  <a:srgbClr val="C00000"/>
                </a:solidFill>
              </a:rPr>
              <a:t>Science </a:t>
            </a:r>
            <a:r>
              <a:rPr lang="en-US" dirty="0">
                <a:solidFill>
                  <a:srgbClr val="C00000"/>
                </a:solidFill>
              </a:rPr>
              <a:t>domain testing of </a:t>
            </a:r>
            <a:r>
              <a:rPr lang="en-US" dirty="0" smtClean="0">
                <a:solidFill>
                  <a:srgbClr val="C00000"/>
                </a:solidFill>
              </a:rPr>
              <a:t>OSiRIS</a:t>
            </a:r>
            <a:endParaRPr lang="en-US" dirty="0">
              <a:solidFill>
                <a:srgbClr val="C00000"/>
              </a:solidFill>
            </a:endParaRPr>
          </a:p>
          <a:p>
            <a:r>
              <a:rPr lang="en-US" dirty="0" smtClean="0"/>
              <a:t>End </a:t>
            </a:r>
            <a:r>
              <a:rPr lang="en-US" dirty="0"/>
              <a:t>of year evaluation report/meeting</a:t>
            </a:r>
          </a:p>
          <a:p>
            <a:r>
              <a:rPr lang="en-US" dirty="0" smtClean="0"/>
              <a:t>Gather</a:t>
            </a:r>
            <a:r>
              <a:rPr lang="en-US" dirty="0"/>
              <a:t>, summarize, publish metrics</a:t>
            </a:r>
          </a:p>
          <a:p>
            <a:r>
              <a:rPr lang="en-US" dirty="0" smtClean="0"/>
              <a:t>Discussions </a:t>
            </a:r>
            <a:r>
              <a:rPr lang="en-US" dirty="0"/>
              <a:t>for data-lifecycle metadata</a:t>
            </a:r>
          </a:p>
        </p:txBody>
      </p:sp>
      <p:sp>
        <p:nvSpPr>
          <p:cNvPr id="4" name="Date Placeholder 3"/>
          <p:cNvSpPr>
            <a:spLocks noGrp="1"/>
          </p:cNvSpPr>
          <p:nvPr>
            <p:ph type="dt" sz="half" idx="10"/>
          </p:nvPr>
        </p:nvSpPr>
        <p:spPr/>
        <p:txBody>
          <a:bodyPr/>
          <a:lstStyle/>
          <a:p>
            <a:fld id="{248A0F92-31AD-4E8E-B46C-0109C1C289A8}"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21</a:t>
            </a:fld>
            <a:endParaRPr kumimoji="0" lang="en-US"/>
          </a:p>
        </p:txBody>
      </p:sp>
    </p:spTree>
    <p:extLst>
      <p:ext uri="{BB962C8B-B14F-4D97-AF65-F5344CB8AC3E}">
        <p14:creationId xmlns:p14="http://schemas.microsoft.com/office/powerpoint/2010/main" val="3303801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Timeline:  Years 2-5</a:t>
            </a:r>
            <a:endParaRPr lang="en-US" dirty="0"/>
          </a:p>
        </p:txBody>
      </p:sp>
      <p:sp>
        <p:nvSpPr>
          <p:cNvPr id="3" name="Content Placeholder 2"/>
          <p:cNvSpPr>
            <a:spLocks noGrp="1"/>
          </p:cNvSpPr>
          <p:nvPr>
            <p:ph idx="1"/>
          </p:nvPr>
        </p:nvSpPr>
        <p:spPr/>
        <p:txBody>
          <a:bodyPr>
            <a:normAutofit fontScale="70000" lnSpcReduction="20000"/>
          </a:bodyPr>
          <a:lstStyle/>
          <a:p>
            <a:pPr marL="82296" indent="0">
              <a:buNone/>
            </a:pPr>
            <a:r>
              <a:rPr lang="en-US" u="sng" dirty="0" smtClean="0"/>
              <a:t>OSiRIS </a:t>
            </a:r>
            <a:r>
              <a:rPr lang="en-US" u="sng" dirty="0"/>
              <a:t>into pre-production, finalize S/W</a:t>
            </a:r>
          </a:p>
          <a:p>
            <a:r>
              <a:rPr lang="en-US" dirty="0" smtClean="0"/>
              <a:t>First </a:t>
            </a:r>
            <a:r>
              <a:rPr lang="en-US" dirty="0"/>
              <a:t>pilot science users added</a:t>
            </a:r>
          </a:p>
          <a:p>
            <a:r>
              <a:rPr lang="en-US" dirty="0" smtClean="0"/>
              <a:t>Document </a:t>
            </a:r>
            <a:r>
              <a:rPr lang="en-US" dirty="0"/>
              <a:t>requirements, new metrics</a:t>
            </a:r>
          </a:p>
          <a:p>
            <a:r>
              <a:rPr lang="en-US" dirty="0"/>
              <a:t>I</a:t>
            </a:r>
            <a:r>
              <a:rPr lang="en-US" dirty="0" smtClean="0"/>
              <a:t>mplement </a:t>
            </a:r>
            <a:r>
              <a:rPr lang="en-US" dirty="0"/>
              <a:t>production </a:t>
            </a:r>
            <a:r>
              <a:rPr lang="en-US" dirty="0" err="1"/>
              <a:t>Shib</a:t>
            </a:r>
            <a:r>
              <a:rPr lang="en-US" dirty="0"/>
              <a:t>-CEPH</a:t>
            </a:r>
          </a:p>
          <a:p>
            <a:r>
              <a:rPr lang="en-US" dirty="0" smtClean="0"/>
              <a:t>Harden </a:t>
            </a:r>
            <a:r>
              <a:rPr lang="en-US" dirty="0"/>
              <a:t>network topology </a:t>
            </a:r>
            <a:r>
              <a:rPr lang="en-US" dirty="0" smtClean="0"/>
              <a:t>code</a:t>
            </a:r>
          </a:p>
          <a:p>
            <a:pPr marL="82296" indent="0">
              <a:buNone/>
            </a:pPr>
            <a:r>
              <a:rPr lang="en-US" u="sng" dirty="0" smtClean="0">
                <a:solidFill>
                  <a:srgbClr val="C00000"/>
                </a:solidFill>
              </a:rPr>
              <a:t>Each </a:t>
            </a:r>
            <a:r>
              <a:rPr lang="en-US" u="sng" dirty="0">
                <a:solidFill>
                  <a:srgbClr val="C00000"/>
                </a:solidFill>
              </a:rPr>
              <a:t>year from </a:t>
            </a:r>
            <a:r>
              <a:rPr lang="en-US" u="sng" dirty="0" smtClean="0">
                <a:solidFill>
                  <a:srgbClr val="C00000"/>
                </a:solidFill>
              </a:rPr>
              <a:t>then </a:t>
            </a:r>
            <a:r>
              <a:rPr lang="en-US" u="sng" dirty="0">
                <a:solidFill>
                  <a:srgbClr val="C00000"/>
                </a:solidFill>
              </a:rPr>
              <a:t>on:</a:t>
            </a:r>
          </a:p>
          <a:p>
            <a:r>
              <a:rPr lang="en-US" dirty="0" smtClean="0"/>
              <a:t>Order year-N hardware</a:t>
            </a:r>
          </a:p>
          <a:p>
            <a:r>
              <a:rPr lang="en-US" dirty="0" smtClean="0"/>
              <a:t>End </a:t>
            </a:r>
            <a:r>
              <a:rPr lang="en-US" dirty="0"/>
              <a:t>of year evaluation report/meeting</a:t>
            </a:r>
          </a:p>
          <a:p>
            <a:r>
              <a:rPr lang="en-US" dirty="0" smtClean="0"/>
              <a:t>Gather</a:t>
            </a:r>
            <a:r>
              <a:rPr lang="en-US" dirty="0"/>
              <a:t>, summarize, publish metrics</a:t>
            </a:r>
          </a:p>
          <a:p>
            <a:r>
              <a:rPr lang="en-US" dirty="0" smtClean="0"/>
              <a:t>Optimize</a:t>
            </a:r>
            <a:r>
              <a:rPr lang="en-US" dirty="0"/>
              <a:t>, tune, document configuration</a:t>
            </a:r>
          </a:p>
          <a:p>
            <a:r>
              <a:rPr lang="en-US" dirty="0" smtClean="0"/>
              <a:t>Receive/deploy/test </a:t>
            </a:r>
            <a:r>
              <a:rPr lang="en-US" dirty="0"/>
              <a:t>year-N equipment</a:t>
            </a:r>
          </a:p>
          <a:p>
            <a:r>
              <a:rPr lang="en-US" dirty="0" smtClean="0"/>
              <a:t>Prep </a:t>
            </a:r>
            <a:r>
              <a:rPr lang="en-US" dirty="0"/>
              <a:t>for next science domains</a:t>
            </a:r>
          </a:p>
          <a:p>
            <a:r>
              <a:rPr lang="en-US" dirty="0" smtClean="0"/>
              <a:t>Update OSiRIS </a:t>
            </a:r>
            <a:r>
              <a:rPr lang="en-US" dirty="0"/>
              <a:t>documentation. </a:t>
            </a:r>
          </a:p>
        </p:txBody>
      </p:sp>
      <p:sp>
        <p:nvSpPr>
          <p:cNvPr id="4" name="Date Placeholder 3"/>
          <p:cNvSpPr>
            <a:spLocks noGrp="1"/>
          </p:cNvSpPr>
          <p:nvPr>
            <p:ph type="dt" sz="half" idx="10"/>
          </p:nvPr>
        </p:nvSpPr>
        <p:spPr/>
        <p:txBody>
          <a:bodyPr/>
          <a:lstStyle/>
          <a:p>
            <a:fld id="{03C5312B-0CDC-42C0-884B-98C10FF69132}"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22</a:t>
            </a:fld>
            <a:endParaRPr kumimoji="0" lang="en-US"/>
          </a:p>
        </p:txBody>
      </p:sp>
    </p:spTree>
    <p:extLst>
      <p:ext uri="{BB962C8B-B14F-4D97-AF65-F5344CB8AC3E}">
        <p14:creationId xmlns:p14="http://schemas.microsoft.com/office/powerpoint/2010/main" val="7876092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1143000"/>
          </a:xfrm>
        </p:spPr>
        <p:txBody>
          <a:bodyPr>
            <a:normAutofit fontScale="90000"/>
          </a:bodyPr>
          <a:lstStyle/>
          <a:p>
            <a:r>
              <a:rPr lang="en-US" dirty="0" smtClean="0"/>
              <a:t>Project Organization/Management</a:t>
            </a:r>
            <a:endParaRPr lang="en-US" dirty="0"/>
          </a:p>
        </p:txBody>
      </p:sp>
      <p:sp>
        <p:nvSpPr>
          <p:cNvPr id="3" name="Content Placeholder 2"/>
          <p:cNvSpPr>
            <a:spLocks noGrp="1"/>
          </p:cNvSpPr>
          <p:nvPr>
            <p:ph idx="1"/>
          </p:nvPr>
        </p:nvSpPr>
        <p:spPr>
          <a:xfrm>
            <a:off x="1143000" y="914400"/>
            <a:ext cx="7924800" cy="5334000"/>
          </a:xfrm>
        </p:spPr>
        <p:txBody>
          <a:bodyPr>
            <a:normAutofit fontScale="62500" lnSpcReduction="20000"/>
          </a:bodyPr>
          <a:lstStyle/>
          <a:p>
            <a:r>
              <a:rPr lang="en-US" dirty="0"/>
              <a:t>The </a:t>
            </a:r>
            <a:r>
              <a:rPr lang="en-US" dirty="0" smtClean="0">
                <a:effectLst>
                  <a:outerShdw blurRad="38100" dist="38100" dir="2700000" algn="tl">
                    <a:srgbClr val="000000">
                      <a:alpha val="43137"/>
                    </a:srgbClr>
                  </a:outerShdw>
                </a:effectLst>
              </a:rPr>
              <a:t>OSiRIS</a:t>
            </a:r>
            <a:r>
              <a:rPr lang="en-US" dirty="0" smtClean="0"/>
              <a:t> </a:t>
            </a:r>
            <a:r>
              <a:rPr lang="en-US" dirty="0"/>
              <a:t>project </a:t>
            </a:r>
            <a:r>
              <a:rPr lang="en-US" dirty="0" smtClean="0"/>
              <a:t>is hiring </a:t>
            </a:r>
            <a:r>
              <a:rPr lang="en-US" dirty="0"/>
              <a:t>a dedicated full-time engineer at UM to spearhead </a:t>
            </a:r>
            <a:r>
              <a:rPr lang="en-US" dirty="0" smtClean="0"/>
              <a:t>its deployment</a:t>
            </a:r>
            <a:r>
              <a:rPr lang="en-US" dirty="0"/>
              <a:t>, management, evaluation and interface to the various science domains</a:t>
            </a:r>
            <a:r>
              <a:rPr lang="en-US" dirty="0" smtClean="0"/>
              <a:t>.</a:t>
            </a:r>
          </a:p>
          <a:p>
            <a:pPr lvl="1"/>
            <a:r>
              <a:rPr lang="en-US" dirty="0" smtClean="0"/>
              <a:t>Both </a:t>
            </a:r>
            <a:r>
              <a:rPr lang="en-US" dirty="0"/>
              <a:t>MSU &amp;</a:t>
            </a:r>
            <a:r>
              <a:rPr lang="en-US" dirty="0" smtClean="0"/>
              <a:t> WSU will </a:t>
            </a:r>
            <a:r>
              <a:rPr lang="en-US" dirty="0"/>
              <a:t>provide engineers </a:t>
            </a:r>
            <a:r>
              <a:rPr lang="en-US" dirty="0" smtClean="0"/>
              <a:t>at </a:t>
            </a:r>
            <a:r>
              <a:rPr lang="en-US" dirty="0"/>
              <a:t>the 35% FTE level. </a:t>
            </a:r>
            <a:endParaRPr lang="en-US" dirty="0" smtClean="0"/>
          </a:p>
          <a:p>
            <a:r>
              <a:rPr lang="en-US" dirty="0" smtClean="0"/>
              <a:t>The </a:t>
            </a:r>
            <a:r>
              <a:rPr lang="en-US" dirty="0"/>
              <a:t>PI </a:t>
            </a:r>
            <a:r>
              <a:rPr lang="en-US" dirty="0" smtClean="0"/>
              <a:t>/ Co-PIs </a:t>
            </a:r>
            <a:r>
              <a:rPr lang="en-US" dirty="0"/>
              <a:t>will steer the </a:t>
            </a:r>
            <a:r>
              <a:rPr lang="en-US" dirty="0" smtClean="0"/>
              <a:t>overall project </a:t>
            </a:r>
            <a:r>
              <a:rPr lang="en-US" dirty="0"/>
              <a:t>and be responsible for the technical direction (including technology choices and </a:t>
            </a:r>
            <a:r>
              <a:rPr lang="en-US" dirty="0" smtClean="0"/>
              <a:t>cost optimizations</a:t>
            </a:r>
            <a:r>
              <a:rPr lang="en-US" dirty="0"/>
              <a:t>) as well as the high-level interface definitions for the science domains. </a:t>
            </a:r>
            <a:endParaRPr lang="en-US" dirty="0" smtClean="0"/>
          </a:p>
          <a:p>
            <a:r>
              <a:rPr lang="en-US" b="1" dirty="0" smtClean="0"/>
              <a:t>The </a:t>
            </a:r>
            <a:r>
              <a:rPr lang="en-US" b="1" dirty="0"/>
              <a:t>project </a:t>
            </a:r>
            <a:r>
              <a:rPr lang="en-US" b="1" dirty="0" smtClean="0"/>
              <a:t>also intends </a:t>
            </a:r>
            <a:r>
              <a:rPr lang="en-US" b="1" dirty="0"/>
              <a:t>to hire </a:t>
            </a:r>
            <a:r>
              <a:rPr lang="en-US" dirty="0"/>
              <a:t>talented graduate students for coding and software development and </a:t>
            </a:r>
            <a:r>
              <a:rPr lang="en-US" dirty="0">
                <a:solidFill>
                  <a:srgbClr val="C00000"/>
                </a:solidFill>
              </a:rPr>
              <a:t>undergraduates </a:t>
            </a:r>
            <a:r>
              <a:rPr lang="en-US" dirty="0" smtClean="0">
                <a:solidFill>
                  <a:srgbClr val="C00000"/>
                </a:solidFill>
              </a:rPr>
              <a:t>to work </a:t>
            </a:r>
            <a:r>
              <a:rPr lang="en-US" dirty="0">
                <a:solidFill>
                  <a:srgbClr val="C00000"/>
                </a:solidFill>
              </a:rPr>
              <a:t>on maintenance and upkeep for </a:t>
            </a:r>
            <a:r>
              <a:rPr lang="en-US" dirty="0" smtClean="0">
                <a:solidFill>
                  <a:srgbClr val="C00000"/>
                </a:solidFill>
              </a:rPr>
              <a:t>OSiRIS </a:t>
            </a:r>
            <a:r>
              <a:rPr lang="en-US" dirty="0">
                <a:solidFill>
                  <a:srgbClr val="C00000"/>
                </a:solidFill>
              </a:rPr>
              <a:t>as well as for taking on small but challenging </a:t>
            </a:r>
            <a:r>
              <a:rPr lang="en-US" dirty="0" smtClean="0">
                <a:solidFill>
                  <a:srgbClr val="C00000"/>
                </a:solidFill>
              </a:rPr>
              <a:t>projects within OSiRIS</a:t>
            </a:r>
            <a:r>
              <a:rPr lang="en-US" dirty="0"/>
              <a:t>, e.g., improving monitoring or alerting, improving user interfaces, </a:t>
            </a:r>
            <a:r>
              <a:rPr lang="en-US" dirty="0" smtClean="0"/>
              <a:t>augmenting security</a:t>
            </a:r>
            <a:r>
              <a:rPr lang="en-US" dirty="0"/>
              <a:t>, finding system bottlenecks, creating or updating specific documentation, etc</a:t>
            </a:r>
            <a:r>
              <a:rPr lang="en-US" dirty="0" smtClean="0"/>
              <a:t>.</a:t>
            </a:r>
          </a:p>
          <a:p>
            <a:r>
              <a:rPr lang="en-US" dirty="0" smtClean="0"/>
              <a:t>The </a:t>
            </a:r>
            <a:r>
              <a:rPr lang="en-US" dirty="0"/>
              <a:t>project will be organized and managed via bi-weekly phone or face-to-face meetings of the PI, </a:t>
            </a:r>
            <a:r>
              <a:rPr lang="en-US" dirty="0" err="1" smtClean="0"/>
              <a:t>CoPIs</a:t>
            </a:r>
            <a:r>
              <a:rPr lang="en-US" dirty="0" smtClean="0"/>
              <a:t>, engineers </a:t>
            </a:r>
            <a:r>
              <a:rPr lang="en-US" dirty="0"/>
              <a:t>and students (called </a:t>
            </a:r>
            <a:r>
              <a:rPr lang="en-US" dirty="0" smtClean="0"/>
              <a:t>the OSiRIS project team</a:t>
            </a:r>
            <a:r>
              <a:rPr lang="en-US" dirty="0"/>
              <a:t>), and sometimes including </a:t>
            </a:r>
            <a:r>
              <a:rPr lang="en-US" dirty="0" smtClean="0"/>
              <a:t>stake-holder representatives</a:t>
            </a:r>
            <a:r>
              <a:rPr lang="en-US" dirty="0"/>
              <a:t>. </a:t>
            </a:r>
            <a:endParaRPr lang="en-US" dirty="0" smtClean="0"/>
          </a:p>
          <a:p>
            <a:r>
              <a:rPr lang="en-US" dirty="0" smtClean="0"/>
              <a:t>Skype </a:t>
            </a:r>
            <a:r>
              <a:rPr lang="en-US" dirty="0"/>
              <a:t>will be used to facilitate “on-demand” </a:t>
            </a:r>
            <a:r>
              <a:rPr lang="en-US" dirty="0" smtClean="0"/>
              <a:t>communication.</a:t>
            </a:r>
            <a:endParaRPr lang="en-US" dirty="0"/>
          </a:p>
        </p:txBody>
      </p:sp>
      <p:sp>
        <p:nvSpPr>
          <p:cNvPr id="4" name="Date Placeholder 3"/>
          <p:cNvSpPr>
            <a:spLocks noGrp="1"/>
          </p:cNvSpPr>
          <p:nvPr>
            <p:ph type="dt" sz="half" idx="10"/>
          </p:nvPr>
        </p:nvSpPr>
        <p:spPr/>
        <p:txBody>
          <a:bodyPr/>
          <a:lstStyle/>
          <a:p>
            <a:fld id="{3849708E-5854-4BBB-B0CF-A1AF11341F7B}"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23</a:t>
            </a:fld>
            <a:endParaRPr kumimoji="0" lang="en-US"/>
          </a:p>
        </p:txBody>
      </p:sp>
    </p:spTree>
    <p:extLst>
      <p:ext uri="{BB962C8B-B14F-4D97-AF65-F5344CB8AC3E}">
        <p14:creationId xmlns:p14="http://schemas.microsoft.com/office/powerpoint/2010/main" val="40948916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lstStyle/>
          <a:p>
            <a:r>
              <a:rPr lang="en-US" dirty="0" smtClean="0"/>
              <a:t>Project Metrics / Evaluation</a:t>
            </a:r>
            <a:endParaRPr lang="en-US" dirty="0"/>
          </a:p>
        </p:txBody>
      </p:sp>
      <p:sp>
        <p:nvSpPr>
          <p:cNvPr id="3" name="Content Placeholder 2"/>
          <p:cNvSpPr>
            <a:spLocks noGrp="1"/>
          </p:cNvSpPr>
          <p:nvPr>
            <p:ph idx="1"/>
          </p:nvPr>
        </p:nvSpPr>
        <p:spPr>
          <a:xfrm>
            <a:off x="1435608" y="990600"/>
            <a:ext cx="7498080" cy="5257800"/>
          </a:xfrm>
        </p:spPr>
        <p:txBody>
          <a:bodyPr>
            <a:noAutofit/>
          </a:bodyPr>
          <a:lstStyle/>
          <a:p>
            <a:pPr marL="82296" indent="0">
              <a:buNone/>
            </a:pPr>
            <a:r>
              <a:rPr lang="en-US" sz="1600" b="1" u="sng" dirty="0"/>
              <a:t>Tangible Metrics</a:t>
            </a:r>
          </a:p>
          <a:p>
            <a:r>
              <a:rPr lang="en-US" sz="1600" dirty="0" smtClean="0">
                <a:solidFill>
                  <a:srgbClr val="C00000"/>
                </a:solidFill>
              </a:rPr>
              <a:t>Used </a:t>
            </a:r>
            <a:r>
              <a:rPr lang="en-US" sz="1600" dirty="0">
                <a:solidFill>
                  <a:srgbClr val="C00000"/>
                </a:solidFill>
              </a:rPr>
              <a:t>bandwidth </a:t>
            </a:r>
            <a:r>
              <a:rPr lang="en-US" sz="1600" dirty="0"/>
              <a:t>to/from storage in total, by interface type (object-store, block and file </a:t>
            </a:r>
            <a:r>
              <a:rPr lang="en-US" sz="1600" dirty="0" smtClean="0"/>
              <a:t>system) and </a:t>
            </a:r>
            <a:r>
              <a:rPr lang="en-US" sz="1600" dirty="0"/>
              <a:t>by research domain.</a:t>
            </a:r>
          </a:p>
          <a:p>
            <a:r>
              <a:rPr lang="en-US" sz="1600" dirty="0" smtClean="0">
                <a:solidFill>
                  <a:srgbClr val="C00000"/>
                </a:solidFill>
              </a:rPr>
              <a:t>Storage </a:t>
            </a:r>
            <a:r>
              <a:rPr lang="en-US" sz="1600" dirty="0">
                <a:solidFill>
                  <a:srgbClr val="C00000"/>
                </a:solidFill>
              </a:rPr>
              <a:t>usage</a:t>
            </a:r>
            <a:r>
              <a:rPr lang="en-US" sz="1600" dirty="0"/>
              <a:t> in total, by interface type, by site location and by research domain.</a:t>
            </a:r>
          </a:p>
          <a:p>
            <a:r>
              <a:rPr lang="en-US" sz="1600" dirty="0" smtClean="0">
                <a:solidFill>
                  <a:srgbClr val="C00000"/>
                </a:solidFill>
              </a:rPr>
              <a:t>Cache </a:t>
            </a:r>
            <a:r>
              <a:rPr lang="en-US" sz="1600" dirty="0">
                <a:solidFill>
                  <a:srgbClr val="C00000"/>
                </a:solidFill>
              </a:rPr>
              <a:t>usage</a:t>
            </a:r>
            <a:r>
              <a:rPr lang="en-US" sz="1600" dirty="0"/>
              <a:t> by site and science domain.</a:t>
            </a:r>
          </a:p>
          <a:p>
            <a:r>
              <a:rPr lang="en-US" sz="1600" dirty="0" smtClean="0">
                <a:solidFill>
                  <a:srgbClr val="C00000"/>
                </a:solidFill>
              </a:rPr>
              <a:t>Delivered </a:t>
            </a:r>
            <a:r>
              <a:rPr lang="en-US" sz="1600" dirty="0">
                <a:solidFill>
                  <a:srgbClr val="C00000"/>
                </a:solidFill>
              </a:rPr>
              <a:t>IOPs </a:t>
            </a:r>
            <a:r>
              <a:rPr lang="en-US" sz="1600" dirty="0"/>
              <a:t>in total, by interface type and by research domain.</a:t>
            </a:r>
          </a:p>
          <a:p>
            <a:r>
              <a:rPr lang="en-US" sz="1600" dirty="0" smtClean="0"/>
              <a:t>Update </a:t>
            </a:r>
            <a:r>
              <a:rPr lang="en-US" sz="1600" dirty="0"/>
              <a:t>/ Unplanned </a:t>
            </a:r>
            <a:r>
              <a:rPr lang="en-US" sz="1600" dirty="0">
                <a:solidFill>
                  <a:srgbClr val="C00000"/>
                </a:solidFill>
              </a:rPr>
              <a:t>outages</a:t>
            </a:r>
            <a:r>
              <a:rPr lang="en-US" sz="1600" dirty="0"/>
              <a:t>, both for all of </a:t>
            </a:r>
            <a:r>
              <a:rPr lang="en-US" sz="1600" dirty="0" smtClean="0">
                <a:effectLst>
                  <a:outerShdw blurRad="38100" dist="38100" dir="2700000" algn="tl">
                    <a:srgbClr val="000000">
                      <a:alpha val="43137"/>
                    </a:srgbClr>
                  </a:outerShdw>
                </a:effectLst>
              </a:rPr>
              <a:t>OSiRIS</a:t>
            </a:r>
            <a:r>
              <a:rPr lang="en-US" sz="1600" dirty="0" smtClean="0"/>
              <a:t> </a:t>
            </a:r>
            <a:r>
              <a:rPr lang="en-US" sz="1600" dirty="0"/>
              <a:t>and by research domains.</a:t>
            </a:r>
          </a:p>
          <a:p>
            <a:r>
              <a:rPr lang="en-US" sz="1600" dirty="0" smtClean="0">
                <a:solidFill>
                  <a:srgbClr val="C00000"/>
                </a:solidFill>
              </a:rPr>
              <a:t>Data </a:t>
            </a:r>
            <a:r>
              <a:rPr lang="en-US" sz="1600" dirty="0">
                <a:solidFill>
                  <a:srgbClr val="C00000"/>
                </a:solidFill>
              </a:rPr>
              <a:t>access stats</a:t>
            </a:r>
            <a:r>
              <a:rPr lang="en-US" sz="1600" dirty="0"/>
              <a:t> (bandwidth, IOPs) on local site vs. remote site vs. from outside our </a:t>
            </a:r>
            <a:r>
              <a:rPr lang="en-US" sz="1600" dirty="0" smtClean="0"/>
              <a:t>sites.</a:t>
            </a:r>
            <a:endParaRPr lang="en-US" sz="1600" dirty="0"/>
          </a:p>
          <a:p>
            <a:r>
              <a:rPr lang="en-US" sz="1600" dirty="0" smtClean="0">
                <a:solidFill>
                  <a:srgbClr val="C00000"/>
                </a:solidFill>
              </a:rPr>
              <a:t>New </a:t>
            </a:r>
            <a:r>
              <a:rPr lang="en-US" sz="1600" dirty="0">
                <a:solidFill>
                  <a:srgbClr val="C00000"/>
                </a:solidFill>
              </a:rPr>
              <a:t>collaborations </a:t>
            </a:r>
            <a:r>
              <a:rPr lang="en-US" sz="1600" dirty="0"/>
              <a:t>initiated because of </a:t>
            </a:r>
            <a:r>
              <a:rPr lang="en-US" sz="1600" dirty="0" smtClean="0"/>
              <a:t>OSiRIS existence.</a:t>
            </a:r>
          </a:p>
          <a:p>
            <a:pPr marL="82296" indent="0">
              <a:buNone/>
            </a:pPr>
            <a:r>
              <a:rPr lang="en-US" sz="1600" b="1" u="sng" dirty="0" smtClean="0"/>
              <a:t>Example </a:t>
            </a:r>
            <a:r>
              <a:rPr lang="en-US" sz="1600" b="1" u="sng" dirty="0"/>
              <a:t>survey questions for feedback</a:t>
            </a:r>
          </a:p>
          <a:p>
            <a:r>
              <a:rPr lang="en-US" sz="1600" dirty="0" smtClean="0"/>
              <a:t>What </a:t>
            </a:r>
            <a:r>
              <a:rPr lang="en-US" sz="1600" dirty="0"/>
              <a:t>aspects of </a:t>
            </a:r>
            <a:r>
              <a:rPr lang="en-US" sz="1600" dirty="0" smtClean="0">
                <a:effectLst>
                  <a:outerShdw blurRad="38100" dist="38100" dir="2700000" algn="tl">
                    <a:srgbClr val="000000">
                      <a:alpha val="43137"/>
                    </a:srgbClr>
                  </a:outerShdw>
                </a:effectLst>
              </a:rPr>
              <a:t>OSiRIS</a:t>
            </a:r>
            <a:r>
              <a:rPr lang="en-US" sz="1600" dirty="0" smtClean="0"/>
              <a:t> </a:t>
            </a:r>
            <a:r>
              <a:rPr lang="en-US" sz="1600" dirty="0"/>
              <a:t>a most effective in supporting your research goals?</a:t>
            </a:r>
          </a:p>
          <a:p>
            <a:r>
              <a:rPr lang="en-US" sz="1600" dirty="0" smtClean="0"/>
              <a:t>What </a:t>
            </a:r>
            <a:r>
              <a:rPr lang="en-US" sz="1600" dirty="0"/>
              <a:t>aspects of </a:t>
            </a:r>
            <a:r>
              <a:rPr lang="en-US" sz="1600" dirty="0" smtClean="0">
                <a:effectLst>
                  <a:outerShdw blurRad="38100" dist="38100" dir="2700000" algn="tl">
                    <a:srgbClr val="000000">
                      <a:alpha val="43137"/>
                    </a:srgbClr>
                  </a:outerShdw>
                </a:effectLst>
              </a:rPr>
              <a:t>OSiRIS</a:t>
            </a:r>
            <a:r>
              <a:rPr lang="en-US" sz="1600" dirty="0" smtClean="0"/>
              <a:t> </a:t>
            </a:r>
            <a:r>
              <a:rPr lang="en-US" sz="1600" dirty="0"/>
              <a:t>are problematic for you?</a:t>
            </a:r>
          </a:p>
          <a:p>
            <a:r>
              <a:rPr lang="en-US" sz="1600" dirty="0" smtClean="0"/>
              <a:t>Do </a:t>
            </a:r>
            <a:r>
              <a:rPr lang="en-US" sz="1600" dirty="0"/>
              <a:t>you have data needs that are not met by </a:t>
            </a:r>
            <a:r>
              <a:rPr lang="en-US" sz="1600" dirty="0" smtClean="0">
                <a:effectLst>
                  <a:outerShdw blurRad="38100" dist="38100" dir="2700000" algn="tl">
                    <a:srgbClr val="000000">
                      <a:alpha val="43137"/>
                    </a:srgbClr>
                  </a:outerShdw>
                </a:effectLst>
              </a:rPr>
              <a:t>OSiRIS</a:t>
            </a:r>
            <a:r>
              <a:rPr lang="en-US" sz="1600" dirty="0"/>
              <a:t>?</a:t>
            </a:r>
          </a:p>
          <a:p>
            <a:r>
              <a:rPr lang="en-US" sz="1600" dirty="0" smtClean="0"/>
              <a:t>What </a:t>
            </a:r>
            <a:r>
              <a:rPr lang="en-US" sz="1600" dirty="0"/>
              <a:t>customizations or tunings would make </a:t>
            </a:r>
            <a:r>
              <a:rPr lang="en-US" sz="1600" dirty="0" smtClean="0">
                <a:effectLst>
                  <a:outerShdw blurRad="38100" dist="38100" dir="2700000" algn="tl">
                    <a:srgbClr val="000000">
                      <a:alpha val="43137"/>
                    </a:srgbClr>
                  </a:outerShdw>
                </a:effectLst>
              </a:rPr>
              <a:t>OSiRIS</a:t>
            </a:r>
            <a:r>
              <a:rPr lang="en-US" sz="1600" dirty="0" smtClean="0"/>
              <a:t> </a:t>
            </a:r>
            <a:r>
              <a:rPr lang="en-US" sz="1600" dirty="0"/>
              <a:t>more effective for you?</a:t>
            </a:r>
          </a:p>
          <a:p>
            <a:r>
              <a:rPr lang="en-US" sz="1600" dirty="0" smtClean="0"/>
              <a:t>Are </a:t>
            </a:r>
            <a:r>
              <a:rPr lang="en-US" sz="1600" dirty="0"/>
              <a:t>you able to collaborate internally and externally using data in </a:t>
            </a:r>
            <a:r>
              <a:rPr lang="en-US" sz="1600" dirty="0" smtClean="0">
                <a:effectLst>
                  <a:outerShdw blurRad="38100" dist="38100" dir="2700000" algn="tl">
                    <a:srgbClr val="000000">
                      <a:alpha val="43137"/>
                    </a:srgbClr>
                  </a:outerShdw>
                </a:effectLst>
              </a:rPr>
              <a:t>OSiRIS</a:t>
            </a:r>
            <a:r>
              <a:rPr lang="en-US" sz="1600" dirty="0"/>
              <a:t>?</a:t>
            </a:r>
          </a:p>
          <a:p>
            <a:r>
              <a:rPr lang="en-US" sz="1600" dirty="0" smtClean="0"/>
              <a:t>What </a:t>
            </a:r>
            <a:r>
              <a:rPr lang="en-US" sz="1600" dirty="0"/>
              <a:t>features are missing from </a:t>
            </a:r>
            <a:r>
              <a:rPr lang="en-US" sz="1600" dirty="0" smtClean="0">
                <a:effectLst>
                  <a:outerShdw blurRad="38100" dist="38100" dir="2700000" algn="tl">
                    <a:srgbClr val="000000">
                      <a:alpha val="43137"/>
                    </a:srgbClr>
                  </a:outerShdw>
                </a:effectLst>
              </a:rPr>
              <a:t>OSiRIS</a:t>
            </a:r>
            <a:r>
              <a:rPr lang="en-US" sz="1600" dirty="0" smtClean="0"/>
              <a:t> </a:t>
            </a:r>
            <a:r>
              <a:rPr lang="en-US" sz="1600" dirty="0"/>
              <a:t>to make it better meet your needs?</a:t>
            </a:r>
          </a:p>
        </p:txBody>
      </p:sp>
      <p:sp>
        <p:nvSpPr>
          <p:cNvPr id="4" name="Date Placeholder 3"/>
          <p:cNvSpPr>
            <a:spLocks noGrp="1"/>
          </p:cNvSpPr>
          <p:nvPr>
            <p:ph type="dt" sz="half" idx="10"/>
          </p:nvPr>
        </p:nvSpPr>
        <p:spPr/>
        <p:txBody>
          <a:bodyPr/>
          <a:lstStyle/>
          <a:p>
            <a:fld id="{C22C5B64-66BC-4067-A831-55FBE58C27E2}"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24</a:t>
            </a:fld>
            <a:endParaRPr kumimoji="0" lang="en-US"/>
          </a:p>
        </p:txBody>
      </p:sp>
    </p:spTree>
    <p:extLst>
      <p:ext uri="{BB962C8B-B14F-4D97-AF65-F5344CB8AC3E}">
        <p14:creationId xmlns:p14="http://schemas.microsoft.com/office/powerpoint/2010/main" val="15003890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and Plans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effectLst>
                  <a:outerShdw blurRad="38100" dist="38100" dir="2700000" algn="tl">
                    <a:srgbClr val="000000">
                      <a:alpha val="43137"/>
                    </a:srgbClr>
                  </a:outerShdw>
                </a:effectLst>
              </a:rPr>
              <a:t>OSiRIS</a:t>
            </a:r>
            <a:r>
              <a:rPr lang="en-US" dirty="0" smtClean="0"/>
              <a:t> is on-track to have the hardware and initial </a:t>
            </a:r>
            <a:r>
              <a:rPr lang="en-US" dirty="0" err="1" smtClean="0"/>
              <a:t>Ceph</a:t>
            </a:r>
            <a:r>
              <a:rPr lang="en-US" dirty="0" smtClean="0"/>
              <a:t> installation operational by March 2016.</a:t>
            </a:r>
          </a:p>
          <a:p>
            <a:r>
              <a:rPr lang="en-US" dirty="0" smtClean="0"/>
              <a:t>Current focus is finalizing which hardware and which vendor to purchase from.</a:t>
            </a:r>
          </a:p>
          <a:p>
            <a:r>
              <a:rPr lang="en-US" dirty="0" smtClean="0">
                <a:solidFill>
                  <a:srgbClr val="C00000"/>
                </a:solidFill>
              </a:rPr>
              <a:t>Lots of work going on in sub-groups focused on the </a:t>
            </a:r>
            <a:r>
              <a:rPr lang="en-US" dirty="0" smtClean="0">
                <a:solidFill>
                  <a:srgbClr val="C00000"/>
                </a:solidFill>
                <a:effectLst>
                  <a:outerShdw blurRad="38100" dist="38100" dir="2700000" algn="tl">
                    <a:srgbClr val="000000">
                      <a:alpha val="43137"/>
                    </a:srgbClr>
                  </a:outerShdw>
                </a:effectLst>
              </a:rPr>
              <a:t>networking</a:t>
            </a:r>
            <a:r>
              <a:rPr lang="en-US" dirty="0" smtClean="0">
                <a:solidFill>
                  <a:srgbClr val="C00000"/>
                </a:solidFill>
              </a:rPr>
              <a:t> and </a:t>
            </a:r>
            <a:r>
              <a:rPr lang="en-US" dirty="0" smtClean="0">
                <a:solidFill>
                  <a:srgbClr val="C00000"/>
                </a:solidFill>
                <a:effectLst>
                  <a:outerShdw blurRad="38100" dist="38100" dir="2700000" algn="tl">
                    <a:srgbClr val="000000">
                      <a:alpha val="43137"/>
                    </a:srgbClr>
                  </a:outerShdw>
                </a:effectLst>
              </a:rPr>
              <a:t>authorization</a:t>
            </a:r>
            <a:r>
              <a:rPr lang="en-US" dirty="0" smtClean="0">
                <a:solidFill>
                  <a:srgbClr val="C00000"/>
                </a:solidFill>
              </a:rPr>
              <a:t> areas which we need to develop for OSiRIS</a:t>
            </a:r>
          </a:p>
          <a:p>
            <a:r>
              <a:rPr lang="en-US" dirty="0" smtClean="0"/>
              <a:t>First science user will be high-energy physics starting in April 2016.</a:t>
            </a:r>
            <a:endParaRPr lang="en-US" dirty="0"/>
          </a:p>
        </p:txBody>
      </p:sp>
      <p:sp>
        <p:nvSpPr>
          <p:cNvPr id="4" name="Date Placeholder 3"/>
          <p:cNvSpPr>
            <a:spLocks noGrp="1"/>
          </p:cNvSpPr>
          <p:nvPr>
            <p:ph type="dt" sz="half" idx="10"/>
          </p:nvPr>
        </p:nvSpPr>
        <p:spPr/>
        <p:txBody>
          <a:bodyPr/>
          <a:lstStyle/>
          <a:p>
            <a:fld id="{ED30F8E6-B00E-428C-A7E3-189419C8A26E}"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25</a:t>
            </a:fld>
            <a:endParaRPr kumimoji="0" lang="en-US"/>
          </a:p>
        </p:txBody>
      </p:sp>
    </p:spTree>
    <p:extLst>
      <p:ext uri="{BB962C8B-B14F-4D97-AF65-F5344CB8AC3E}">
        <p14:creationId xmlns:p14="http://schemas.microsoft.com/office/powerpoint/2010/main" val="4366545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the Goal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OSiRIS project is one attempt to try to address better enabling scientists to more easily collaborate without having to focus on the “how”.  </a:t>
            </a:r>
          </a:p>
          <a:p>
            <a:pPr lvl="1"/>
            <a:r>
              <a:rPr lang="en-US" dirty="0" smtClean="0"/>
              <a:t>The science domains mentioned </a:t>
            </a:r>
            <a:r>
              <a:rPr lang="en-US" b="1" dirty="0" smtClean="0">
                <a:solidFill>
                  <a:srgbClr val="C00000"/>
                </a:solidFill>
              </a:rPr>
              <a:t>all</a:t>
            </a:r>
            <a:r>
              <a:rPr lang="en-US" dirty="0" smtClean="0"/>
              <a:t> want to be able to directly work with their data without having to move it to their compute clusters, transform it and move results back</a:t>
            </a:r>
          </a:p>
          <a:p>
            <a:pPr lvl="1"/>
            <a:r>
              <a:rPr lang="en-US" dirty="0" smtClean="0"/>
              <a:t>Each science domain has different requirements about what is important for their storage use-cases: </a:t>
            </a:r>
            <a:r>
              <a:rPr lang="en-US" dirty="0" smtClean="0">
                <a:solidFill>
                  <a:srgbClr val="C00000"/>
                </a:solidFill>
              </a:rPr>
              <a:t>capacity</a:t>
            </a:r>
            <a:r>
              <a:rPr lang="en-US" dirty="0" smtClean="0"/>
              <a:t>, </a:t>
            </a:r>
            <a:r>
              <a:rPr lang="en-US" dirty="0" smtClean="0">
                <a:solidFill>
                  <a:srgbClr val="0070C0"/>
                </a:solidFill>
              </a:rPr>
              <a:t>I/O capability</a:t>
            </a:r>
            <a:r>
              <a:rPr lang="en-US" dirty="0" smtClean="0"/>
              <a:t>, </a:t>
            </a:r>
            <a:r>
              <a:rPr lang="en-US" dirty="0" smtClean="0">
                <a:solidFill>
                  <a:srgbClr val="00B050"/>
                </a:solidFill>
              </a:rPr>
              <a:t>throughput</a:t>
            </a:r>
            <a:r>
              <a:rPr lang="en-US" dirty="0" smtClean="0"/>
              <a:t> and </a:t>
            </a:r>
            <a:r>
              <a:rPr lang="en-US" dirty="0" smtClean="0">
                <a:solidFill>
                  <a:srgbClr val="FF0000"/>
                </a:solidFill>
              </a:rPr>
              <a:t>resiliency</a:t>
            </a:r>
            <a:r>
              <a:rPr lang="en-US" dirty="0" smtClean="0"/>
              <a:t>.  </a:t>
            </a:r>
            <a:r>
              <a:rPr lang="en-US" dirty="0" smtClean="0">
                <a:effectLst>
                  <a:outerShdw blurRad="38100" dist="38100" dir="2700000" algn="tl">
                    <a:srgbClr val="000000">
                      <a:alpha val="43137"/>
                    </a:srgbClr>
                  </a:outerShdw>
                </a:effectLst>
              </a:rPr>
              <a:t>OSiRIS</a:t>
            </a:r>
            <a:r>
              <a:rPr lang="en-US" dirty="0" smtClean="0"/>
              <a:t> has lots of ways to tune for these attributes (just not all of them at once!)</a:t>
            </a:r>
            <a:endParaRPr lang="en-US" dirty="0"/>
          </a:p>
        </p:txBody>
      </p:sp>
      <p:sp>
        <p:nvSpPr>
          <p:cNvPr id="4" name="Date Placeholder 3"/>
          <p:cNvSpPr>
            <a:spLocks noGrp="1"/>
          </p:cNvSpPr>
          <p:nvPr>
            <p:ph type="dt" sz="half" idx="10"/>
          </p:nvPr>
        </p:nvSpPr>
        <p:spPr/>
        <p:txBody>
          <a:bodyPr/>
          <a:lstStyle/>
          <a:p>
            <a:fld id="{94632AC4-C99C-41C0-9D84-5AF92A8157F6}"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26</a:t>
            </a:fld>
            <a:endParaRPr kumimoji="0" lang="en-US"/>
          </a:p>
        </p:txBody>
      </p:sp>
    </p:spTree>
    <p:extLst>
      <p:ext uri="{BB962C8B-B14F-4D97-AF65-F5344CB8AC3E}">
        <p14:creationId xmlns:p14="http://schemas.microsoft.com/office/powerpoint/2010/main" val="1728499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C00000"/>
                </a:solidFill>
              </a:rPr>
              <a:t>There are significant challenges in providing infrastructures that transparently enable scientists to quickly and easily extract meaning from large, distributed or diverse data.</a:t>
            </a:r>
          </a:p>
          <a:p>
            <a:r>
              <a:rPr lang="en-US" dirty="0" smtClean="0">
                <a:effectLst>
                  <a:outerShdw blurRad="38100" dist="38100" dir="2700000" algn="tl">
                    <a:srgbClr val="000000">
                      <a:alpha val="43137"/>
                    </a:srgbClr>
                  </a:outerShdw>
                </a:effectLst>
              </a:rPr>
              <a:t>OSiRIS</a:t>
            </a:r>
            <a:r>
              <a:rPr lang="en-US" dirty="0" smtClean="0"/>
              <a:t> is targeting doing exactly this and intends to incorporate a number of cutting edge technologies to provide such an infrastructure.</a:t>
            </a:r>
          </a:p>
          <a:p>
            <a:pPr marL="82296" indent="0" algn="ctr">
              <a:buNone/>
            </a:pPr>
            <a:r>
              <a:rPr lang="en-US" sz="3600" b="1" dirty="0" smtClean="0">
                <a:solidFill>
                  <a:srgbClr val="0070C0"/>
                </a:solidFill>
              </a:rPr>
              <a:t>Questions?</a:t>
            </a:r>
          </a:p>
        </p:txBody>
      </p:sp>
      <p:sp>
        <p:nvSpPr>
          <p:cNvPr id="4" name="Date Placeholder 3"/>
          <p:cNvSpPr>
            <a:spLocks noGrp="1"/>
          </p:cNvSpPr>
          <p:nvPr>
            <p:ph type="dt" sz="half" idx="10"/>
          </p:nvPr>
        </p:nvSpPr>
        <p:spPr/>
        <p:txBody>
          <a:bodyPr/>
          <a:lstStyle/>
          <a:p>
            <a:fld id="{1621F44D-130C-4827-8DD8-BACFE8C883DD}"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27</a:t>
            </a:fld>
            <a:endParaRPr kumimoji="0" lang="en-US"/>
          </a:p>
        </p:txBody>
      </p:sp>
    </p:spTree>
    <p:extLst>
      <p:ext uri="{BB962C8B-B14F-4D97-AF65-F5344CB8AC3E}">
        <p14:creationId xmlns:p14="http://schemas.microsoft.com/office/powerpoint/2010/main" val="41937480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8080" cy="1143000"/>
          </a:xfrm>
        </p:spPr>
        <p:txBody>
          <a:bodyPr>
            <a:normAutofit fontScale="90000"/>
          </a:bodyPr>
          <a:lstStyle/>
          <a:p>
            <a:pPr>
              <a:lnSpc>
                <a:spcPts val="3500"/>
              </a:lnSpc>
            </a:pPr>
            <a:r>
              <a:rPr lang="en-US" sz="3600" dirty="0" smtClean="0"/>
              <a:t>Center for Network and Storage-Enabled Collaborative Computational Science</a:t>
            </a:r>
            <a:endParaRPr lang="en-US" dirty="0"/>
          </a:p>
        </p:txBody>
      </p:sp>
      <p:sp>
        <p:nvSpPr>
          <p:cNvPr id="3" name="Content Placeholder 2"/>
          <p:cNvSpPr>
            <a:spLocks noGrp="1"/>
          </p:cNvSpPr>
          <p:nvPr>
            <p:ph idx="1"/>
          </p:nvPr>
        </p:nvSpPr>
        <p:spPr>
          <a:xfrm>
            <a:off x="1066800" y="1219200"/>
            <a:ext cx="7924800" cy="5257800"/>
          </a:xfrm>
        </p:spPr>
        <p:txBody>
          <a:bodyPr>
            <a:noAutofit/>
          </a:bodyPr>
          <a:lstStyle/>
          <a:p>
            <a:pPr>
              <a:lnSpc>
                <a:spcPts val="2200"/>
              </a:lnSpc>
            </a:pPr>
            <a:r>
              <a:rPr lang="en-US" sz="2400" dirty="0"/>
              <a:t>The  </a:t>
            </a:r>
            <a:r>
              <a:rPr lang="en-US" sz="2400" dirty="0">
                <a:effectLst>
                  <a:outerShdw blurRad="38100" dist="38100" dir="2700000" algn="tl">
                    <a:srgbClr val="000000">
                      <a:alpha val="43137"/>
                    </a:srgbClr>
                  </a:outerShdw>
                </a:effectLst>
              </a:rPr>
              <a:t>Center for Network and Storage-Enabled Collaborative Computational Science </a:t>
            </a:r>
            <a:r>
              <a:rPr lang="en-US" sz="2400" dirty="0"/>
              <a:t>seeks to address the challenges of extracting scientific results collaboratively from large, distributed or diverse data.</a:t>
            </a:r>
          </a:p>
          <a:p>
            <a:pPr>
              <a:lnSpc>
                <a:spcPts val="2000"/>
              </a:lnSpc>
            </a:pPr>
            <a:r>
              <a:rPr lang="en-US" sz="2400" dirty="0" smtClean="0"/>
              <a:t>The </a:t>
            </a:r>
            <a:r>
              <a:rPr lang="en-US" sz="2400" dirty="0"/>
              <a:t>following questions illustrate some of the focus areas the center is exploring:</a:t>
            </a:r>
          </a:p>
          <a:p>
            <a:pPr lvl="1">
              <a:lnSpc>
                <a:spcPts val="2000"/>
              </a:lnSpc>
            </a:pPr>
            <a:r>
              <a:rPr lang="en-US" sz="2000" dirty="0">
                <a:solidFill>
                  <a:srgbClr val="00B050"/>
                </a:solidFill>
              </a:rPr>
              <a:t>What are the best practices for collaboratively working on large, potentially diverse or distributed, datasets?</a:t>
            </a:r>
          </a:p>
          <a:p>
            <a:pPr lvl="1">
              <a:lnSpc>
                <a:spcPts val="2000"/>
              </a:lnSpc>
            </a:pPr>
            <a:r>
              <a:rPr lang="en-US" sz="2000" dirty="0">
                <a:solidFill>
                  <a:srgbClr val="00B050"/>
                </a:solidFill>
              </a:rPr>
              <a:t>What tools, technologies and techniques are most effective at addressing the challenges faced by such researchers?</a:t>
            </a:r>
          </a:p>
          <a:p>
            <a:pPr lvl="1">
              <a:lnSpc>
                <a:spcPts val="2000"/>
              </a:lnSpc>
            </a:pPr>
            <a:r>
              <a:rPr lang="en-US" sz="2000" dirty="0">
                <a:solidFill>
                  <a:srgbClr val="00B050"/>
                </a:solidFill>
              </a:rPr>
              <a:t>How should data best be stored, organized, indexed and made accessible to improve the ability of scientists to jointly work with one another, especially across the dimensions of time and space?</a:t>
            </a:r>
          </a:p>
          <a:p>
            <a:pPr>
              <a:lnSpc>
                <a:spcPts val="2000"/>
              </a:lnSpc>
            </a:pPr>
            <a:r>
              <a:rPr lang="en-US" sz="2400" dirty="0">
                <a:solidFill>
                  <a:srgbClr val="002060"/>
                </a:solidFill>
              </a:rPr>
              <a:t>The center supports its members and the broader scientific community in sharing expertise, knowledge and practical methods that can better enable scientific discovery for groups of scientists working together on “big, distributed or diverse data”.</a:t>
            </a:r>
          </a:p>
        </p:txBody>
      </p:sp>
      <p:sp>
        <p:nvSpPr>
          <p:cNvPr id="4" name="Date Placeholder 3"/>
          <p:cNvSpPr>
            <a:spLocks noGrp="1"/>
          </p:cNvSpPr>
          <p:nvPr>
            <p:ph type="dt" sz="half" idx="10"/>
          </p:nvPr>
        </p:nvSpPr>
        <p:spPr/>
        <p:txBody>
          <a:bodyPr/>
          <a:lstStyle/>
          <a:p>
            <a:fld id="{FDC02FA7-4D20-4DAE-88F9-54353B3774B3}"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28</a:t>
            </a:fld>
            <a:endParaRPr kumimoji="0" lang="en-US"/>
          </a:p>
        </p:txBody>
      </p:sp>
    </p:spTree>
    <p:extLst>
      <p:ext uri="{BB962C8B-B14F-4D97-AF65-F5344CB8AC3E}">
        <p14:creationId xmlns:p14="http://schemas.microsoft.com/office/powerpoint/2010/main" val="3160511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90600"/>
          </a:xfrm>
        </p:spPr>
        <p:txBody>
          <a:bodyPr/>
          <a:lstStyle/>
          <a:p>
            <a:r>
              <a:rPr lang="en-US" dirty="0" smtClean="0"/>
              <a:t>A little about me…</a:t>
            </a:r>
            <a:endParaRPr lang="en-US" dirty="0"/>
          </a:p>
        </p:txBody>
      </p:sp>
      <p:sp>
        <p:nvSpPr>
          <p:cNvPr id="3" name="Content Placeholder 2"/>
          <p:cNvSpPr>
            <a:spLocks noGrp="1"/>
          </p:cNvSpPr>
          <p:nvPr>
            <p:ph idx="1"/>
          </p:nvPr>
        </p:nvSpPr>
        <p:spPr>
          <a:xfrm>
            <a:off x="1143000" y="914400"/>
            <a:ext cx="7772400" cy="5410200"/>
          </a:xfrm>
        </p:spPr>
        <p:txBody>
          <a:bodyPr>
            <a:normAutofit fontScale="55000" lnSpcReduction="20000"/>
          </a:bodyPr>
          <a:lstStyle/>
          <a:p>
            <a:r>
              <a:rPr lang="en-US" sz="3600" dirty="0" smtClean="0"/>
              <a:t>I am a </a:t>
            </a:r>
            <a:r>
              <a:rPr lang="en-US" sz="3600" b="1" dirty="0" smtClean="0"/>
              <a:t>research scientist </a:t>
            </a:r>
            <a:r>
              <a:rPr lang="en-US" sz="3600" dirty="0" smtClean="0"/>
              <a:t>in the </a:t>
            </a:r>
            <a:r>
              <a:rPr lang="en-US" sz="3600" dirty="0" smtClean="0">
                <a:effectLst>
                  <a:outerShdw blurRad="38100" dist="38100" dir="2700000" algn="tl">
                    <a:srgbClr val="000000">
                      <a:alpha val="43137"/>
                    </a:srgbClr>
                  </a:outerShdw>
                </a:effectLst>
              </a:rPr>
              <a:t>Physics</a:t>
            </a:r>
            <a:r>
              <a:rPr lang="en-US" sz="3600" dirty="0" smtClean="0"/>
              <a:t> department who has worked for many years at the intersection of technology and science</a:t>
            </a:r>
          </a:p>
          <a:p>
            <a:pPr lvl="1"/>
            <a:r>
              <a:rPr lang="en-US" sz="2900" dirty="0" smtClean="0">
                <a:solidFill>
                  <a:srgbClr val="C00000"/>
                </a:solidFill>
              </a:rPr>
              <a:t>I am involved in the search for Dark Matter using the ATLAS experiment</a:t>
            </a:r>
          </a:p>
          <a:p>
            <a:r>
              <a:rPr lang="en-US" sz="3600" dirty="0" smtClean="0"/>
              <a:t>Director of the ATLAS Great Lakes Tier-2 Center (split between UM and </a:t>
            </a:r>
            <a:r>
              <a:rPr lang="en-US" sz="3600" dirty="0"/>
              <a:t>MSU) </a:t>
            </a:r>
            <a:r>
              <a:rPr lang="en-US" sz="3600" dirty="0">
                <a:hlinkClick r:id="rId2"/>
              </a:rPr>
              <a:t>https://www.aglt2.org</a:t>
            </a:r>
            <a:r>
              <a:rPr lang="en-US" sz="3600" dirty="0" smtClean="0">
                <a:hlinkClick r:id="rId2"/>
              </a:rPr>
              <a:t>/</a:t>
            </a:r>
            <a:r>
              <a:rPr lang="en-US" sz="3600" dirty="0" smtClean="0"/>
              <a:t> </a:t>
            </a:r>
          </a:p>
          <a:p>
            <a:pPr lvl="1"/>
            <a:r>
              <a:rPr lang="en-US" sz="2900" dirty="0" smtClean="0">
                <a:solidFill>
                  <a:srgbClr val="C00000"/>
                </a:solidFill>
              </a:rPr>
              <a:t>Serves the ATLAS experiment at CERN in Geneva Switzerland</a:t>
            </a:r>
          </a:p>
          <a:p>
            <a:pPr lvl="1"/>
            <a:r>
              <a:rPr lang="en-US" sz="2900" dirty="0" smtClean="0">
                <a:solidFill>
                  <a:srgbClr val="C00000"/>
                </a:solidFill>
              </a:rPr>
              <a:t>Has 3.7 Petabytes of disk and 6400 job-slots with a grid computing interface.   Has been running for almost 10 years now…</a:t>
            </a:r>
          </a:p>
          <a:p>
            <a:r>
              <a:rPr lang="en-US" sz="3600" dirty="0" smtClean="0"/>
              <a:t>US </a:t>
            </a:r>
            <a:r>
              <a:rPr lang="en-US" sz="3600" dirty="0" smtClean="0"/>
              <a:t>ATLAS Network project manager and Open Science Grid Network Area Coordinator</a:t>
            </a:r>
          </a:p>
          <a:p>
            <a:r>
              <a:rPr lang="en-US" sz="3600" dirty="0" smtClean="0"/>
              <a:t>Director of  a new Center within the Michigan Institute for Computational Discovery and Engineering :</a:t>
            </a:r>
          </a:p>
          <a:p>
            <a:pPr lvl="1"/>
            <a:r>
              <a:rPr lang="en-US" sz="2900" dirty="0" smtClean="0">
                <a:solidFill>
                  <a:srgbClr val="0070C0"/>
                </a:solidFill>
              </a:rPr>
              <a:t>The Center for Network and Storage-Enabled Collaborative Computational Science</a:t>
            </a:r>
          </a:p>
          <a:p>
            <a:r>
              <a:rPr lang="en-US" sz="3600" dirty="0" smtClean="0"/>
              <a:t>Principal Investigator on </a:t>
            </a:r>
            <a:r>
              <a:rPr lang="en-US" sz="3600" dirty="0" smtClean="0">
                <a:effectLst>
                  <a:outerShdw blurRad="38100" dist="38100" dir="2700000" algn="tl">
                    <a:srgbClr val="000000">
                      <a:alpha val="43137"/>
                    </a:srgbClr>
                  </a:outerShdw>
                </a:effectLst>
              </a:rPr>
              <a:t>OSiRIS</a:t>
            </a:r>
            <a:r>
              <a:rPr lang="en-US" sz="3600" dirty="0" smtClean="0"/>
              <a:t>, a newly Funded NSF Campus Cyberinfrastructure - Data, Networking, and Innovation Program (CC*DNI) DIBBS grant:</a:t>
            </a:r>
          </a:p>
          <a:p>
            <a:pPr lvl="1"/>
            <a:r>
              <a:rPr lang="en-US" sz="2900" dirty="0" smtClean="0"/>
              <a:t>MI-OSiRIS (Multi Institutional Open Storage Research </a:t>
            </a:r>
            <a:r>
              <a:rPr lang="en-US" sz="2900" dirty="0" err="1" smtClean="0"/>
              <a:t>InfraStructure</a:t>
            </a:r>
            <a:r>
              <a:rPr lang="en-US" sz="2900" dirty="0" smtClean="0"/>
              <a:t>) </a:t>
            </a:r>
          </a:p>
          <a:p>
            <a:pPr lvl="1"/>
            <a:r>
              <a:rPr lang="en-US" sz="2900" dirty="0" smtClean="0"/>
              <a:t>Approximately $5M (~$1M/year).  See </a:t>
            </a:r>
            <a:r>
              <a:rPr lang="en-US" dirty="0" smtClean="0">
                <a:hlinkClick r:id="rId3"/>
              </a:rPr>
              <a:t>http://www.nsf.gov/awardsearch/showAward?AWD_ID=1541335</a:t>
            </a:r>
            <a:r>
              <a:rPr lang="en-US" dirty="0" smtClean="0"/>
              <a:t> </a:t>
            </a:r>
          </a:p>
        </p:txBody>
      </p:sp>
      <p:sp>
        <p:nvSpPr>
          <p:cNvPr id="4" name="Date Placeholder 3"/>
          <p:cNvSpPr>
            <a:spLocks noGrp="1"/>
          </p:cNvSpPr>
          <p:nvPr>
            <p:ph type="dt" sz="half" idx="10"/>
          </p:nvPr>
        </p:nvSpPr>
        <p:spPr/>
        <p:txBody>
          <a:bodyPr/>
          <a:lstStyle/>
          <a:p>
            <a:fld id="{4829AF7B-867D-4765-89E9-B318FA6159C2}"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3</a:t>
            </a:fld>
            <a:endParaRPr kumimoji="0" lang="en-US"/>
          </a:p>
        </p:txBody>
      </p:sp>
    </p:spTree>
    <p:extLst>
      <p:ext uri="{BB962C8B-B14F-4D97-AF65-F5344CB8AC3E}">
        <p14:creationId xmlns:p14="http://schemas.microsoft.com/office/powerpoint/2010/main" val="2154505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normAutofit/>
          </a:bodyPr>
          <a:lstStyle/>
          <a:p>
            <a:r>
              <a:rPr lang="en-US" dirty="0" smtClean="0"/>
              <a:t>NSF is Seeking Solutions </a:t>
            </a:r>
            <a:endParaRPr lang="en-US" dirty="0"/>
          </a:p>
        </p:txBody>
      </p:sp>
      <p:sp>
        <p:nvSpPr>
          <p:cNvPr id="3" name="Content Placeholder 2"/>
          <p:cNvSpPr>
            <a:spLocks noGrp="1"/>
          </p:cNvSpPr>
          <p:nvPr>
            <p:ph idx="1"/>
          </p:nvPr>
        </p:nvSpPr>
        <p:spPr>
          <a:xfrm>
            <a:off x="1143000" y="1066800"/>
            <a:ext cx="7848600" cy="5334000"/>
          </a:xfrm>
        </p:spPr>
        <p:txBody>
          <a:bodyPr>
            <a:normAutofit fontScale="85000" lnSpcReduction="20000"/>
          </a:bodyPr>
          <a:lstStyle/>
          <a:p>
            <a:r>
              <a:rPr lang="en-US" dirty="0"/>
              <a:t>Many scientific disciplines are rapidly increasing the size, variety and complexity of data they must work with.   As the data  grows, scientists are challenged to </a:t>
            </a:r>
            <a:r>
              <a:rPr lang="en-US" dirty="0">
                <a:solidFill>
                  <a:srgbClr val="C00000"/>
                </a:solidFill>
              </a:rPr>
              <a:t>manage</a:t>
            </a:r>
            <a:r>
              <a:rPr lang="en-US" dirty="0"/>
              <a:t>, </a:t>
            </a:r>
            <a:r>
              <a:rPr lang="en-US" dirty="0">
                <a:solidFill>
                  <a:srgbClr val="C00000"/>
                </a:solidFill>
              </a:rPr>
              <a:t>share</a:t>
            </a:r>
            <a:r>
              <a:rPr lang="en-US" dirty="0"/>
              <a:t> and </a:t>
            </a:r>
            <a:r>
              <a:rPr lang="en-US" dirty="0">
                <a:solidFill>
                  <a:srgbClr val="C00000"/>
                </a:solidFill>
              </a:rPr>
              <a:t>analyze</a:t>
            </a:r>
            <a:r>
              <a:rPr lang="en-US" dirty="0"/>
              <a:t> that data and become diverted from a focus on their scientific research to data-access and data-management concerns.  </a:t>
            </a:r>
            <a:endParaRPr lang="en-US" dirty="0" smtClean="0"/>
          </a:p>
          <a:p>
            <a:pPr lvl="1"/>
            <a:r>
              <a:rPr lang="en-US" dirty="0" smtClean="0">
                <a:solidFill>
                  <a:srgbClr val="0070C0"/>
                </a:solidFill>
              </a:rPr>
              <a:t>Even </a:t>
            </a:r>
            <a:r>
              <a:rPr lang="en-US" dirty="0">
                <a:solidFill>
                  <a:srgbClr val="0070C0"/>
                </a:solidFill>
              </a:rPr>
              <a:t>more problematic is determining how to support many scientists sharing and accessing this ever increasing amount of data.  </a:t>
            </a:r>
            <a:endParaRPr lang="en-US" dirty="0" smtClean="0">
              <a:solidFill>
                <a:srgbClr val="0070C0"/>
              </a:solidFill>
            </a:endParaRPr>
          </a:p>
          <a:p>
            <a:r>
              <a:rPr lang="en-US" dirty="0" smtClean="0"/>
              <a:t>How can we provide suitable infrastructure to enable scientists to </a:t>
            </a:r>
            <a:r>
              <a:rPr lang="en-US" b="1" dirty="0" smtClean="0"/>
              <a:t>collaboratively</a:t>
            </a:r>
            <a:r>
              <a:rPr lang="en-US" dirty="0" smtClean="0"/>
              <a:t> extract scientific results from large, distributed or diverse data?</a:t>
            </a:r>
          </a:p>
          <a:p>
            <a:r>
              <a:rPr lang="en-US" dirty="0" smtClean="0">
                <a:solidFill>
                  <a:srgbClr val="C00000"/>
                </a:solidFill>
                <a:effectLst>
                  <a:outerShdw blurRad="38100" dist="38100" dir="2700000" algn="tl">
                    <a:srgbClr val="000000">
                      <a:alpha val="43137"/>
                    </a:srgbClr>
                  </a:outerShdw>
                </a:effectLst>
              </a:rPr>
              <a:t>NSF</a:t>
            </a:r>
            <a:r>
              <a:rPr lang="en-US" dirty="0" smtClean="0">
                <a:solidFill>
                  <a:srgbClr val="C00000"/>
                </a:solidFill>
              </a:rPr>
              <a:t> asked for proposals to address this in last year's CC*DNI DIBBs program:  Goal is a replicable model</a:t>
            </a:r>
            <a:endParaRPr lang="en-US" dirty="0">
              <a:solidFill>
                <a:srgbClr val="C00000"/>
              </a:solidFill>
            </a:endParaRPr>
          </a:p>
        </p:txBody>
      </p:sp>
      <p:sp>
        <p:nvSpPr>
          <p:cNvPr id="4" name="Date Placeholder 3"/>
          <p:cNvSpPr>
            <a:spLocks noGrp="1"/>
          </p:cNvSpPr>
          <p:nvPr>
            <p:ph type="dt" sz="half" idx="10"/>
          </p:nvPr>
        </p:nvSpPr>
        <p:spPr/>
        <p:txBody>
          <a:bodyPr/>
          <a:lstStyle/>
          <a:p>
            <a:fld id="{13C535C9-6446-4E0C-8A51-425D74B145FD}"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4</a:t>
            </a:fld>
            <a:endParaRPr kumimoji="0" lang="en-US"/>
          </a:p>
        </p:txBody>
      </p:sp>
    </p:spTree>
    <p:extLst>
      <p:ext uri="{BB962C8B-B14F-4D97-AF65-F5344CB8AC3E}">
        <p14:creationId xmlns:p14="http://schemas.microsoft.com/office/powerpoint/2010/main" val="4048419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1143000"/>
          </a:xfrm>
        </p:spPr>
        <p:txBody>
          <a:bodyPr>
            <a:normAutofit/>
          </a:bodyPr>
          <a:lstStyle/>
          <a:p>
            <a:r>
              <a:rPr lang="en-US" sz="3600" dirty="0" smtClean="0"/>
              <a:t>The Multi-Institutional Data Challenge</a:t>
            </a:r>
            <a:endParaRPr lang="en-US" sz="3600" dirty="0"/>
          </a:p>
        </p:txBody>
      </p:sp>
      <p:sp>
        <p:nvSpPr>
          <p:cNvPr id="3" name="Content Placeholder 2"/>
          <p:cNvSpPr>
            <a:spLocks noGrp="1"/>
          </p:cNvSpPr>
          <p:nvPr>
            <p:ph idx="1"/>
          </p:nvPr>
        </p:nvSpPr>
        <p:spPr>
          <a:xfrm>
            <a:off x="1066800" y="914400"/>
            <a:ext cx="8077200" cy="5486400"/>
          </a:xfrm>
        </p:spPr>
        <p:txBody>
          <a:bodyPr>
            <a:noAutofit/>
          </a:bodyPr>
          <a:lstStyle/>
          <a:p>
            <a:pPr>
              <a:lnSpc>
                <a:spcPts val="2600"/>
              </a:lnSpc>
              <a:spcBef>
                <a:spcPts val="0"/>
              </a:spcBef>
            </a:pPr>
            <a:r>
              <a:rPr lang="en-US" sz="2800" dirty="0" smtClean="0">
                <a:solidFill>
                  <a:srgbClr val="002060"/>
                </a:solidFill>
              </a:rPr>
              <a:t>Scientists working with large amounts of data face many obstacles in conducting their research</a:t>
            </a:r>
          </a:p>
          <a:p>
            <a:pPr lvl="1">
              <a:lnSpc>
                <a:spcPts val="2600"/>
              </a:lnSpc>
              <a:spcBef>
                <a:spcPts val="0"/>
              </a:spcBef>
            </a:pPr>
            <a:r>
              <a:rPr lang="en-US" sz="2400" dirty="0" smtClean="0">
                <a:solidFill>
                  <a:srgbClr val="C00000"/>
                </a:solidFill>
              </a:rPr>
              <a:t>Typically the workflow needed to get data to where they can process it becomes a substantial burden (along  with the bookkeeping)</a:t>
            </a:r>
          </a:p>
          <a:p>
            <a:pPr>
              <a:lnSpc>
                <a:spcPts val="2600"/>
              </a:lnSpc>
              <a:spcBef>
                <a:spcPts val="0"/>
              </a:spcBef>
            </a:pPr>
            <a:r>
              <a:rPr lang="en-US" sz="2800" dirty="0" smtClean="0">
                <a:solidFill>
                  <a:srgbClr val="0070C0"/>
                </a:solidFill>
              </a:rPr>
              <a:t>The problem </a:t>
            </a:r>
            <a:r>
              <a:rPr lang="en-US" sz="2800" b="1" dirty="0" smtClean="0">
                <a:solidFill>
                  <a:srgbClr val="0070C0"/>
                </a:solidFill>
              </a:rPr>
              <a:t>intensifies</a:t>
            </a:r>
            <a:r>
              <a:rPr lang="en-US" sz="2800" dirty="0" smtClean="0">
                <a:solidFill>
                  <a:srgbClr val="0070C0"/>
                </a:solidFill>
              </a:rPr>
              <a:t> when adding in collaboration across their institution or especially </a:t>
            </a:r>
            <a:r>
              <a:rPr lang="en-US" sz="2800" b="1" dirty="0" smtClean="0">
                <a:solidFill>
                  <a:srgbClr val="0070C0"/>
                </a:solidFill>
              </a:rPr>
              <a:t>beyond their institution</a:t>
            </a:r>
            <a:r>
              <a:rPr lang="en-US" sz="2800" dirty="0" smtClean="0">
                <a:solidFill>
                  <a:srgbClr val="0070C0"/>
                </a:solidFill>
              </a:rPr>
              <a:t>.</a:t>
            </a:r>
          </a:p>
          <a:p>
            <a:pPr>
              <a:lnSpc>
                <a:spcPts val="2600"/>
              </a:lnSpc>
              <a:spcBef>
                <a:spcPts val="0"/>
              </a:spcBef>
            </a:pPr>
            <a:r>
              <a:rPr lang="en-US" sz="2800" dirty="0" smtClean="0">
                <a:solidFill>
                  <a:srgbClr val="7030A0"/>
                </a:solidFill>
              </a:rPr>
              <a:t>Institutions have sometimes responded to this challenge by constructing specialized infrastructures to support specific science domain needs.</a:t>
            </a:r>
          </a:p>
          <a:p>
            <a:pPr lvl="1">
              <a:lnSpc>
                <a:spcPts val="2600"/>
              </a:lnSpc>
              <a:spcBef>
                <a:spcPts val="0"/>
              </a:spcBef>
            </a:pPr>
            <a:r>
              <a:rPr lang="en-US" sz="2400" dirty="0" smtClean="0">
                <a:solidFill>
                  <a:srgbClr val="7030A0"/>
                </a:solidFill>
              </a:rPr>
              <a:t>This doesn’t scale and can be expensive (in many ways)</a:t>
            </a:r>
          </a:p>
          <a:p>
            <a:pPr lvl="1">
              <a:lnSpc>
                <a:spcPts val="2600"/>
              </a:lnSpc>
              <a:spcBef>
                <a:spcPts val="0"/>
              </a:spcBef>
            </a:pPr>
            <a:endParaRPr lang="en-US" sz="2000" dirty="0">
              <a:solidFill>
                <a:srgbClr val="00B050"/>
              </a:solidFill>
            </a:endParaRPr>
          </a:p>
          <a:p>
            <a:pPr>
              <a:lnSpc>
                <a:spcPts val="2600"/>
              </a:lnSpc>
              <a:spcBef>
                <a:spcPts val="0"/>
              </a:spcBef>
            </a:pPr>
            <a:r>
              <a:rPr lang="en-US" sz="2800" dirty="0" smtClean="0">
                <a:solidFill>
                  <a:srgbClr val="00B050"/>
                </a:solidFill>
              </a:rPr>
              <a:t>The </a:t>
            </a:r>
            <a:r>
              <a:rPr lang="en-US" sz="2800" dirty="0" smtClean="0">
                <a:solidFill>
                  <a:srgbClr val="00B050"/>
                </a:solidFill>
                <a:effectLst>
                  <a:outerShdw blurRad="38100" dist="38100" dir="2700000" algn="tl">
                    <a:srgbClr val="000000">
                      <a:alpha val="43137"/>
                    </a:srgbClr>
                  </a:outerShdw>
                </a:effectLst>
              </a:rPr>
              <a:t>OSiRIS</a:t>
            </a:r>
            <a:r>
              <a:rPr lang="en-US" sz="2800" dirty="0" smtClean="0">
                <a:solidFill>
                  <a:srgbClr val="00B050"/>
                </a:solidFill>
              </a:rPr>
              <a:t> team proposed a research project to investigate a possible solution</a:t>
            </a:r>
          </a:p>
        </p:txBody>
      </p:sp>
      <p:sp>
        <p:nvSpPr>
          <p:cNvPr id="4" name="Date Placeholder 3"/>
          <p:cNvSpPr>
            <a:spLocks noGrp="1"/>
          </p:cNvSpPr>
          <p:nvPr>
            <p:ph type="dt" sz="half" idx="10"/>
          </p:nvPr>
        </p:nvSpPr>
        <p:spPr/>
        <p:txBody>
          <a:bodyPr/>
          <a:lstStyle/>
          <a:p>
            <a:fld id="{D6CDB768-9B30-440E-BCF2-2D35F42EA762}"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5</a:t>
            </a:fld>
            <a:endParaRPr kumimoji="0" lang="en-US" dirty="0"/>
          </a:p>
        </p:txBody>
      </p:sp>
    </p:spTree>
    <p:extLst>
      <p:ext uri="{BB962C8B-B14F-4D97-AF65-F5344CB8AC3E}">
        <p14:creationId xmlns:p14="http://schemas.microsoft.com/office/powerpoint/2010/main" val="1693351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the OSiRIS Team	?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effectLst>
                  <a:outerShdw blurRad="38100" dist="38100" dir="2700000" algn="tl">
                    <a:srgbClr val="000000">
                      <a:alpha val="43137"/>
                    </a:srgbClr>
                  </a:outerShdw>
                </a:effectLst>
              </a:rPr>
              <a:t>OSiRIS</a:t>
            </a:r>
            <a:r>
              <a:rPr lang="en-US" dirty="0" smtClean="0"/>
              <a:t> is composed of scientists, computer engineers and technicians,  network and storage researchers and information science professionals from the 3 main research Universities in Michigan:  </a:t>
            </a:r>
            <a:r>
              <a:rPr lang="en-US" dirty="0" smtClean="0">
                <a:solidFill>
                  <a:srgbClr val="0070C0"/>
                </a:solidFill>
                <a:effectLst>
                  <a:outerShdw blurRad="38100" dist="38100" dir="2700000" algn="tl">
                    <a:srgbClr val="000000">
                      <a:alpha val="43137"/>
                    </a:srgbClr>
                  </a:outerShdw>
                </a:effectLst>
              </a:rPr>
              <a:t>University of Michigan</a:t>
            </a:r>
            <a:r>
              <a:rPr lang="en-US" dirty="0" smtClean="0"/>
              <a:t>,  </a:t>
            </a:r>
            <a:r>
              <a:rPr lang="en-US" dirty="0" smtClean="0">
                <a:solidFill>
                  <a:srgbClr val="00B050"/>
                </a:solidFill>
                <a:effectLst>
                  <a:outerShdw blurRad="38100" dist="38100" dir="2700000" algn="tl">
                    <a:srgbClr val="000000">
                      <a:alpha val="43137"/>
                    </a:srgbClr>
                  </a:outerShdw>
                </a:effectLst>
              </a:rPr>
              <a:t>Michigan State University </a:t>
            </a:r>
            <a:r>
              <a:rPr lang="en-US" dirty="0" smtClean="0"/>
              <a:t>and </a:t>
            </a:r>
            <a:r>
              <a:rPr lang="en-US" dirty="0" smtClean="0">
                <a:solidFill>
                  <a:srgbClr val="FFC000"/>
                </a:solidFill>
                <a:effectLst>
                  <a:outerShdw blurRad="38100" dist="38100" dir="2700000" algn="tl">
                    <a:srgbClr val="000000">
                      <a:alpha val="43137"/>
                    </a:srgbClr>
                  </a:outerShdw>
                </a:effectLst>
              </a:rPr>
              <a:t>Wayne State University</a:t>
            </a:r>
          </a:p>
          <a:p>
            <a:r>
              <a:rPr lang="en-US" dirty="0" smtClean="0"/>
              <a:t>We have a wide-range of  </a:t>
            </a:r>
            <a:r>
              <a:rPr lang="en-US" dirty="0" smtClean="0">
                <a:solidFill>
                  <a:srgbClr val="C00000"/>
                </a:solidFill>
              </a:rPr>
              <a:t>science “stakeholders”</a:t>
            </a:r>
            <a:r>
              <a:rPr lang="en-US" dirty="0" smtClean="0"/>
              <a:t> who have data collaboration and data analysis challenges to address within, between and beyond our campuses:</a:t>
            </a:r>
          </a:p>
          <a:p>
            <a:pPr lvl="1"/>
            <a:r>
              <a:rPr lang="en-US" i="1" dirty="0" smtClean="0">
                <a:solidFill>
                  <a:srgbClr val="0070C0"/>
                </a:solidFill>
              </a:rPr>
              <a:t>High-energy physics,  High-Resolution Ocean Modeling, Degenerative Diseases, Biostatics and Bioinformatics, Population Studies, Genomics, Statistical Genetics and Aquatic Bio-Geochemistry</a:t>
            </a:r>
            <a:endParaRPr lang="en-US" i="1" dirty="0">
              <a:solidFill>
                <a:srgbClr val="0070C0"/>
              </a:solidFill>
            </a:endParaRPr>
          </a:p>
        </p:txBody>
      </p:sp>
      <p:sp>
        <p:nvSpPr>
          <p:cNvPr id="4" name="Date Placeholder 3"/>
          <p:cNvSpPr>
            <a:spLocks noGrp="1"/>
          </p:cNvSpPr>
          <p:nvPr>
            <p:ph type="dt" sz="half" idx="10"/>
          </p:nvPr>
        </p:nvSpPr>
        <p:spPr/>
        <p:txBody>
          <a:bodyPr/>
          <a:lstStyle/>
          <a:p>
            <a:fld id="{991C5C57-B4D2-4B52-8477-4F62802E3E54}"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6</a:t>
            </a:fld>
            <a:endParaRPr kumimoji="0" lang="en-US"/>
          </a:p>
        </p:txBody>
      </p:sp>
    </p:spTree>
    <p:extLst>
      <p:ext uri="{BB962C8B-B14F-4D97-AF65-F5344CB8AC3E}">
        <p14:creationId xmlns:p14="http://schemas.microsoft.com/office/powerpoint/2010/main" val="123500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1143000"/>
          </a:xfrm>
        </p:spPr>
        <p:txBody>
          <a:bodyPr/>
          <a:lstStyle/>
          <a:p>
            <a:r>
              <a:rPr lang="en-US" dirty="0" smtClean="0"/>
              <a:t>The OSiRIS Project Summary</a:t>
            </a:r>
            <a:endParaRPr lang="en-US" dirty="0"/>
          </a:p>
        </p:txBody>
      </p:sp>
      <p:sp>
        <p:nvSpPr>
          <p:cNvPr id="3" name="Content Placeholder 2"/>
          <p:cNvSpPr>
            <a:spLocks noGrp="1"/>
          </p:cNvSpPr>
          <p:nvPr>
            <p:ph idx="1"/>
          </p:nvPr>
        </p:nvSpPr>
        <p:spPr>
          <a:xfrm>
            <a:off x="990600" y="990600"/>
            <a:ext cx="8153400" cy="5715000"/>
          </a:xfrm>
        </p:spPr>
        <p:txBody>
          <a:bodyPr>
            <a:normAutofit fontScale="92500" lnSpcReduction="10000"/>
          </a:bodyPr>
          <a:lstStyle/>
          <a:p>
            <a:pPr>
              <a:spcBef>
                <a:spcPts val="0"/>
              </a:spcBef>
            </a:pPr>
            <a:r>
              <a:rPr lang="en-US" sz="2400" dirty="0">
                <a:solidFill>
                  <a:srgbClr val="002060"/>
                </a:solidFill>
              </a:rPr>
              <a:t>We proposed to design and deploy MI-OSiRIS (Multi-Institutional Open Storage Research Infrastructure) as a pilot project to evaluate a software-defined storage infrastructure for our primary Michigan Research Universities. </a:t>
            </a:r>
            <a:r>
              <a:rPr lang="en-US" sz="2400" dirty="0" smtClean="0">
                <a:solidFill>
                  <a:srgbClr val="002060"/>
                </a:solidFill>
              </a:rPr>
              <a:t> </a:t>
            </a:r>
            <a:r>
              <a:rPr lang="en-US" sz="2400" dirty="0" smtClean="0">
                <a:solidFill>
                  <a:srgbClr val="002060"/>
                </a:solidFill>
                <a:effectLst>
                  <a:outerShdw blurRad="38100" dist="38100" dir="2700000" algn="tl">
                    <a:srgbClr val="000000">
                      <a:alpha val="43137"/>
                    </a:srgbClr>
                  </a:outerShdw>
                </a:effectLst>
              </a:rPr>
              <a:t>OSiRIS</a:t>
            </a:r>
            <a:r>
              <a:rPr lang="en-US" sz="2400" dirty="0" smtClean="0">
                <a:solidFill>
                  <a:srgbClr val="002060"/>
                </a:solidFill>
              </a:rPr>
              <a:t> will combine a </a:t>
            </a:r>
            <a:r>
              <a:rPr lang="en-US" sz="2400" dirty="0">
                <a:solidFill>
                  <a:srgbClr val="002060"/>
                </a:solidFill>
              </a:rPr>
              <a:t>number of innovative concepts to provide a distributed, </a:t>
            </a:r>
            <a:r>
              <a:rPr lang="en-US" sz="2400" dirty="0" smtClean="0">
                <a:solidFill>
                  <a:srgbClr val="002060"/>
                </a:solidFill>
              </a:rPr>
              <a:t> multi-institutional </a:t>
            </a:r>
            <a:r>
              <a:rPr lang="en-US" sz="2400" dirty="0">
                <a:solidFill>
                  <a:srgbClr val="002060"/>
                </a:solidFill>
              </a:rPr>
              <a:t>storage infrastructure that will allow researchers at any of our three campuses to read, write, manage and share their data directly from their computing facility </a:t>
            </a:r>
            <a:r>
              <a:rPr lang="en-US" sz="2400" dirty="0" smtClean="0">
                <a:solidFill>
                  <a:srgbClr val="002060"/>
                </a:solidFill>
              </a:rPr>
              <a:t>locations.</a:t>
            </a:r>
          </a:p>
          <a:p>
            <a:pPr lvl="1">
              <a:spcBef>
                <a:spcPts val="0"/>
              </a:spcBef>
            </a:pPr>
            <a:r>
              <a:rPr lang="en-US" sz="1800" dirty="0">
                <a:solidFill>
                  <a:srgbClr val="C00000"/>
                </a:solidFill>
              </a:rPr>
              <a:t>Our goal </a:t>
            </a:r>
            <a:r>
              <a:rPr lang="en-US" sz="1800" dirty="0" smtClean="0">
                <a:solidFill>
                  <a:srgbClr val="C00000"/>
                </a:solidFill>
              </a:rPr>
              <a:t>is to provide </a:t>
            </a:r>
            <a:r>
              <a:rPr lang="en-US" sz="1800" dirty="0">
                <a:solidFill>
                  <a:srgbClr val="C00000"/>
                </a:solidFill>
              </a:rPr>
              <a:t>transparent, high-performance access to the </a:t>
            </a:r>
            <a:r>
              <a:rPr lang="en-US" sz="1800" dirty="0" smtClean="0">
                <a:solidFill>
                  <a:srgbClr val="C00000"/>
                </a:solidFill>
              </a:rPr>
              <a:t>same storage </a:t>
            </a:r>
            <a:r>
              <a:rPr lang="en-US" sz="1800" dirty="0">
                <a:solidFill>
                  <a:srgbClr val="C00000"/>
                </a:solidFill>
              </a:rPr>
              <a:t>infrastructure from well-connected locations on any of our </a:t>
            </a:r>
            <a:r>
              <a:rPr lang="en-US" sz="1800" dirty="0" smtClean="0">
                <a:solidFill>
                  <a:srgbClr val="C00000"/>
                </a:solidFill>
              </a:rPr>
              <a:t>campuses. </a:t>
            </a:r>
            <a:r>
              <a:rPr lang="en-US" sz="1800" dirty="0">
                <a:solidFill>
                  <a:srgbClr val="C00000"/>
                </a:solidFill>
              </a:rPr>
              <a:t> </a:t>
            </a:r>
            <a:r>
              <a:rPr lang="en-US" sz="1800" dirty="0" smtClean="0">
                <a:solidFill>
                  <a:srgbClr val="C00000"/>
                </a:solidFill>
              </a:rPr>
              <a:t>We </a:t>
            </a:r>
            <a:r>
              <a:rPr lang="en-US" sz="1800" dirty="0">
                <a:solidFill>
                  <a:srgbClr val="C00000"/>
                </a:solidFill>
              </a:rPr>
              <a:t>intend to enable this via a combination of network discovery, monitoring and management </a:t>
            </a:r>
            <a:r>
              <a:rPr lang="en-US" sz="1800" dirty="0" smtClean="0">
                <a:solidFill>
                  <a:srgbClr val="C00000"/>
                </a:solidFill>
              </a:rPr>
              <a:t>tools and </a:t>
            </a:r>
            <a:r>
              <a:rPr lang="en-US" sz="1800" dirty="0">
                <a:solidFill>
                  <a:srgbClr val="C00000"/>
                </a:solidFill>
              </a:rPr>
              <a:t>through the creative use of CEPH features as described below</a:t>
            </a:r>
            <a:r>
              <a:rPr lang="en-US" sz="1800" dirty="0" smtClean="0">
                <a:solidFill>
                  <a:srgbClr val="C00000"/>
                </a:solidFill>
              </a:rPr>
              <a:t>.</a:t>
            </a:r>
          </a:p>
          <a:p>
            <a:pPr>
              <a:spcBef>
                <a:spcPts val="0"/>
              </a:spcBef>
            </a:pPr>
            <a:r>
              <a:rPr lang="en-US" sz="2400" b="1" dirty="0" smtClean="0">
                <a:solidFill>
                  <a:srgbClr val="002060"/>
                </a:solidFill>
              </a:rPr>
              <a:t>By </a:t>
            </a:r>
            <a:r>
              <a:rPr lang="en-US" sz="2400" b="1" dirty="0">
                <a:solidFill>
                  <a:srgbClr val="002060"/>
                </a:solidFill>
              </a:rPr>
              <a:t>providing a single </a:t>
            </a:r>
            <a:r>
              <a:rPr lang="en-US" sz="2400" b="1" dirty="0" smtClean="0">
                <a:solidFill>
                  <a:srgbClr val="002060"/>
                </a:solidFill>
              </a:rPr>
              <a:t>data infrastructure </a:t>
            </a:r>
            <a:r>
              <a:rPr lang="en-US" sz="2400" b="1" dirty="0">
                <a:solidFill>
                  <a:srgbClr val="002060"/>
                </a:solidFill>
              </a:rPr>
              <a:t>that supports computational access on the data “in-place”, we can meet many of </a:t>
            </a:r>
            <a:r>
              <a:rPr lang="en-US" sz="2400" b="1" dirty="0" smtClean="0">
                <a:solidFill>
                  <a:srgbClr val="002060"/>
                </a:solidFill>
              </a:rPr>
              <a:t>the data-intensive </a:t>
            </a:r>
            <a:r>
              <a:rPr lang="en-US" sz="2400" b="1" dirty="0">
                <a:solidFill>
                  <a:srgbClr val="002060"/>
                </a:solidFill>
              </a:rPr>
              <a:t>and collaboration challenges faced by our research communities and enable </a:t>
            </a:r>
            <a:r>
              <a:rPr lang="en-US" sz="2400" b="1" dirty="0" smtClean="0">
                <a:solidFill>
                  <a:srgbClr val="002060"/>
                </a:solidFill>
              </a:rPr>
              <a:t>these communities </a:t>
            </a:r>
            <a:r>
              <a:rPr lang="en-US" sz="2400" b="1" dirty="0">
                <a:solidFill>
                  <a:srgbClr val="002060"/>
                </a:solidFill>
              </a:rPr>
              <a:t>to easily undertake research collaborations beyond the border of their </a:t>
            </a:r>
            <a:r>
              <a:rPr lang="en-US" sz="2400" b="1" dirty="0" smtClean="0">
                <a:solidFill>
                  <a:srgbClr val="002060"/>
                </a:solidFill>
              </a:rPr>
              <a:t>own Universities</a:t>
            </a:r>
            <a:r>
              <a:rPr lang="en-US" sz="2400" b="1" dirty="0">
                <a:solidFill>
                  <a:srgbClr val="002060"/>
                </a:solidFill>
              </a:rPr>
              <a:t>. </a:t>
            </a:r>
          </a:p>
          <a:p>
            <a:pPr marL="82296" indent="0">
              <a:buNone/>
            </a:pPr>
            <a:endParaRPr lang="en-US" dirty="0">
              <a:solidFill>
                <a:srgbClr val="0070C0"/>
              </a:solidFill>
            </a:endParaRPr>
          </a:p>
        </p:txBody>
      </p:sp>
      <p:sp>
        <p:nvSpPr>
          <p:cNvPr id="4" name="Date Placeholder 3"/>
          <p:cNvSpPr>
            <a:spLocks noGrp="1"/>
          </p:cNvSpPr>
          <p:nvPr>
            <p:ph type="dt" sz="half" idx="10"/>
          </p:nvPr>
        </p:nvSpPr>
        <p:spPr/>
        <p:txBody>
          <a:bodyPr/>
          <a:lstStyle/>
          <a:p>
            <a:fld id="{334D01DD-19CC-40D2-8E1C-84FB96E44D95}"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7</a:t>
            </a:fld>
            <a:endParaRPr kumimoji="0" lang="en-US"/>
          </a:p>
        </p:txBody>
      </p:sp>
    </p:spTree>
    <p:extLst>
      <p:ext uri="{BB962C8B-B14F-4D97-AF65-F5344CB8AC3E}">
        <p14:creationId xmlns:p14="http://schemas.microsoft.com/office/powerpoint/2010/main" val="659303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498080" cy="1143000"/>
          </a:xfrm>
        </p:spPr>
        <p:txBody>
          <a:bodyPr/>
          <a:lstStyle/>
          <a:p>
            <a:r>
              <a:rPr lang="en-US" dirty="0" smtClean="0"/>
              <a:t>Why OSiRIS?</a:t>
            </a:r>
            <a:endParaRPr lang="en-US" dirty="0"/>
          </a:p>
        </p:txBody>
      </p:sp>
      <p:sp>
        <p:nvSpPr>
          <p:cNvPr id="3" name="Content Placeholder 2"/>
          <p:cNvSpPr>
            <a:spLocks noGrp="1"/>
          </p:cNvSpPr>
          <p:nvPr>
            <p:ph idx="1"/>
          </p:nvPr>
        </p:nvSpPr>
        <p:spPr>
          <a:xfrm>
            <a:off x="1219200" y="1143000"/>
            <a:ext cx="7790688" cy="5029200"/>
          </a:xfrm>
        </p:spPr>
        <p:txBody>
          <a:bodyPr>
            <a:normAutofit fontScale="70000" lnSpcReduction="20000"/>
          </a:bodyPr>
          <a:lstStyle/>
          <a:p>
            <a:r>
              <a:rPr lang="en-US" dirty="0" smtClean="0">
                <a:solidFill>
                  <a:srgbClr val="00B050"/>
                </a:solidFill>
              </a:rPr>
              <a:t>Scientists </a:t>
            </a:r>
            <a:r>
              <a:rPr lang="en-US" dirty="0">
                <a:solidFill>
                  <a:srgbClr val="00B050"/>
                </a:solidFill>
              </a:rPr>
              <a:t>get customized, optimized data interfaces for their multi-institutional data needs. </a:t>
            </a:r>
          </a:p>
          <a:p>
            <a:r>
              <a:rPr lang="en-US" dirty="0" smtClean="0"/>
              <a:t>Network </a:t>
            </a:r>
            <a:r>
              <a:rPr lang="en-US" dirty="0"/>
              <a:t>topology and </a:t>
            </a:r>
            <a:r>
              <a:rPr lang="en-US" dirty="0" err="1" smtClean="0">
                <a:effectLst>
                  <a:outerShdw blurRad="38100" dist="38100" dir="2700000" algn="tl">
                    <a:srgbClr val="000000">
                      <a:alpha val="43137"/>
                    </a:srgbClr>
                  </a:outerShdw>
                </a:effectLst>
              </a:rPr>
              <a:t>perfSONAR</a:t>
            </a:r>
            <a:r>
              <a:rPr lang="en-US" dirty="0" smtClean="0">
                <a:effectLst>
                  <a:outerShdw blurRad="38100" dist="38100" dir="2700000" algn="tl">
                    <a:srgbClr val="000000">
                      <a:alpha val="43137"/>
                    </a:srgbClr>
                  </a:outerShdw>
                </a:effectLst>
              </a:rPr>
              <a:t>-based</a:t>
            </a:r>
            <a:r>
              <a:rPr lang="en-US" dirty="0" smtClean="0"/>
              <a:t> </a:t>
            </a:r>
            <a:r>
              <a:rPr lang="en-US" dirty="0"/>
              <a:t>monitoring components ensure the distributed system can optimize its use of the network for performance and resiliency. </a:t>
            </a:r>
            <a:endParaRPr lang="en-US" dirty="0" smtClean="0"/>
          </a:p>
          <a:p>
            <a:r>
              <a:rPr lang="en-US" dirty="0" smtClean="0"/>
              <a:t>OSiRIS, </a:t>
            </a:r>
            <a:r>
              <a:rPr lang="en-US" dirty="0"/>
              <a:t>via </a:t>
            </a:r>
            <a:r>
              <a:rPr lang="en-US" dirty="0" smtClean="0">
                <a:effectLst>
                  <a:outerShdw blurRad="38100" dist="38100" dir="2700000" algn="tl">
                    <a:srgbClr val="000000">
                      <a:alpha val="43137"/>
                    </a:srgbClr>
                  </a:outerShdw>
                </a:effectLst>
              </a:rPr>
              <a:t>CEPH</a:t>
            </a:r>
            <a:r>
              <a:rPr lang="en-US" dirty="0" smtClean="0"/>
              <a:t>, provides </a:t>
            </a:r>
            <a:r>
              <a:rPr lang="en-US" dirty="0"/>
              <a:t>seamless rebalancing and expansion of the storage. </a:t>
            </a:r>
          </a:p>
          <a:p>
            <a:r>
              <a:rPr lang="en-US" b="1" dirty="0" smtClean="0"/>
              <a:t>A </a:t>
            </a:r>
            <a:r>
              <a:rPr lang="en-US" b="1" dirty="0"/>
              <a:t>single, scalable infrastructure </a:t>
            </a:r>
            <a:r>
              <a:rPr lang="en-US" dirty="0"/>
              <a:t>is much easier to build and maintain </a:t>
            </a:r>
          </a:p>
          <a:p>
            <a:r>
              <a:rPr lang="en-US" dirty="0" smtClean="0"/>
              <a:t>Allows </a:t>
            </a:r>
            <a:r>
              <a:rPr lang="en-US" dirty="0"/>
              <a:t>universities to reduce cost via economies-of–scale while better meeting the research needs of their </a:t>
            </a:r>
            <a:r>
              <a:rPr lang="en-US" dirty="0" smtClean="0"/>
              <a:t>campus.</a:t>
            </a:r>
          </a:p>
          <a:p>
            <a:r>
              <a:rPr lang="en-US" dirty="0" smtClean="0"/>
              <a:t>Eliminates </a:t>
            </a:r>
            <a:r>
              <a:rPr lang="en-US" dirty="0"/>
              <a:t>isolated science data silos on campus. </a:t>
            </a:r>
          </a:p>
          <a:p>
            <a:pPr lvl="1"/>
            <a:r>
              <a:rPr lang="en-US" dirty="0" smtClean="0">
                <a:solidFill>
                  <a:srgbClr val="C00000"/>
                </a:solidFill>
              </a:rPr>
              <a:t>Data </a:t>
            </a:r>
            <a:r>
              <a:rPr lang="en-US" dirty="0">
                <a:solidFill>
                  <a:srgbClr val="C00000"/>
                </a:solidFill>
              </a:rPr>
              <a:t>sharing, archiving, security and life-cycle management are feasible to implement and maintain with a single distributed service. </a:t>
            </a:r>
          </a:p>
          <a:p>
            <a:pPr lvl="1"/>
            <a:r>
              <a:rPr lang="en-US" dirty="0" smtClean="0">
                <a:solidFill>
                  <a:srgbClr val="C00000"/>
                </a:solidFill>
              </a:rPr>
              <a:t>Data infrastructure </a:t>
            </a:r>
            <a:r>
              <a:rPr lang="en-US" dirty="0">
                <a:solidFill>
                  <a:srgbClr val="C00000"/>
                </a:solidFill>
              </a:rPr>
              <a:t>view for each research domain can be optimized</a:t>
            </a:r>
          </a:p>
        </p:txBody>
      </p:sp>
      <p:sp>
        <p:nvSpPr>
          <p:cNvPr id="4" name="Date Placeholder 3"/>
          <p:cNvSpPr>
            <a:spLocks noGrp="1"/>
          </p:cNvSpPr>
          <p:nvPr>
            <p:ph type="dt" sz="half" idx="10"/>
          </p:nvPr>
        </p:nvSpPr>
        <p:spPr/>
        <p:txBody>
          <a:bodyPr/>
          <a:lstStyle/>
          <a:p>
            <a:fld id="{49915530-6A5D-40DC-B7B6-59EFD9D7D1EE}"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8</a:t>
            </a:fld>
            <a:endParaRPr kumimoji="0" lang="en-US"/>
          </a:p>
        </p:txBody>
      </p:sp>
    </p:spTree>
    <p:extLst>
      <p:ext uri="{BB962C8B-B14F-4D97-AF65-F5344CB8AC3E}">
        <p14:creationId xmlns:p14="http://schemas.microsoft.com/office/powerpoint/2010/main" val="634074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t>
            </a:r>
            <a:r>
              <a:rPr lang="en-US" dirty="0" err="1" smtClean="0"/>
              <a:t>Ceph</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a:t>From Wikipedia:  </a:t>
            </a:r>
            <a:endParaRPr lang="en-US" dirty="0" smtClean="0"/>
          </a:p>
          <a:p>
            <a:pPr marL="402336" lvl="1" indent="0">
              <a:buNone/>
            </a:pPr>
            <a:r>
              <a:rPr lang="en-US" dirty="0" smtClean="0"/>
              <a:t>“</a:t>
            </a:r>
            <a:r>
              <a:rPr lang="en-US" dirty="0" err="1"/>
              <a:t>Ceph</a:t>
            </a:r>
            <a:r>
              <a:rPr lang="en-US" dirty="0"/>
              <a:t> is a </a:t>
            </a:r>
            <a:r>
              <a:rPr lang="en-US" dirty="0">
                <a:effectLst>
                  <a:outerShdw blurRad="38100" dist="38100" dir="2700000" algn="tl">
                    <a:srgbClr val="000000">
                      <a:alpha val="43137"/>
                    </a:srgbClr>
                  </a:outerShdw>
                </a:effectLst>
              </a:rPr>
              <a:t>free software storage platform </a:t>
            </a:r>
            <a:r>
              <a:rPr lang="en-US" dirty="0"/>
              <a:t>that stores data on a single distributed computer cluster, and provides </a:t>
            </a:r>
            <a:r>
              <a:rPr lang="en-US" b="1" dirty="0"/>
              <a:t>interfaces</a:t>
            </a:r>
            <a:r>
              <a:rPr lang="en-US" dirty="0"/>
              <a:t> for </a:t>
            </a:r>
            <a:r>
              <a:rPr lang="en-US" b="1" dirty="0"/>
              <a:t>object-</a:t>
            </a:r>
            <a:r>
              <a:rPr lang="en-US" dirty="0"/>
              <a:t>, </a:t>
            </a:r>
            <a:r>
              <a:rPr lang="en-US" b="1" dirty="0"/>
              <a:t>block-</a:t>
            </a:r>
            <a:r>
              <a:rPr lang="en-US" dirty="0"/>
              <a:t> and </a:t>
            </a:r>
            <a:r>
              <a:rPr lang="en-US" b="1" dirty="0"/>
              <a:t>file-level</a:t>
            </a:r>
            <a:r>
              <a:rPr lang="en-US" dirty="0"/>
              <a:t> storage. </a:t>
            </a:r>
            <a:r>
              <a:rPr lang="en-US" dirty="0" err="1"/>
              <a:t>Ceph</a:t>
            </a:r>
            <a:r>
              <a:rPr lang="en-US" dirty="0"/>
              <a:t> aims primarily to be </a:t>
            </a:r>
            <a:r>
              <a:rPr lang="en-US" dirty="0">
                <a:solidFill>
                  <a:srgbClr val="0070C0"/>
                </a:solidFill>
              </a:rPr>
              <a:t>completely distributed without a single point of failure</a:t>
            </a:r>
            <a:r>
              <a:rPr lang="en-US" dirty="0"/>
              <a:t>, </a:t>
            </a:r>
            <a:r>
              <a:rPr lang="en-US" dirty="0">
                <a:solidFill>
                  <a:srgbClr val="C00000"/>
                </a:solidFill>
              </a:rPr>
              <a:t>scalable to the </a:t>
            </a:r>
            <a:r>
              <a:rPr lang="en-US" dirty="0" err="1">
                <a:solidFill>
                  <a:srgbClr val="C00000"/>
                </a:solidFill>
              </a:rPr>
              <a:t>exabyte</a:t>
            </a:r>
            <a:r>
              <a:rPr lang="en-US" dirty="0">
                <a:solidFill>
                  <a:srgbClr val="C00000"/>
                </a:solidFill>
              </a:rPr>
              <a:t> level</a:t>
            </a:r>
            <a:r>
              <a:rPr lang="en-US" dirty="0"/>
              <a:t>, and freely </a:t>
            </a:r>
            <a:r>
              <a:rPr lang="en-US" dirty="0" smtClean="0"/>
              <a:t>available.</a:t>
            </a:r>
          </a:p>
          <a:p>
            <a:pPr marL="402336" lvl="1" indent="0">
              <a:buNone/>
            </a:pPr>
            <a:r>
              <a:rPr lang="en-US" dirty="0" err="1" smtClean="0"/>
              <a:t>Ceph</a:t>
            </a:r>
            <a:r>
              <a:rPr lang="en-US" dirty="0" smtClean="0"/>
              <a:t> </a:t>
            </a:r>
            <a:r>
              <a:rPr lang="en-US" dirty="0"/>
              <a:t>replicates data and makes it fault-tolerant</a:t>
            </a:r>
            <a:r>
              <a:rPr lang="en-US" dirty="0" smtClean="0"/>
              <a:t>, </a:t>
            </a:r>
            <a:r>
              <a:rPr lang="en-US" dirty="0"/>
              <a:t>using commodity hardware and requiring no specific hardware support. </a:t>
            </a:r>
            <a:r>
              <a:rPr lang="en-US" dirty="0" smtClean="0"/>
              <a:t> As </a:t>
            </a:r>
            <a:r>
              <a:rPr lang="en-US" dirty="0"/>
              <a:t>a result of its design, the system is both </a:t>
            </a:r>
            <a:r>
              <a:rPr lang="en-US" dirty="0">
                <a:solidFill>
                  <a:srgbClr val="00B050"/>
                </a:solidFill>
              </a:rPr>
              <a:t>self-healing</a:t>
            </a:r>
            <a:r>
              <a:rPr lang="en-US" dirty="0"/>
              <a:t> and </a:t>
            </a:r>
            <a:r>
              <a:rPr lang="en-US" dirty="0">
                <a:solidFill>
                  <a:srgbClr val="00B050"/>
                </a:solidFill>
              </a:rPr>
              <a:t>self-managing</a:t>
            </a:r>
            <a:r>
              <a:rPr lang="en-US" dirty="0"/>
              <a:t>, aiming to minimize administration time and other costs</a:t>
            </a:r>
            <a:r>
              <a:rPr lang="en-US" dirty="0" smtClean="0"/>
              <a:t>.”</a:t>
            </a:r>
            <a:endParaRPr lang="en-US" dirty="0"/>
          </a:p>
        </p:txBody>
      </p:sp>
      <p:sp>
        <p:nvSpPr>
          <p:cNvPr id="4" name="Date Placeholder 3"/>
          <p:cNvSpPr>
            <a:spLocks noGrp="1"/>
          </p:cNvSpPr>
          <p:nvPr>
            <p:ph type="dt" sz="half" idx="10"/>
          </p:nvPr>
        </p:nvSpPr>
        <p:spPr/>
        <p:txBody>
          <a:bodyPr/>
          <a:lstStyle/>
          <a:p>
            <a:fld id="{E3D7C68C-7A05-4376-BC3F-3945A8B29AFA}" type="datetime1">
              <a:rPr lang="en-US" smtClean="0"/>
              <a:t>11/19/2015</a:t>
            </a:fld>
            <a:endParaRPr lang="en-US"/>
          </a:p>
        </p:txBody>
      </p:sp>
      <p:sp>
        <p:nvSpPr>
          <p:cNvPr id="5" name="Footer Placeholder 4"/>
          <p:cNvSpPr>
            <a:spLocks noGrp="1"/>
          </p:cNvSpPr>
          <p:nvPr>
            <p:ph type="ftr" sz="quarter" idx="11"/>
          </p:nvPr>
        </p:nvSpPr>
        <p:spPr/>
        <p:txBody>
          <a:bodyPr/>
          <a:lstStyle/>
          <a:p>
            <a:r>
              <a:rPr kumimoji="0" lang="en-US" smtClean="0"/>
              <a:t>Supercomputing 2015</a:t>
            </a:r>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9</a:t>
            </a:fld>
            <a:endParaRPr kumimoji="0" lang="en-US"/>
          </a:p>
        </p:txBody>
      </p:sp>
    </p:spTree>
    <p:extLst>
      <p:ext uri="{BB962C8B-B14F-4D97-AF65-F5344CB8AC3E}">
        <p14:creationId xmlns:p14="http://schemas.microsoft.com/office/powerpoint/2010/main" val="24694050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SG">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OSG</Template>
  <TotalTime>0</TotalTime>
  <Words>2761</Words>
  <Application>Microsoft Office PowerPoint</Application>
  <PresentationFormat>On-screen Show (4:3)</PresentationFormat>
  <Paragraphs>276</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OSG</vt:lpstr>
      <vt:lpstr>Enabling Collaboration in Data Intensive Science:  the OSiRIS Project</vt:lpstr>
      <vt:lpstr>Overview of this Presentation</vt:lpstr>
      <vt:lpstr>A little about me…</vt:lpstr>
      <vt:lpstr>NSF is Seeking Solutions </vt:lpstr>
      <vt:lpstr>The Multi-Institutional Data Challenge</vt:lpstr>
      <vt:lpstr>Who is the OSiRIS Team ?  </vt:lpstr>
      <vt:lpstr>The OSiRIS Project Summary</vt:lpstr>
      <vt:lpstr>Why OSiRIS?</vt:lpstr>
      <vt:lpstr>What is Ceph? </vt:lpstr>
      <vt:lpstr>Why Ceph for OSiRIS?</vt:lpstr>
      <vt:lpstr>Logical View of OSiRIS</vt:lpstr>
      <vt:lpstr>Main Attributes of OSiRIS</vt:lpstr>
      <vt:lpstr>Software Defined Networking?</vt:lpstr>
      <vt:lpstr>Aside about Networking…</vt:lpstr>
      <vt:lpstr>Network Monitoring &amp; perfSONAR</vt:lpstr>
      <vt:lpstr>OSiRIS Challenges</vt:lpstr>
      <vt:lpstr>Planned OSiRIS Storage Evolution</vt:lpstr>
      <vt:lpstr>An OSiRIS Institutional Deployment</vt:lpstr>
      <vt:lpstr>Project Timeline from Proposal</vt:lpstr>
      <vt:lpstr>Project Timeline Months 3-6</vt:lpstr>
      <vt:lpstr>Project Timeline Months 7-12</vt:lpstr>
      <vt:lpstr>Project Timeline:  Years 2-5</vt:lpstr>
      <vt:lpstr>Project Organization/Management</vt:lpstr>
      <vt:lpstr>Project Metrics / Evaluation</vt:lpstr>
      <vt:lpstr>Status and Plans</vt:lpstr>
      <vt:lpstr>Remember the Goal</vt:lpstr>
      <vt:lpstr>Summary</vt:lpstr>
      <vt:lpstr>Center for Network and Storage-Enabled Collaborative Computational Science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2014-07-16T17:14:47Z</dcterms:created>
  <dcterms:modified xsi:type="dcterms:W3CDTF">2015-11-19T14:51:20Z</dcterms:modified>
</cp:coreProperties>
</file>