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8" r:id="rId4"/>
    <p:sldId id="269" r:id="rId5"/>
    <p:sldId id="270" r:id="rId6"/>
    <p:sldId id="273" r:id="rId7"/>
    <p:sldId id="274" r:id="rId8"/>
    <p:sldId id="271" r:id="rId9"/>
    <p:sldId id="272" r:id="rId10"/>
    <p:sldId id="275" r:id="rId11"/>
    <p:sldId id="276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E9762-0BBA-44AC-9156-F7C971C32DBD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1F876-4C00-42A7-810E-B6C23E9E2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1F876-4C00-42A7-810E-B6C23E9E29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8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0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0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7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22" y="6409944"/>
            <a:ext cx="3278698" cy="4123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1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9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F7F9-B006-4570-A35D-7A78C977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c15.supercomputing.org/conference-program/research-scinet/nre-demos-201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543800" cy="2362200"/>
          </a:xfrm>
          <a:blipFill dpi="0" rotWithShape="1">
            <a:blip r:embed="rId3">
              <a:alphaModFix amt="65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Simple Infrastructure to Exploit 100G Wide Are Networks for Data-Intensive Science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/>
          <a:lstStyle/>
          <a:p>
            <a:r>
              <a:rPr lang="en-US" dirty="0" smtClean="0"/>
              <a:t>Shawn McKee / University of Michigan</a:t>
            </a:r>
          </a:p>
          <a:p>
            <a:r>
              <a:rPr lang="en-US" dirty="0" smtClean="0"/>
              <a:t>Supercomputing 2015 Austin, Texas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8600"/>
            <a:ext cx="1091762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99991"/>
            <a:ext cx="4631160" cy="5824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07223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Rest of the Week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838200"/>
            <a:ext cx="8458200" cy="554677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4300" dirty="0" smtClean="0">
                <a:solidFill>
                  <a:srgbClr val="FF0000"/>
                </a:solidFill>
              </a:rPr>
              <a:t>Today we should complete all the </a:t>
            </a:r>
            <a:r>
              <a:rPr lang="en-US" sz="4300" dirty="0" err="1" smtClean="0">
                <a:solidFill>
                  <a:srgbClr val="FF0000"/>
                </a:solidFill>
              </a:rPr>
              <a:t>Openflow</a:t>
            </a:r>
            <a:r>
              <a:rPr lang="en-US" sz="4300" dirty="0" smtClean="0">
                <a:solidFill>
                  <a:srgbClr val="FF0000"/>
                </a:solidFill>
              </a:rPr>
              <a:t> setup and begin final tweaking of the transfer paths</a:t>
            </a:r>
          </a:p>
          <a:p>
            <a:pPr marL="320040"/>
            <a:r>
              <a:rPr lang="en-US" sz="4300" dirty="0" smtClean="0">
                <a:solidFill>
                  <a:srgbClr val="00B050"/>
                </a:solidFill>
              </a:rPr>
              <a:t>The next two days we will be starting sets of flows across the infrastructure and using SDN to manage how those flows share the possible paths</a:t>
            </a:r>
          </a:p>
          <a:p>
            <a:pPr marL="320040"/>
            <a:r>
              <a:rPr lang="en-US" sz="4300" b="1" dirty="0" smtClean="0">
                <a:solidFill>
                  <a:srgbClr val="0070C0"/>
                </a:solidFill>
              </a:rPr>
              <a:t>Check Caltech’s real-time </a:t>
            </a:r>
            <a:r>
              <a:rPr lang="en-US" sz="4300" b="1" dirty="0" err="1" smtClean="0">
                <a:solidFill>
                  <a:srgbClr val="0070C0"/>
                </a:solidFill>
              </a:rPr>
              <a:t>Openflow</a:t>
            </a:r>
            <a:r>
              <a:rPr lang="en-US" sz="4300" b="1" dirty="0" smtClean="0">
                <a:solidFill>
                  <a:srgbClr val="0070C0"/>
                </a:solidFill>
              </a:rPr>
              <a:t> web page during the week to see how we are doing</a:t>
            </a:r>
            <a:endParaRPr lang="en-US" sz="4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our Partners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838200"/>
            <a:ext cx="8458200" cy="5546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4300" dirty="0" smtClean="0">
                <a:solidFill>
                  <a:srgbClr val="FF0000"/>
                </a:solidFill>
              </a:rPr>
              <a:t>We couldn’t do these kinds of demos without our partners.</a:t>
            </a:r>
          </a:p>
          <a:p>
            <a:pPr marL="320040"/>
            <a:r>
              <a:rPr lang="en-US" sz="4300" dirty="0" smtClean="0">
                <a:solidFill>
                  <a:srgbClr val="0070C0"/>
                </a:solidFill>
              </a:rPr>
              <a:t>Thanks to Caltech, Dell, Starlight, Century Link, </a:t>
            </a:r>
            <a:r>
              <a:rPr lang="en-US" sz="4300" dirty="0" err="1" smtClean="0">
                <a:solidFill>
                  <a:srgbClr val="0070C0"/>
                </a:solidFill>
              </a:rPr>
              <a:t>ESnet</a:t>
            </a:r>
            <a:r>
              <a:rPr lang="en-US" sz="4300" dirty="0" smtClean="0">
                <a:solidFill>
                  <a:srgbClr val="0070C0"/>
                </a:solidFill>
              </a:rPr>
              <a:t>, U. Texas Arlington, Stanford, Merit Network, ADVA, </a:t>
            </a:r>
            <a:r>
              <a:rPr lang="en-US" sz="4300" dirty="0" err="1" smtClean="0">
                <a:solidFill>
                  <a:srgbClr val="0070C0"/>
                </a:solidFill>
              </a:rPr>
              <a:t>QLogic</a:t>
            </a:r>
            <a:r>
              <a:rPr lang="en-US" sz="4300" dirty="0" smtClean="0">
                <a:solidFill>
                  <a:srgbClr val="0070C0"/>
                </a:solidFill>
              </a:rPr>
              <a:t> and</a:t>
            </a:r>
            <a:r>
              <a:rPr lang="en-US" sz="4300" dirty="0" smtClean="0">
                <a:solidFill>
                  <a:srgbClr val="0070C0"/>
                </a:solidFill>
              </a:rPr>
              <a:t> Juniper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9144000" cy="12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22" y="6409944"/>
            <a:ext cx="3278698" cy="412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stretch>
              <a:fillRect/>
            </a:stretch>
          </a:blipFill>
          <a:effectLst>
            <a:outerShdw blurRad="50800" dist="762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Conclusion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6384973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/>
          <p:cNvSpPr txBox="1">
            <a:spLocks/>
          </p:cNvSpPr>
          <p:nvPr/>
        </p:nvSpPr>
        <p:spPr>
          <a:xfrm>
            <a:off x="457200" y="838200"/>
            <a:ext cx="8458200" cy="5546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2800" dirty="0" smtClean="0">
                <a:latin typeface="Tw Cen MT" panose="020B0602020104020603" pitchFamily="34" charset="0"/>
              </a:rPr>
              <a:t>I wanted to leave time for questions, comments and discussion</a:t>
            </a:r>
          </a:p>
          <a:p>
            <a:pPr marL="320040"/>
            <a:r>
              <a:rPr lang="en-US" sz="28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Any topics you want more details about?</a:t>
            </a:r>
          </a:p>
          <a:p>
            <a:pPr marL="320040"/>
            <a:r>
              <a:rPr lang="en-US" sz="28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Comments or suggestions?</a:t>
            </a:r>
            <a:endParaRPr lang="en-US" sz="2800" dirty="0" smtClean="0">
              <a:solidFill>
                <a:srgbClr val="7030A0"/>
              </a:solidFill>
              <a:latin typeface="Tw Cen MT" panose="020B0602020104020603" pitchFamily="34" charset="0"/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300" dirty="0" smtClean="0">
                <a:solidFill>
                  <a:srgbClr val="0070C0"/>
                </a:solidFill>
              </a:rPr>
              <a:t>Questions ?</a:t>
            </a:r>
            <a:endParaRPr lang="en-US" sz="4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We Doing Here?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838200"/>
            <a:ext cx="8458200" cy="5546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2400" dirty="0" smtClean="0">
                <a:solidFill>
                  <a:srgbClr val="0070C0"/>
                </a:solidFill>
              </a:rPr>
              <a:t>Michigan is participating in a couple network demonstrations for SC15 and they both involve 100G wide-area networks and SDN (Software Defined Networking) [</a:t>
            </a:r>
            <a:r>
              <a:rPr lang="en-US" sz="2400" b="1" dirty="0" smtClean="0">
                <a:solidFill>
                  <a:srgbClr val="00B050"/>
                </a:solidFill>
              </a:rPr>
              <a:t>See rack left of screen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  <a:endParaRPr lang="en-US" sz="24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marL="320040"/>
            <a:r>
              <a:rPr lang="en-US" sz="24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Our two Network Research Exhibitions demonstrations are described on the SC15 NRE website</a:t>
            </a:r>
          </a:p>
          <a:p>
            <a:pPr marL="0" indent="0">
              <a:buNone/>
            </a:pPr>
            <a:r>
              <a:rPr lang="en-US" sz="2400" dirty="0" smtClean="0">
                <a:latin typeface="Tw Cen MT" panose="020B0602020104020603" pitchFamily="34" charset="0"/>
                <a:hlinkClick r:id="rId2"/>
              </a:rPr>
              <a:t>http</a:t>
            </a:r>
            <a:r>
              <a:rPr lang="en-US" sz="2400" dirty="0">
                <a:latin typeface="Tw Cen MT" panose="020B0602020104020603" pitchFamily="34" charset="0"/>
                <a:hlinkClick r:id="rId2"/>
              </a:rPr>
              <a:t>://</a:t>
            </a:r>
            <a:r>
              <a:rPr lang="en-US" sz="2400" dirty="0" smtClean="0">
                <a:latin typeface="Tw Cen MT" panose="020B0602020104020603" pitchFamily="34" charset="0"/>
                <a:hlinkClick r:id="rId2"/>
              </a:rPr>
              <a:t>sc15.supercomputing.org/conference-program/research-scinet/nre-demos-2015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</a:p>
          <a:p>
            <a:pPr marL="320040"/>
            <a:r>
              <a:rPr lang="en-US" sz="2400" b="1" dirty="0"/>
              <a:t>LHCONE Point2point Service with Data Transfer </a:t>
            </a:r>
            <a:r>
              <a:rPr lang="en-US" sz="2400" b="1" dirty="0" smtClean="0"/>
              <a:t>Nodes</a:t>
            </a:r>
          </a:p>
          <a:p>
            <a:pPr marL="720090" lvl="1"/>
            <a:r>
              <a:rPr lang="en-US" sz="2000" b="1" dirty="0" smtClean="0"/>
              <a:t>Partners: Caltech #1248 and Vanderbilt #271</a:t>
            </a:r>
          </a:p>
          <a:p>
            <a:pPr marL="320040"/>
            <a:r>
              <a:rPr lang="en-US" sz="2400" b="1" dirty="0"/>
              <a:t>SDN Optimized High-Performance Data Transfer Systems for </a:t>
            </a:r>
            <a:r>
              <a:rPr lang="en-US" sz="2400" b="1" dirty="0" err="1"/>
              <a:t>Exascale</a:t>
            </a:r>
            <a:r>
              <a:rPr lang="en-US" sz="2400" b="1" dirty="0"/>
              <a:t> Science </a:t>
            </a:r>
            <a:endParaRPr lang="en-US" sz="2400" b="1" dirty="0" smtClean="0"/>
          </a:p>
          <a:p>
            <a:pPr marL="720090" lvl="1"/>
            <a:r>
              <a:rPr lang="en-US" sz="2000" b="1" dirty="0">
                <a:latin typeface="Tw Cen MT" panose="020B0602020104020603" pitchFamily="34" charset="0"/>
              </a:rPr>
              <a:t>Partners: California Institute of Technology / CACR #1248, University of Michigan #2103, Stanford University #2009, OCC #749, Vanderbilt #271, Dell #1009, and </a:t>
            </a:r>
            <a:r>
              <a:rPr lang="en-US" sz="2000" b="1" dirty="0" err="1">
                <a:latin typeface="Tw Cen MT" panose="020B0602020104020603" pitchFamily="34" charset="0"/>
              </a:rPr>
              <a:t>Echostreams</a:t>
            </a:r>
            <a:r>
              <a:rPr lang="en-US" sz="2000" b="1" dirty="0">
                <a:latin typeface="Tw Cen MT" panose="020B0602020104020603" pitchFamily="34" charset="0"/>
              </a:rPr>
              <a:t> #582</a:t>
            </a:r>
            <a:endParaRPr lang="en-US" sz="20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Michigan Net-Demo Focus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838200"/>
            <a:ext cx="8458200" cy="5546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4300" dirty="0" smtClean="0">
                <a:solidFill>
                  <a:srgbClr val="C00000"/>
                </a:solidFill>
              </a:rPr>
              <a:t>The two main demonstrations focus on our LHC-ATLAS related needs for high-performance networking</a:t>
            </a:r>
          </a:p>
          <a:p>
            <a:pPr marL="720090" lvl="1"/>
            <a:r>
              <a:rPr lang="en-US" sz="3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en-US" sz="3900" dirty="0" smtClean="0">
                <a:solidFill>
                  <a:srgbClr val="0070C0"/>
                </a:solidFill>
              </a:rPr>
              <a:t> is one of the two large general purpose experiments at the Large Hadron Collider (</a:t>
            </a:r>
            <a:r>
              <a:rPr lang="en-US" sz="3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r>
              <a:rPr lang="en-US" sz="3900" dirty="0" smtClean="0">
                <a:solidFill>
                  <a:srgbClr val="0070C0"/>
                </a:solidFill>
              </a:rPr>
              <a:t>)</a:t>
            </a:r>
          </a:p>
          <a:p>
            <a:pPr marL="320040"/>
            <a:r>
              <a:rPr lang="en-US" sz="4300" dirty="0" smtClean="0">
                <a:solidFill>
                  <a:srgbClr val="00B050"/>
                </a:solidFill>
              </a:rPr>
              <a:t>The demos highlight the effective use of 100G wide-area paths coordinated via the use of SDN.  Our collaboration has selected </a:t>
            </a:r>
            <a:r>
              <a:rPr lang="en-US" sz="4300" dirty="0" err="1" smtClean="0">
                <a:solidFill>
                  <a:srgbClr val="00B050"/>
                </a:solidFill>
              </a:rPr>
              <a:t>Openflow</a:t>
            </a:r>
            <a:r>
              <a:rPr lang="en-US" sz="4300" dirty="0" smtClean="0">
                <a:solidFill>
                  <a:srgbClr val="00B050"/>
                </a:solidFill>
              </a:rPr>
              <a:t> 1.3 and the Open Daylight controller</a:t>
            </a:r>
          </a:p>
          <a:p>
            <a:pPr marL="320040"/>
            <a:r>
              <a:rPr lang="en-US" sz="4300" dirty="0" smtClean="0">
                <a:solidFill>
                  <a:srgbClr val="0070C0"/>
                </a:solidFill>
              </a:rPr>
              <a:t>At the Michigan booth we are very interested in what the “minimal” infrastructure required to exploit 100G WAN paths is…</a:t>
            </a:r>
            <a:endParaRPr lang="en-US" sz="4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Minimal?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28600" y="838200"/>
            <a:ext cx="8763000" cy="554677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100" dirty="0" smtClean="0"/>
              <a:t>For our work in high-energy physics we have a large number of sites and institutions participating and there is a large range in the size and expertise available for each of them.</a:t>
            </a:r>
          </a:p>
          <a:p>
            <a:pPr marL="320040"/>
            <a:r>
              <a:rPr lang="en-US" sz="5100" dirty="0" smtClean="0">
                <a:solidFill>
                  <a:srgbClr val="0070C0"/>
                </a:solidFill>
              </a:rPr>
              <a:t>Big sites with many experts are capable of effectively deploying and configuring 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smtClean="0">
                <a:solidFill>
                  <a:srgbClr val="0070C0"/>
                </a:solidFill>
              </a:rPr>
              <a:t>enough </a:t>
            </a:r>
            <a:r>
              <a:rPr lang="en-US" sz="5100" dirty="0" smtClean="0">
                <a:solidFill>
                  <a:srgbClr val="0070C0"/>
                </a:solidFill>
              </a:rPr>
              <a:t>storage systems to take maximum advantage of their networks.</a:t>
            </a:r>
          </a:p>
          <a:p>
            <a:pPr marL="720090" lvl="1"/>
            <a:r>
              <a:rPr lang="en-US" sz="4200" dirty="0" smtClean="0">
                <a:solidFill>
                  <a:srgbClr val="0070C0"/>
                </a:solidFill>
              </a:rPr>
              <a:t>Physicists working at these sites get the fastest possible access to new data which may hold the key to the next big discovery</a:t>
            </a:r>
          </a:p>
          <a:p>
            <a:pPr marL="320040"/>
            <a:r>
              <a:rPr lang="en-US" sz="5100" dirty="0" smtClean="0">
                <a:solidFill>
                  <a:srgbClr val="C00000"/>
                </a:solidFill>
              </a:rPr>
              <a:t>However there are many smaller sites who lack either the local technical expertise or can only afford a few storage systems which aren’t able to fully exploit their 10G, 40G or 100G institutional network.</a:t>
            </a:r>
          </a:p>
          <a:p>
            <a:pPr marL="720090" lvl="1"/>
            <a:r>
              <a:rPr lang="en-US" sz="4200" dirty="0" smtClean="0">
                <a:solidFill>
                  <a:srgbClr val="C00000"/>
                </a:solidFill>
              </a:rPr>
              <a:t>Physicists at these sites are not able to participate in as timely a way</a:t>
            </a:r>
          </a:p>
          <a:p>
            <a:pPr marL="320040"/>
            <a:r>
              <a:rPr lang="en-US" sz="5100" dirty="0" smtClean="0">
                <a:solidFill>
                  <a:srgbClr val="00B050"/>
                </a:solidFill>
              </a:rPr>
              <a:t>The interesting question for me is </a:t>
            </a:r>
            <a:r>
              <a:rPr lang="en-US" sz="5100" i="1" dirty="0" smtClean="0">
                <a:solidFill>
                  <a:srgbClr val="00B050"/>
                </a:solidFill>
              </a:rPr>
              <a:t>What is the “minimal” infrastructure we can develop that is capable of effectively utilizing high-speed networks to move data?</a:t>
            </a:r>
          </a:p>
          <a:p>
            <a:pPr marL="720090" lvl="1"/>
            <a:r>
              <a:rPr lang="en-US" sz="4200" dirty="0" smtClean="0">
                <a:solidFill>
                  <a:srgbClr val="00B050"/>
                </a:solidFill>
              </a:rPr>
              <a:t>The idea is to be able to recommend infrastructure that even small sites could deploy  to expedite getting data in-to or </a:t>
            </a:r>
            <a:r>
              <a:rPr lang="en-US" sz="4200" dirty="0" err="1" smtClean="0">
                <a:solidFill>
                  <a:srgbClr val="00B050"/>
                </a:solidFill>
              </a:rPr>
              <a:t>out-of</a:t>
            </a:r>
            <a:r>
              <a:rPr lang="en-US" sz="4200" dirty="0" smtClean="0">
                <a:solidFill>
                  <a:srgbClr val="00B050"/>
                </a:solidFill>
              </a:rPr>
              <a:t> their site</a:t>
            </a:r>
          </a:p>
          <a:p>
            <a:pPr marL="720090" lvl="1"/>
            <a:endParaRPr lang="en-US" sz="39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of the SDN WAN Demo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8" y="838200"/>
            <a:ext cx="6818382" cy="54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Visualization of Demo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28600" y="838200"/>
            <a:ext cx="8763000" cy="5546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2800" dirty="0" smtClean="0">
                <a:solidFill>
                  <a:srgbClr val="00B050"/>
                </a:solidFill>
              </a:rPr>
              <a:t>A real-time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OpenFlow</a:t>
            </a:r>
            <a:r>
              <a:rPr lang="en-US" sz="2800" dirty="0" smtClean="0">
                <a:solidFill>
                  <a:srgbClr val="00B050"/>
                </a:solidFill>
              </a:rPr>
              <a:t> fabric visualization for our  is available at http: //140.221.143.143 (Caltech)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6" y="1752600"/>
            <a:ext cx="7222234" cy="456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Status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838200"/>
            <a:ext cx="8458200" cy="554677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4300" dirty="0" smtClean="0">
                <a:solidFill>
                  <a:srgbClr val="00B050"/>
                </a:solidFill>
              </a:rPr>
              <a:t>Our Demos are still “under-construction” as we deal with the usual challenges of SC</a:t>
            </a:r>
          </a:p>
          <a:p>
            <a:pPr marL="720090" lvl="1"/>
            <a:r>
              <a:rPr lang="en-US" sz="3900" dirty="0">
                <a:solidFill>
                  <a:srgbClr val="7030A0"/>
                </a:solidFill>
              </a:rPr>
              <a:t> </a:t>
            </a:r>
            <a:r>
              <a:rPr lang="en-US" sz="3900" dirty="0" smtClean="0">
                <a:solidFill>
                  <a:srgbClr val="7030A0"/>
                </a:solidFill>
              </a:rPr>
              <a:t>Making various hardware and software inter-operate</a:t>
            </a:r>
          </a:p>
          <a:p>
            <a:pPr marL="720090" lvl="1"/>
            <a:r>
              <a:rPr lang="en-US" sz="3900" dirty="0">
                <a:solidFill>
                  <a:srgbClr val="7030A0"/>
                </a:solidFill>
              </a:rPr>
              <a:t> </a:t>
            </a:r>
            <a:r>
              <a:rPr lang="en-US" sz="3900" dirty="0" smtClean="0">
                <a:solidFill>
                  <a:srgbClr val="7030A0"/>
                </a:solidFill>
              </a:rPr>
              <a:t>Having minimal time to actually have the equipment on-hand to develop and test</a:t>
            </a:r>
          </a:p>
          <a:p>
            <a:pPr marL="720090" lvl="1"/>
            <a:r>
              <a:rPr lang="en-US" sz="3900" dirty="0">
                <a:solidFill>
                  <a:srgbClr val="7030A0"/>
                </a:solidFill>
              </a:rPr>
              <a:t> </a:t>
            </a:r>
            <a:r>
              <a:rPr lang="en-US" sz="3900" dirty="0" smtClean="0">
                <a:solidFill>
                  <a:srgbClr val="7030A0"/>
                </a:solidFill>
              </a:rPr>
              <a:t>Dealing with hardware, firmware and software components and their configuration, tuning and optimization</a:t>
            </a:r>
          </a:p>
          <a:p>
            <a:pPr marL="320040"/>
            <a:r>
              <a:rPr lang="en-US" sz="4300" dirty="0" smtClean="0">
                <a:solidFill>
                  <a:srgbClr val="0070C0"/>
                </a:solidFill>
              </a:rPr>
              <a:t>We just got the final hardware pieces in place today to construct the end-to-end path to Michigan</a:t>
            </a:r>
          </a:p>
          <a:p>
            <a:pPr marL="320040"/>
            <a:r>
              <a:rPr lang="en-US" sz="4300" dirty="0" smtClean="0">
                <a:solidFill>
                  <a:srgbClr val="C00000"/>
                </a:solidFill>
              </a:rPr>
              <a:t>Still facing some challenges getting </a:t>
            </a:r>
            <a:r>
              <a:rPr lang="en-US" sz="4300" dirty="0" err="1" smtClean="0">
                <a:solidFill>
                  <a:srgbClr val="C00000"/>
                </a:solidFill>
              </a:rPr>
              <a:t>Openflow</a:t>
            </a:r>
            <a:r>
              <a:rPr lang="en-US" sz="4300" dirty="0" smtClean="0">
                <a:solidFill>
                  <a:srgbClr val="C00000"/>
                </a:solidFill>
              </a:rPr>
              <a:t> 1.3 setup on all the network devices along the path </a:t>
            </a:r>
            <a:endParaRPr lang="en-US" sz="4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the Path to AGLT2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1" y="838200"/>
            <a:ext cx="8631809" cy="55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SC15 - SDN 100G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7F9-B006-4570-A35D-7A78C977CE46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for Minimal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839200" cy="55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9631</TotalTime>
  <Words>716</Words>
  <Application>Microsoft Office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Simple Infrastructure to Exploit 100G Wide Are Networks for Data-Intensive Science</vt:lpstr>
      <vt:lpstr>What Are We Doing Here?</vt:lpstr>
      <vt:lpstr>The Michigan Net-Demo Focus</vt:lpstr>
      <vt:lpstr>Why Minimal?</vt:lpstr>
      <vt:lpstr>Big Picture of the SDN WAN Demo</vt:lpstr>
      <vt:lpstr>Real-time Visualization of Demo</vt:lpstr>
      <vt:lpstr>Demo Status</vt:lpstr>
      <vt:lpstr>Details of the Path to AGLT2</vt:lpstr>
      <vt:lpstr>What We Have for Minimal</vt:lpstr>
      <vt:lpstr>Plans for the Rest of the Week</vt:lpstr>
      <vt:lpstr>Thanks to our Partners</vt:lpstr>
      <vt:lpstr>Questions or Comments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AGLT2 Site  Report</dc:title>
  <dc:creator>Benjeman J. Meekhof</dc:creator>
  <cp:lastModifiedBy>smckee</cp:lastModifiedBy>
  <cp:revision>96</cp:revision>
  <dcterms:created xsi:type="dcterms:W3CDTF">2013-10-18T15:12:19Z</dcterms:created>
  <dcterms:modified xsi:type="dcterms:W3CDTF">2015-11-17T19:11:38Z</dcterms:modified>
</cp:coreProperties>
</file>