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6" r:id="rId3"/>
    <p:sldMasterId id="2147483713" r:id="rId4"/>
    <p:sldMasterId id="2147483737" r:id="rId5"/>
    <p:sldMasterId id="2147483749" r:id="rId6"/>
    <p:sldMasterId id="2147483751" r:id="rId7"/>
    <p:sldMasterId id="2147483763" r:id="rId8"/>
  </p:sldMasterIdLst>
  <p:notesMasterIdLst>
    <p:notesMasterId r:id="rId80"/>
  </p:notesMasterIdLst>
  <p:sldIdLst>
    <p:sldId id="257" r:id="rId9"/>
    <p:sldId id="258" r:id="rId10"/>
    <p:sldId id="420"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61" r:id="rId39"/>
    <p:sldId id="370" r:id="rId40"/>
    <p:sldId id="371" r:id="rId41"/>
    <p:sldId id="373" r:id="rId42"/>
    <p:sldId id="374" r:id="rId43"/>
    <p:sldId id="375" r:id="rId44"/>
    <p:sldId id="376" r:id="rId45"/>
    <p:sldId id="377" r:id="rId46"/>
    <p:sldId id="378" r:id="rId47"/>
    <p:sldId id="379" r:id="rId48"/>
    <p:sldId id="380" r:id="rId49"/>
    <p:sldId id="381" r:id="rId50"/>
    <p:sldId id="382" r:id="rId51"/>
    <p:sldId id="383" r:id="rId52"/>
    <p:sldId id="384" r:id="rId53"/>
    <p:sldId id="385" r:id="rId54"/>
    <p:sldId id="386" r:id="rId55"/>
    <p:sldId id="387" r:id="rId56"/>
    <p:sldId id="421" r:id="rId57"/>
    <p:sldId id="422" r:id="rId58"/>
    <p:sldId id="423" r:id="rId59"/>
    <p:sldId id="424" r:id="rId60"/>
    <p:sldId id="425" r:id="rId61"/>
    <p:sldId id="426" r:id="rId62"/>
    <p:sldId id="427" r:id="rId63"/>
    <p:sldId id="428" r:id="rId64"/>
    <p:sldId id="429" r:id="rId65"/>
    <p:sldId id="430" r:id="rId66"/>
    <p:sldId id="431" r:id="rId67"/>
    <p:sldId id="463" r:id="rId68"/>
    <p:sldId id="464" r:id="rId69"/>
    <p:sldId id="465" r:id="rId70"/>
    <p:sldId id="466" r:id="rId71"/>
    <p:sldId id="467" r:id="rId72"/>
    <p:sldId id="468" r:id="rId73"/>
    <p:sldId id="469" r:id="rId74"/>
    <p:sldId id="470" r:id="rId75"/>
    <p:sldId id="471" r:id="rId76"/>
    <p:sldId id="472" r:id="rId77"/>
    <p:sldId id="473" r:id="rId78"/>
    <p:sldId id="462" r:id="rId79"/>
  </p:sldIdLst>
  <p:sldSz cx="9144000" cy="6858000" type="screen4x3"/>
  <p:notesSz cx="7315200" cy="9601200"/>
  <p:defaultTextStyle>
    <a:defPPr>
      <a:defRPr lang="en-US"/>
    </a:defPPr>
    <a:lvl1pPr marL="0" algn="l" defTabSz="914231" rtl="0" eaLnBrk="1" latinLnBrk="0" hangingPunct="1">
      <a:defRPr sz="1800" kern="1200">
        <a:solidFill>
          <a:schemeClr val="tx1"/>
        </a:solidFill>
        <a:latin typeface="+mn-lt"/>
        <a:ea typeface="+mn-ea"/>
        <a:cs typeface="+mn-cs"/>
      </a:defRPr>
    </a:lvl1pPr>
    <a:lvl2pPr marL="457116" algn="l" defTabSz="914231" rtl="0" eaLnBrk="1" latinLnBrk="0" hangingPunct="1">
      <a:defRPr sz="1800" kern="1200">
        <a:solidFill>
          <a:schemeClr val="tx1"/>
        </a:solidFill>
        <a:latin typeface="+mn-lt"/>
        <a:ea typeface="+mn-ea"/>
        <a:cs typeface="+mn-cs"/>
      </a:defRPr>
    </a:lvl2pPr>
    <a:lvl3pPr marL="914231" algn="l" defTabSz="914231" rtl="0" eaLnBrk="1" latinLnBrk="0" hangingPunct="1">
      <a:defRPr sz="1800" kern="1200">
        <a:solidFill>
          <a:schemeClr val="tx1"/>
        </a:solidFill>
        <a:latin typeface="+mn-lt"/>
        <a:ea typeface="+mn-ea"/>
        <a:cs typeface="+mn-cs"/>
      </a:defRPr>
    </a:lvl3pPr>
    <a:lvl4pPr marL="1371347" algn="l" defTabSz="914231" rtl="0" eaLnBrk="1" latinLnBrk="0" hangingPunct="1">
      <a:defRPr sz="1800" kern="1200">
        <a:solidFill>
          <a:schemeClr val="tx1"/>
        </a:solidFill>
        <a:latin typeface="+mn-lt"/>
        <a:ea typeface="+mn-ea"/>
        <a:cs typeface="+mn-cs"/>
      </a:defRPr>
    </a:lvl4pPr>
    <a:lvl5pPr marL="1828462" algn="l" defTabSz="914231" rtl="0" eaLnBrk="1" latinLnBrk="0" hangingPunct="1">
      <a:defRPr sz="1800" kern="1200">
        <a:solidFill>
          <a:schemeClr val="tx1"/>
        </a:solidFill>
        <a:latin typeface="+mn-lt"/>
        <a:ea typeface="+mn-ea"/>
        <a:cs typeface="+mn-cs"/>
      </a:defRPr>
    </a:lvl5pPr>
    <a:lvl6pPr marL="2285578" algn="l" defTabSz="914231" rtl="0" eaLnBrk="1" latinLnBrk="0" hangingPunct="1">
      <a:defRPr sz="1800" kern="1200">
        <a:solidFill>
          <a:schemeClr val="tx1"/>
        </a:solidFill>
        <a:latin typeface="+mn-lt"/>
        <a:ea typeface="+mn-ea"/>
        <a:cs typeface="+mn-cs"/>
      </a:defRPr>
    </a:lvl6pPr>
    <a:lvl7pPr marL="2742694" algn="l" defTabSz="914231" rtl="0" eaLnBrk="1" latinLnBrk="0" hangingPunct="1">
      <a:defRPr sz="1800" kern="1200">
        <a:solidFill>
          <a:schemeClr val="tx1"/>
        </a:solidFill>
        <a:latin typeface="+mn-lt"/>
        <a:ea typeface="+mn-ea"/>
        <a:cs typeface="+mn-cs"/>
      </a:defRPr>
    </a:lvl7pPr>
    <a:lvl8pPr marL="3199809" algn="l" defTabSz="914231" rtl="0" eaLnBrk="1" latinLnBrk="0" hangingPunct="1">
      <a:defRPr sz="1800" kern="1200">
        <a:solidFill>
          <a:schemeClr val="tx1"/>
        </a:solidFill>
        <a:latin typeface="+mn-lt"/>
        <a:ea typeface="+mn-ea"/>
        <a:cs typeface="+mn-cs"/>
      </a:defRPr>
    </a:lvl8pPr>
    <a:lvl9pPr marL="3656925" algn="l" defTabSz="91423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07C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42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38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F2CEFEE-C665-464D-9019-A0AA6D6F36A3}" type="datetimeFigureOut">
              <a:rPr lang="en-US" smtClean="0"/>
              <a:pPr/>
              <a:t>10-May-2018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7E2C088-6B9F-4DCE-A255-36E3711E0DF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231" rtl="0" eaLnBrk="1" latinLnBrk="0" hangingPunct="1">
      <a:defRPr sz="1200" kern="1200">
        <a:solidFill>
          <a:schemeClr val="tx1"/>
        </a:solidFill>
        <a:latin typeface="+mn-lt"/>
        <a:ea typeface="+mn-ea"/>
        <a:cs typeface="+mn-cs"/>
      </a:defRPr>
    </a:lvl1pPr>
    <a:lvl2pPr marL="457116" algn="l" defTabSz="914231" rtl="0" eaLnBrk="1" latinLnBrk="0" hangingPunct="1">
      <a:defRPr sz="1200" kern="1200">
        <a:solidFill>
          <a:schemeClr val="tx1"/>
        </a:solidFill>
        <a:latin typeface="+mn-lt"/>
        <a:ea typeface="+mn-ea"/>
        <a:cs typeface="+mn-cs"/>
      </a:defRPr>
    </a:lvl2pPr>
    <a:lvl3pPr marL="914231" algn="l" defTabSz="914231" rtl="0" eaLnBrk="1" latinLnBrk="0" hangingPunct="1">
      <a:defRPr sz="1200" kern="1200">
        <a:solidFill>
          <a:schemeClr val="tx1"/>
        </a:solidFill>
        <a:latin typeface="+mn-lt"/>
        <a:ea typeface="+mn-ea"/>
        <a:cs typeface="+mn-cs"/>
      </a:defRPr>
    </a:lvl3pPr>
    <a:lvl4pPr marL="1371347" algn="l" defTabSz="914231" rtl="0" eaLnBrk="1" latinLnBrk="0" hangingPunct="1">
      <a:defRPr sz="1200" kern="1200">
        <a:solidFill>
          <a:schemeClr val="tx1"/>
        </a:solidFill>
        <a:latin typeface="+mn-lt"/>
        <a:ea typeface="+mn-ea"/>
        <a:cs typeface="+mn-cs"/>
      </a:defRPr>
    </a:lvl4pPr>
    <a:lvl5pPr marL="1828462" algn="l" defTabSz="914231" rtl="0" eaLnBrk="1" latinLnBrk="0" hangingPunct="1">
      <a:defRPr sz="1200" kern="1200">
        <a:solidFill>
          <a:schemeClr val="tx1"/>
        </a:solidFill>
        <a:latin typeface="+mn-lt"/>
        <a:ea typeface="+mn-ea"/>
        <a:cs typeface="+mn-cs"/>
      </a:defRPr>
    </a:lvl5pPr>
    <a:lvl6pPr marL="2285578" algn="l" defTabSz="914231" rtl="0" eaLnBrk="1" latinLnBrk="0" hangingPunct="1">
      <a:defRPr sz="1200" kern="1200">
        <a:solidFill>
          <a:schemeClr val="tx1"/>
        </a:solidFill>
        <a:latin typeface="+mn-lt"/>
        <a:ea typeface="+mn-ea"/>
        <a:cs typeface="+mn-cs"/>
      </a:defRPr>
    </a:lvl6pPr>
    <a:lvl7pPr marL="2742694" algn="l" defTabSz="914231" rtl="0" eaLnBrk="1" latinLnBrk="0" hangingPunct="1">
      <a:defRPr sz="1200" kern="1200">
        <a:solidFill>
          <a:schemeClr val="tx1"/>
        </a:solidFill>
        <a:latin typeface="+mn-lt"/>
        <a:ea typeface="+mn-ea"/>
        <a:cs typeface="+mn-cs"/>
      </a:defRPr>
    </a:lvl7pPr>
    <a:lvl8pPr marL="3199809" algn="l" defTabSz="914231" rtl="0" eaLnBrk="1" latinLnBrk="0" hangingPunct="1">
      <a:defRPr sz="1200" kern="1200">
        <a:solidFill>
          <a:schemeClr val="tx1"/>
        </a:solidFill>
        <a:latin typeface="+mn-lt"/>
        <a:ea typeface="+mn-ea"/>
        <a:cs typeface="+mn-cs"/>
      </a:defRPr>
    </a:lvl8pPr>
    <a:lvl9pPr marL="3656925" algn="l" defTabSz="9142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E2C088-6B9F-4DCE-A255-36E3711E0DF7}"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257300" y="720725"/>
            <a:ext cx="4800600" cy="3600450"/>
          </a:xfrm>
          <a:noFill/>
          <a:ln/>
        </p:spPr>
      </p:sp>
      <p:sp>
        <p:nvSpPr>
          <p:cNvPr id="106499" name="Rectangle 3"/>
          <p:cNvSpPr>
            <a:spLocks noGrp="1" noChangeArrowheads="1"/>
          </p:cNvSpPr>
          <p:nvPr>
            <p:ph type="body" idx="1"/>
          </p:nvPr>
        </p:nvSpPr>
        <p:spPr bwMode="auto">
          <a:xfrm>
            <a:off x="731839" y="4560889"/>
            <a:ext cx="5851525" cy="4319587"/>
          </a:xfrm>
          <a:prstGeom prst="rect">
            <a:avLst/>
          </a:prstGeom>
          <a:noFill/>
          <a:ln>
            <a:miter lim="800000"/>
            <a:headEnd/>
            <a:tailEnd/>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257300" y="720725"/>
            <a:ext cx="4800600" cy="3600450"/>
          </a:xfrm>
          <a:noFill/>
          <a:ln/>
        </p:spPr>
      </p:sp>
      <p:sp>
        <p:nvSpPr>
          <p:cNvPr id="115715" name="Rectangle 3"/>
          <p:cNvSpPr>
            <a:spLocks noGrp="1" noChangeArrowheads="1"/>
          </p:cNvSpPr>
          <p:nvPr>
            <p:ph type="body" idx="1"/>
          </p:nvPr>
        </p:nvSpPr>
        <p:spPr bwMode="auto">
          <a:xfrm>
            <a:off x="731839" y="4560889"/>
            <a:ext cx="5851525" cy="4319587"/>
          </a:xfrm>
          <a:prstGeom prst="rect">
            <a:avLst/>
          </a:prstGeom>
          <a:noFill/>
          <a:ln>
            <a:miter lim="800000"/>
            <a:headEnd/>
            <a:tailEnd/>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bwMode="auto">
          <a:xfrm>
            <a:off x="731839" y="4560889"/>
            <a:ext cx="5851525" cy="4319587"/>
          </a:xfrm>
          <a:prstGeom prst="rect">
            <a:avLst/>
          </a:prstGeom>
          <a:noFill/>
          <a:ln>
            <a:miter lim="800000"/>
            <a:headEnd/>
            <a:tailEnd/>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257300" y="720725"/>
            <a:ext cx="4800600" cy="3600450"/>
          </a:xfrm>
          <a:noFill/>
          <a:ln/>
          <a:extLst>
            <a:ext uri="{909E8E84-426E-40DD-AFC4-6F175D3DCCD1}">
              <a14:hiddenFill xmlns="" xmlns:a14="http://schemas.microsoft.com/office/drawing/2010/main">
                <a:solidFill>
                  <a:srgbClr val="FFFFFF"/>
                </a:solidFill>
              </a14:hiddenFill>
            </a:ext>
          </a:extLst>
        </p:spPr>
      </p:sp>
      <p:sp>
        <p:nvSpPr>
          <p:cNvPr id="107523" name="Rectangle 3"/>
          <p:cNvSpPr>
            <a:spLocks noGrp="1" noChangeArrowheads="1"/>
          </p:cNvSpPr>
          <p:nvPr>
            <p:ph type="body" idx="1"/>
          </p:nvPr>
        </p:nvSpPr>
        <p:spPr bwMode="auto">
          <a:xfrm>
            <a:off x="731839" y="4560889"/>
            <a:ext cx="5851525" cy="43195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257300" y="719138"/>
            <a:ext cx="4800600" cy="3600450"/>
          </a:xfrm>
          <a:ln/>
        </p:spPr>
      </p:sp>
      <p:sp>
        <p:nvSpPr>
          <p:cNvPr id="118787" name="Rectangle 3"/>
          <p:cNvSpPr>
            <a:spLocks noGrp="1" noChangeArrowheads="1"/>
          </p:cNvSpPr>
          <p:nvPr>
            <p:ph type="body" idx="1"/>
          </p:nvPr>
        </p:nvSpPr>
        <p:spPr bwMode="auto">
          <a:xfrm>
            <a:off x="974726" y="4560889"/>
            <a:ext cx="5365750" cy="4321175"/>
          </a:xfrm>
          <a:prstGeom prst="rect">
            <a:avLst/>
          </a:prstGeom>
          <a:solidFill>
            <a:srgbClr val="FFFFFF"/>
          </a:solidFill>
          <a:ln>
            <a:solidFill>
              <a:srgbClr val="000000"/>
            </a:solidFill>
            <a:miter lim="800000"/>
            <a:headEnd/>
            <a:tailEnd/>
          </a:ln>
        </p:spPr>
        <p:txBody>
          <a:bodyPr lIns="95290" tIns="47645" rIns="95290" bIns="47645"/>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4560889"/>
            <a:ext cx="5851525" cy="4319587"/>
          </a:xfrm>
          <a:prstGeom prst="rect">
            <a:avLst/>
          </a:prstGeom>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4560889"/>
            <a:ext cx="5851525" cy="4319587"/>
          </a:xfrm>
          <a:prstGeom prst="rect">
            <a:avLst/>
          </a:prstGeom>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noFill/>
          <a:ln>
            <a:miter lim="800000"/>
            <a:headEnd/>
            <a:tailEnd/>
          </a:ln>
        </p:spPr>
        <p:txBody>
          <a:bodyPr/>
          <a:lstStyle/>
          <a:p>
            <a:fld id="{1E2B70B2-CD43-48D2-A9F1-A75D6C546851}" type="slidenum">
              <a:rPr lang="en-US"/>
              <a:pPr/>
              <a:t>69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4560889"/>
            <a:ext cx="5851525" cy="4319587"/>
          </a:xfrm>
          <a:prstGeom prst="rect">
            <a:avLst/>
          </a:prstGeom>
        </p:spPr>
        <p:txBody>
          <a:bodyPr>
            <a:normAutofit/>
          </a:bodyPr>
          <a:lstStyle/>
          <a:p>
            <a:endParaRPr lang="en-US"/>
          </a:p>
        </p:txBody>
      </p:sp>
      <p:sp>
        <p:nvSpPr>
          <p:cNvPr id="4" name="Header Placeholder 3"/>
          <p:cNvSpPr>
            <a:spLocks noGrp="1"/>
          </p:cNvSpPr>
          <p:nvPr>
            <p:ph type="hdr" sz="quarter" idx="10"/>
          </p:nvPr>
        </p:nvSpPr>
        <p:spPr>
          <a:xfrm>
            <a:off x="0" y="1"/>
            <a:ext cx="3170238" cy="479425"/>
          </a:xfrm>
          <a:prstGeom prst="rect">
            <a:avLst/>
          </a:prstGeom>
        </p:spPr>
        <p:txBody>
          <a:bodyPr/>
          <a:lstStyle/>
          <a:p>
            <a:pPr>
              <a:defRPr/>
            </a:pPr>
            <a:endParaRPr lang="en-US">
              <a:solidFill>
                <a:prstClr val="black"/>
              </a:solidFill>
            </a:endParaRPr>
          </a:p>
        </p:txBody>
      </p:sp>
      <p:sp>
        <p:nvSpPr>
          <p:cNvPr id="5" name="Date Placeholder 4"/>
          <p:cNvSpPr>
            <a:spLocks noGrp="1"/>
          </p:cNvSpPr>
          <p:nvPr>
            <p:ph type="dt" idx="11"/>
          </p:nvPr>
        </p:nvSpPr>
        <p:spPr>
          <a:xfrm>
            <a:off x="4143375" y="1"/>
            <a:ext cx="3170238" cy="479425"/>
          </a:xfrm>
          <a:prstGeom prst="rect">
            <a:avLst/>
          </a:prstGeom>
        </p:spPr>
        <p:txBody>
          <a:bodyPr/>
          <a:lstStyle/>
          <a:p>
            <a:pPr>
              <a:defRPr/>
            </a:pPr>
            <a:fld id="{952155E0-6141-414A-8C73-3B7816A6DDC4}" type="datetime1">
              <a:rPr lang="en-US" smtClean="0">
                <a:solidFill>
                  <a:prstClr val="black"/>
                </a:solidFill>
              </a:rPr>
              <a:pPr>
                <a:defRPr/>
              </a:pPr>
              <a:t>10-May-2018</a:t>
            </a:fld>
            <a:endParaRPr lang="en-US">
              <a:solidFill>
                <a:prstClr val="black"/>
              </a:solidFill>
            </a:endParaRPr>
          </a:p>
        </p:txBody>
      </p:sp>
      <p:sp>
        <p:nvSpPr>
          <p:cNvPr id="6" name="Footer Placeholder 5"/>
          <p:cNvSpPr>
            <a:spLocks noGrp="1"/>
          </p:cNvSpPr>
          <p:nvPr>
            <p:ph type="ftr" sz="quarter" idx="12"/>
          </p:nvPr>
        </p:nvSpPr>
        <p:spPr>
          <a:xfrm>
            <a:off x="0" y="9120189"/>
            <a:ext cx="3170238" cy="479425"/>
          </a:xfrm>
          <a:prstGeom prst="rect">
            <a:avLst/>
          </a:prstGeom>
        </p:spPr>
        <p:txBody>
          <a:bodyPr/>
          <a:lstStyle/>
          <a:p>
            <a:pPr>
              <a:defRPr/>
            </a:pPr>
            <a:r>
              <a:rPr lang="en-US" smtClean="0">
                <a:solidFill>
                  <a:prstClr val="black"/>
                </a:solidFill>
              </a:rPr>
              <a:t>For  APAC07/DeRCAP Workshop</a:t>
            </a:r>
            <a:endParaRPr lang="en-US">
              <a:solidFill>
                <a:prstClr val="black"/>
              </a:solidFill>
            </a:endParaRPr>
          </a:p>
        </p:txBody>
      </p:sp>
      <p:sp>
        <p:nvSpPr>
          <p:cNvPr id="7" name="Slide Number Placeholder 6"/>
          <p:cNvSpPr>
            <a:spLocks noGrp="1"/>
          </p:cNvSpPr>
          <p:nvPr>
            <p:ph type="sldNum" sz="quarter" idx="13"/>
          </p:nvPr>
        </p:nvSpPr>
        <p:spPr>
          <a:xfrm>
            <a:off x="4143375" y="9120189"/>
            <a:ext cx="3170238" cy="479425"/>
          </a:xfrm>
          <a:prstGeom prst="rect">
            <a:avLst/>
          </a:prstGeom>
        </p:spPr>
        <p:txBody>
          <a:bodyPr/>
          <a:lstStyle/>
          <a:p>
            <a:pPr>
              <a:defRPr/>
            </a:pPr>
            <a:fld id="{D14CE40B-7FC8-42AF-8DE2-E4D8181F5481}" type="slidenum">
              <a:rPr lang="en-US" smtClean="0">
                <a:solidFill>
                  <a:prstClr val="black"/>
                </a:solidFill>
              </a:rPr>
              <a:pPr>
                <a:defRPr/>
              </a:pPr>
              <a:t>71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38A01FD-EE09-4558-963D-F229410E797A}" type="slidenum">
              <a:rPr lang="en-US" smtClean="0"/>
              <a:pPr/>
              <a:t>6</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bwMode="auto">
          <a:xfrm>
            <a:off x="731839" y="4560889"/>
            <a:ext cx="5851525" cy="4319587"/>
          </a:xfrm>
          <a:prstGeom prst="rect">
            <a:avLst/>
          </a:prstGeom>
          <a:noFill/>
          <a:ln>
            <a:miter lim="800000"/>
            <a:headEnd/>
            <a:tailEnd/>
          </a:ln>
        </p:spPr>
        <p:txBody>
          <a:bodyPr/>
          <a:lstStyle/>
          <a:p>
            <a:r>
              <a:rPr lang="en-US" smtClean="0"/>
              <a:t>I’d like to present at two part series about the work being carried out at CERN. The first part is intended to set the bases for the work, the physics and the imagery many of us (physicists) take when thinking about the world of the very tiniest objects known.</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4560889"/>
            <a:ext cx="5851525" cy="4319587"/>
          </a:xfrm>
          <a:prstGeom prst="rect">
            <a:avLst/>
          </a:prstGeom>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4560889"/>
            <a:ext cx="5851525" cy="4319587"/>
          </a:xfrm>
          <a:prstGeom prst="rect">
            <a:avLst/>
          </a:prstGeom>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4560889"/>
            <a:ext cx="5851525" cy="4319587"/>
          </a:xfrm>
          <a:prstGeom prst="rect">
            <a:avLst/>
          </a:prstGeom>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bwMode="auto">
          <a:xfrm>
            <a:off x="731839" y="4560889"/>
            <a:ext cx="5851525" cy="4319587"/>
          </a:xfrm>
          <a:prstGeom prst="rect">
            <a:avLst/>
          </a:prstGeom>
          <a:noFill/>
          <a:ln>
            <a:miter lim="800000"/>
            <a:headEnd/>
            <a:tailEnd/>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bwMode="auto">
          <a:xfrm>
            <a:off x="731839" y="4560889"/>
            <a:ext cx="5851525" cy="4319587"/>
          </a:xfrm>
          <a:prstGeom prst="rect">
            <a:avLst/>
          </a:prstGeom>
          <a:noFill/>
          <a:ln>
            <a:miter lim="800000"/>
            <a:headEnd/>
            <a:tailEnd/>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9" y="4560889"/>
            <a:ext cx="5851525" cy="4319587"/>
          </a:xfrm>
          <a:prstGeom prst="rect">
            <a:avLst/>
          </a:prstGeom>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116" indent="0" algn="ctr">
              <a:buNone/>
              <a:defRPr>
                <a:solidFill>
                  <a:schemeClr val="tx1">
                    <a:tint val="75000"/>
                  </a:schemeClr>
                </a:solidFill>
              </a:defRPr>
            </a:lvl2pPr>
            <a:lvl3pPr marL="914231" indent="0" algn="ctr">
              <a:buNone/>
              <a:defRPr>
                <a:solidFill>
                  <a:schemeClr val="tx1">
                    <a:tint val="75000"/>
                  </a:schemeClr>
                </a:solidFill>
              </a:defRPr>
            </a:lvl3pPr>
            <a:lvl4pPr marL="1371347" indent="0" algn="ctr">
              <a:buNone/>
              <a:defRPr>
                <a:solidFill>
                  <a:schemeClr val="tx1">
                    <a:tint val="75000"/>
                  </a:schemeClr>
                </a:solidFill>
              </a:defRPr>
            </a:lvl4pPr>
            <a:lvl5pPr marL="1828462" indent="0" algn="ctr">
              <a:buNone/>
              <a:defRPr>
                <a:solidFill>
                  <a:schemeClr val="tx1">
                    <a:tint val="75000"/>
                  </a:schemeClr>
                </a:solidFill>
              </a:defRPr>
            </a:lvl5pPr>
            <a:lvl6pPr marL="2285578" indent="0" algn="ctr">
              <a:buNone/>
              <a:defRPr>
                <a:solidFill>
                  <a:schemeClr val="tx1">
                    <a:tint val="75000"/>
                  </a:schemeClr>
                </a:solidFill>
              </a:defRPr>
            </a:lvl6pPr>
            <a:lvl7pPr marL="2742694" indent="0" algn="ctr">
              <a:buNone/>
              <a:defRPr>
                <a:solidFill>
                  <a:schemeClr val="tx1">
                    <a:tint val="75000"/>
                  </a:schemeClr>
                </a:solidFill>
              </a:defRPr>
            </a:lvl7pPr>
            <a:lvl8pPr marL="3199809" indent="0" algn="ctr">
              <a:buNone/>
              <a:defRPr>
                <a:solidFill>
                  <a:schemeClr val="tx1">
                    <a:tint val="75000"/>
                  </a:schemeClr>
                </a:solidFill>
              </a:defRPr>
            </a:lvl8pPr>
            <a:lvl9pPr marL="36569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lIns="91424" tIns="45712" rIns="91424" bIns="45712"/>
          <a:lstStyle/>
          <a:p>
            <a:pPr fontAlgn="base">
              <a:spcBef>
                <a:spcPct val="0"/>
              </a:spcBef>
              <a:spcAft>
                <a:spcPct val="0"/>
              </a:spcAft>
            </a:pPr>
            <a:endParaRPr lang="en-US" sz="2200" b="1" dirty="0">
              <a:solidFill>
                <a:srgbClr val="FF0000"/>
              </a:solidFill>
            </a:endParaRPr>
          </a:p>
        </p:txBody>
      </p:sp>
      <p:sp>
        <p:nvSpPr>
          <p:cNvPr id="3" name="Footer Placeholder 2"/>
          <p:cNvSpPr>
            <a:spLocks noGrp="1"/>
          </p:cNvSpPr>
          <p:nvPr>
            <p:ph type="ftr" sz="quarter" idx="11"/>
          </p:nvPr>
        </p:nvSpPr>
        <p:spPr>
          <a:xfrm>
            <a:off x="3124202" y="6356352"/>
            <a:ext cx="2895600" cy="365125"/>
          </a:xfrm>
          <a:prstGeom prst="rect">
            <a:avLst/>
          </a:prstGeom>
        </p:spPr>
        <p:txBody>
          <a:bodyPr lIns="91424" tIns="45712" rIns="91424" bIns="45712"/>
          <a:lstStyle/>
          <a:p>
            <a:pPr fontAlgn="base">
              <a:spcBef>
                <a:spcPct val="0"/>
              </a:spcBef>
              <a:spcAft>
                <a:spcPct val="0"/>
              </a:spcAft>
            </a:pPr>
            <a:endParaRPr lang="en-US" sz="2200" b="1" dirty="0">
              <a:solidFill>
                <a:srgbClr val="FF0000"/>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lIns="91424" tIns="45712" rIns="91424" bIns="45712"/>
          <a:lstStyle/>
          <a:p>
            <a:pPr fontAlgn="base">
              <a:spcBef>
                <a:spcPct val="0"/>
              </a:spcBef>
              <a:spcAft>
                <a:spcPct val="0"/>
              </a:spcAft>
            </a:pPr>
            <a:fld id="{B8ADB105-073D-4561-A5D9-BAB9A5DC9267}" type="slidenum">
              <a:rPr lang="en-US" sz="2200" b="1">
                <a:solidFill>
                  <a:srgbClr val="FF0000"/>
                </a:solidFill>
              </a:rPr>
              <a:pPr fontAlgn="base">
                <a:spcBef>
                  <a:spcPct val="0"/>
                </a:spcBef>
                <a:spcAft>
                  <a:spcPct val="0"/>
                </a:spcAft>
              </a:pPr>
              <a:t>‹#›</a:t>
            </a:fld>
            <a:endParaRPr lang="en-US" sz="2200" b="1" dirty="0">
              <a:solidFill>
                <a:srgbClr val="FF0000"/>
              </a:solidFill>
            </a:endParaRPr>
          </a:p>
        </p:txBody>
      </p:sp>
    </p:spTree>
    <p:extLst>
      <p:ext uri="{BB962C8B-B14F-4D97-AF65-F5344CB8AC3E}">
        <p14:creationId xmlns:p14="http://schemas.microsoft.com/office/powerpoint/2010/main" xmlns="" val="128799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1586" name="Rectangle 2"/>
          <p:cNvSpPr>
            <a:spLocks noGrp="1" noChangeArrowheads="1"/>
          </p:cNvSpPr>
          <p:nvPr>
            <p:ph type="ctrTitle"/>
          </p:nvPr>
        </p:nvSpPr>
        <p:spPr>
          <a:xfrm>
            <a:off x="685839" y="2130853"/>
            <a:ext cx="7772322" cy="1469019"/>
          </a:xfrm>
        </p:spPr>
        <p:txBody>
          <a:bodyPr/>
          <a:lstStyle>
            <a:lvl1pPr>
              <a:defRPr/>
            </a:lvl1pPr>
          </a:lstStyle>
          <a:p>
            <a:r>
              <a:rPr lang="en-US"/>
              <a:t>Click to edit Master title style</a:t>
            </a:r>
          </a:p>
        </p:txBody>
      </p:sp>
      <p:sp>
        <p:nvSpPr>
          <p:cNvPr id="451587" name="Rectangle 3"/>
          <p:cNvSpPr>
            <a:spLocks noGrp="1" noChangeArrowheads="1"/>
          </p:cNvSpPr>
          <p:nvPr>
            <p:ph type="subTitle" idx="1"/>
          </p:nvPr>
        </p:nvSpPr>
        <p:spPr>
          <a:xfrm>
            <a:off x="1371677" y="3885945"/>
            <a:ext cx="6400646" cy="1753545"/>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742" y="6245651"/>
            <a:ext cx="2133035" cy="476271"/>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034" y="6245651"/>
            <a:ext cx="2895933" cy="476271"/>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25" y="6245651"/>
            <a:ext cx="2133035" cy="476271"/>
          </a:xfrm>
        </p:spPr>
        <p:txBody>
          <a:bodyPr/>
          <a:lstStyle>
            <a:lvl1pPr>
              <a:defRPr/>
            </a:lvl1pPr>
          </a:lstStyle>
          <a:p>
            <a:pPr>
              <a:defRPr/>
            </a:pPr>
            <a:fld id="{5D7A5175-80B0-40A9-B415-D4411BB579A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dt" sz="half" idx="10"/>
          </p:nvPr>
        </p:nvSpPr>
        <p:spPr>
          <a:xfrm>
            <a:off x="688043" y="6341526"/>
            <a:ext cx="1774373" cy="273701"/>
          </a:xfrm>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ftr" sz="quarter" idx="11"/>
          </p:nvPr>
        </p:nvSpPr>
        <p:spPr>
          <a:xfrm>
            <a:off x="3166310" y="6315678"/>
            <a:ext cx="2117841" cy="306174"/>
          </a:xfrm>
          <a:ln/>
        </p:spPr>
        <p:txBody>
          <a:bodyPr/>
          <a:lstStyle>
            <a:lvl1pPr>
              <a:defRPr/>
            </a:lvl1pPr>
          </a:lstStyle>
          <a:p>
            <a:pPr algn="l">
              <a:defRPr/>
            </a:pPr>
            <a:endParaRPr lang="en-US" dirty="0">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7BC6BF4-C63C-44E8-B410-E6FC002A5ED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28" y="4407057"/>
            <a:ext cx="7772322" cy="1362322"/>
          </a:xfrm>
        </p:spPr>
        <p:txBody>
          <a:bodyPr anchor="t"/>
          <a:lstStyle>
            <a:lvl1pPr algn="l">
              <a:defRPr sz="3900" b="1" cap="all"/>
            </a:lvl1pPr>
          </a:lstStyle>
          <a:p>
            <a:r>
              <a:rPr lang="en-US" smtClean="0"/>
              <a:t>Click to edit Master title style</a:t>
            </a:r>
            <a:endParaRPr lang="en-US"/>
          </a:p>
        </p:txBody>
      </p:sp>
      <p:sp>
        <p:nvSpPr>
          <p:cNvPr id="3" name="Text Placeholder 2"/>
          <p:cNvSpPr>
            <a:spLocks noGrp="1"/>
          </p:cNvSpPr>
          <p:nvPr>
            <p:ph type="body" idx="1"/>
          </p:nvPr>
        </p:nvSpPr>
        <p:spPr>
          <a:xfrm>
            <a:off x="722828" y="2907114"/>
            <a:ext cx="7772322" cy="1499946"/>
          </a:xfrm>
        </p:spPr>
        <p:txBody>
          <a:bodyPr anchor="b"/>
          <a:lstStyle>
            <a:lvl1pPr marL="0" indent="0">
              <a:buNone/>
              <a:defRPr sz="1900"/>
            </a:lvl1pPr>
            <a:lvl2pPr marL="444408" indent="0">
              <a:buNone/>
              <a:defRPr sz="1700"/>
            </a:lvl2pPr>
            <a:lvl3pPr marL="888816" indent="0">
              <a:buNone/>
              <a:defRPr sz="1600"/>
            </a:lvl3pPr>
            <a:lvl4pPr marL="1333224" indent="0">
              <a:buNone/>
              <a:defRPr sz="1400"/>
            </a:lvl4pPr>
            <a:lvl5pPr marL="1777631" indent="0">
              <a:buNone/>
              <a:defRPr sz="1400"/>
            </a:lvl5pPr>
            <a:lvl6pPr marL="2222039" indent="0">
              <a:buNone/>
              <a:defRPr sz="1400"/>
            </a:lvl6pPr>
            <a:lvl7pPr marL="2666447" indent="0">
              <a:buNone/>
              <a:defRPr sz="1400"/>
            </a:lvl7pPr>
            <a:lvl8pPr marL="3110855" indent="0">
              <a:buNone/>
              <a:defRPr sz="1400"/>
            </a:lvl8pPr>
            <a:lvl9pPr marL="3555262"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68D22DF-4B72-433E-A9D5-1FFBC69355D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1254" y="1594273"/>
            <a:ext cx="3774423" cy="4419428"/>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3630" y="1594273"/>
            <a:ext cx="3774424" cy="4419428"/>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xfrm>
            <a:off x="698610" y="6341527"/>
            <a:ext cx="1806078" cy="285629"/>
          </a:xfr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xfrm>
            <a:off x="3557334" y="6336885"/>
            <a:ext cx="2360913" cy="306174"/>
          </a:xfrm>
          <a:ln/>
        </p:spPr>
        <p:txBody>
          <a:bodyPr/>
          <a:lstStyle>
            <a:lvl1pPr algn="l">
              <a:defRPr/>
            </a:lvl1pPr>
          </a:lstStyle>
          <a:p>
            <a:pPr>
              <a:defRPr/>
            </a:pPr>
            <a:endParaRPr lang="en-US" dirty="0">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CE397E-8554-4EBD-9B61-50CC64332D6C}"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0" y="275250"/>
            <a:ext cx="8228520" cy="114274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742" y="1535515"/>
            <a:ext cx="4039511" cy="638636"/>
          </a:xfrm>
        </p:spPr>
        <p:txBody>
          <a:bodyPr anchor="b"/>
          <a:lstStyle>
            <a:lvl1pPr marL="0" indent="0">
              <a:buNone/>
              <a:defRPr sz="2300" b="1"/>
            </a:lvl1pPr>
            <a:lvl2pPr marL="444408" indent="0">
              <a:buNone/>
              <a:defRPr sz="1900" b="1"/>
            </a:lvl2pPr>
            <a:lvl3pPr marL="888816" indent="0">
              <a:buNone/>
              <a:defRPr sz="1700" b="1"/>
            </a:lvl3pPr>
            <a:lvl4pPr marL="1333224" indent="0">
              <a:buNone/>
              <a:defRPr sz="1600" b="1"/>
            </a:lvl4pPr>
            <a:lvl5pPr marL="1777631" indent="0">
              <a:buNone/>
              <a:defRPr sz="1600" b="1"/>
            </a:lvl5pPr>
            <a:lvl6pPr marL="2222039" indent="0">
              <a:buNone/>
              <a:defRPr sz="1600" b="1"/>
            </a:lvl6pPr>
            <a:lvl7pPr marL="2666447" indent="0">
              <a:buNone/>
              <a:defRPr sz="1600" b="1"/>
            </a:lvl7pPr>
            <a:lvl8pPr marL="3110855" indent="0">
              <a:buNone/>
              <a:defRPr sz="1600" b="1"/>
            </a:lvl8pPr>
            <a:lvl9pPr marL="35552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742" y="2174148"/>
            <a:ext cx="4039511" cy="3952434"/>
          </a:xfrm>
        </p:spPr>
        <p:txBody>
          <a:bodyPr/>
          <a:lstStyle>
            <a:lvl1pPr>
              <a:defRPr sz="23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10" y="1535515"/>
            <a:ext cx="4041053" cy="638636"/>
          </a:xfrm>
        </p:spPr>
        <p:txBody>
          <a:bodyPr anchor="b"/>
          <a:lstStyle>
            <a:lvl1pPr marL="0" indent="0">
              <a:buNone/>
              <a:defRPr sz="2300" b="1"/>
            </a:lvl1pPr>
            <a:lvl2pPr marL="444408" indent="0">
              <a:buNone/>
              <a:defRPr sz="1900" b="1"/>
            </a:lvl2pPr>
            <a:lvl3pPr marL="888816" indent="0">
              <a:buNone/>
              <a:defRPr sz="1700" b="1"/>
            </a:lvl3pPr>
            <a:lvl4pPr marL="1333224" indent="0">
              <a:buNone/>
              <a:defRPr sz="1600" b="1"/>
            </a:lvl4pPr>
            <a:lvl5pPr marL="1777631" indent="0">
              <a:buNone/>
              <a:defRPr sz="1600" b="1"/>
            </a:lvl5pPr>
            <a:lvl6pPr marL="2222039" indent="0">
              <a:buNone/>
              <a:defRPr sz="1600" b="1"/>
            </a:lvl6pPr>
            <a:lvl7pPr marL="2666447" indent="0">
              <a:buNone/>
              <a:defRPr sz="1600" b="1"/>
            </a:lvl7pPr>
            <a:lvl8pPr marL="3110855" indent="0">
              <a:buNone/>
              <a:defRPr sz="1600" b="1"/>
            </a:lvl8pPr>
            <a:lvl9pPr marL="35552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10" y="2174148"/>
            <a:ext cx="4041053" cy="3952434"/>
          </a:xfrm>
        </p:spPr>
        <p:txBody>
          <a:bodyPr/>
          <a:lstStyle>
            <a:lvl1pPr>
              <a:defRPr sz="23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499A8898-7BC0-411F-835E-69C889AC292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EA6CA1B-1FD0-4E77-A21C-03A36A5C950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1261D28-D57D-460F-81E7-4E1822327B0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0" y="273702"/>
            <a:ext cx="3008442" cy="1161298"/>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607" y="273704"/>
            <a:ext cx="5110653" cy="5852881"/>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740" y="1435002"/>
            <a:ext cx="3008442" cy="4691583"/>
          </a:xfrm>
        </p:spPr>
        <p:txBody>
          <a:bodyPr/>
          <a:lstStyle>
            <a:lvl1pPr marL="0" indent="0">
              <a:buNone/>
              <a:defRPr sz="1400"/>
            </a:lvl1pPr>
            <a:lvl2pPr marL="444408" indent="0">
              <a:buNone/>
              <a:defRPr sz="1200"/>
            </a:lvl2pPr>
            <a:lvl3pPr marL="888816" indent="0">
              <a:buNone/>
              <a:defRPr sz="1000"/>
            </a:lvl3pPr>
            <a:lvl4pPr marL="1333224" indent="0">
              <a:buNone/>
              <a:defRPr sz="900"/>
            </a:lvl4pPr>
            <a:lvl5pPr marL="1777631" indent="0">
              <a:buNone/>
              <a:defRPr sz="900"/>
            </a:lvl5pPr>
            <a:lvl6pPr marL="2222039" indent="0">
              <a:buNone/>
              <a:defRPr sz="900"/>
            </a:lvl6pPr>
            <a:lvl7pPr marL="2666447" indent="0">
              <a:buNone/>
              <a:defRPr sz="900"/>
            </a:lvl7pPr>
            <a:lvl8pPr marL="3110855" indent="0">
              <a:buNone/>
              <a:defRPr sz="900"/>
            </a:lvl8pPr>
            <a:lvl9pPr marL="3555262"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D414B577-F49A-4FA2-AD63-1391CF2CC13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28" y="4801376"/>
            <a:ext cx="5486708" cy="565959"/>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428" y="612349"/>
            <a:ext cx="5486708" cy="4114800"/>
          </a:xfrm>
        </p:spPr>
        <p:txBody>
          <a:bodyPr/>
          <a:lstStyle>
            <a:lvl1pPr marL="0" indent="0">
              <a:buNone/>
              <a:defRPr sz="3100"/>
            </a:lvl1pPr>
            <a:lvl2pPr marL="444408" indent="0">
              <a:buNone/>
              <a:defRPr sz="2700"/>
            </a:lvl2pPr>
            <a:lvl3pPr marL="888816" indent="0">
              <a:buNone/>
              <a:defRPr sz="2300"/>
            </a:lvl3pPr>
            <a:lvl4pPr marL="1333224" indent="0">
              <a:buNone/>
              <a:defRPr sz="1900"/>
            </a:lvl4pPr>
            <a:lvl5pPr marL="1777631" indent="0">
              <a:buNone/>
              <a:defRPr sz="1900"/>
            </a:lvl5pPr>
            <a:lvl6pPr marL="2222039" indent="0">
              <a:buNone/>
              <a:defRPr sz="1900"/>
            </a:lvl6pPr>
            <a:lvl7pPr marL="2666447" indent="0">
              <a:buNone/>
              <a:defRPr sz="1900"/>
            </a:lvl7pPr>
            <a:lvl8pPr marL="3110855" indent="0">
              <a:buNone/>
              <a:defRPr sz="1900"/>
            </a:lvl8pPr>
            <a:lvl9pPr marL="3555262" indent="0">
              <a:buNone/>
              <a:defRPr sz="1900"/>
            </a:lvl9pPr>
          </a:lstStyle>
          <a:p>
            <a:pPr lvl="0"/>
            <a:endParaRPr lang="en-US" noProof="0" dirty="0" smtClean="0"/>
          </a:p>
        </p:txBody>
      </p:sp>
      <p:sp>
        <p:nvSpPr>
          <p:cNvPr id="4" name="Text Placeholder 3"/>
          <p:cNvSpPr>
            <a:spLocks noGrp="1"/>
          </p:cNvSpPr>
          <p:nvPr>
            <p:ph type="body" sz="half" idx="2"/>
          </p:nvPr>
        </p:nvSpPr>
        <p:spPr>
          <a:xfrm>
            <a:off x="1792428" y="5367333"/>
            <a:ext cx="5486708" cy="805640"/>
          </a:xfrm>
        </p:spPr>
        <p:txBody>
          <a:bodyPr/>
          <a:lstStyle>
            <a:lvl1pPr marL="0" indent="0">
              <a:buNone/>
              <a:defRPr sz="1400"/>
            </a:lvl1pPr>
            <a:lvl2pPr marL="444408" indent="0">
              <a:buNone/>
              <a:defRPr sz="1200"/>
            </a:lvl2pPr>
            <a:lvl3pPr marL="888816" indent="0">
              <a:buNone/>
              <a:defRPr sz="1000"/>
            </a:lvl3pPr>
            <a:lvl4pPr marL="1333224" indent="0">
              <a:buNone/>
              <a:defRPr sz="900"/>
            </a:lvl4pPr>
            <a:lvl5pPr marL="1777631" indent="0">
              <a:buNone/>
              <a:defRPr sz="900"/>
            </a:lvl5pPr>
            <a:lvl6pPr marL="2222039" indent="0">
              <a:buNone/>
              <a:defRPr sz="900"/>
            </a:lvl6pPr>
            <a:lvl7pPr marL="2666447" indent="0">
              <a:buNone/>
              <a:defRPr sz="900"/>
            </a:lvl7pPr>
            <a:lvl8pPr marL="3110855" indent="0">
              <a:buNone/>
              <a:defRPr sz="900"/>
            </a:lvl8pPr>
            <a:lvl9pPr marL="3555262"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95A8404-D8A8-462A-AE46-C21E1774648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7B3736C4-AEC2-48B6-A05E-0A0DB539E20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6346" y="126802"/>
            <a:ext cx="2011279" cy="58869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2506" y="126802"/>
            <a:ext cx="5885882" cy="58869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62016420-9086-4AC0-888D-DC2BB08C775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42508" y="126800"/>
            <a:ext cx="8045117" cy="1280366"/>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01254" y="1594275"/>
            <a:ext cx="3774423" cy="21354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3630" y="1594275"/>
            <a:ext cx="3774424" cy="21354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254" y="3878210"/>
            <a:ext cx="3774423" cy="2135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23630" y="3878210"/>
            <a:ext cx="3774424" cy="2135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21F131E9-8A9A-4C23-B535-A48B62E8DEB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50"/>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6" y="3886650"/>
            <a:ext cx="6400354" cy="1752451"/>
          </a:xfrm>
        </p:spPr>
        <p:txBody>
          <a:bodyPr/>
          <a:lstStyle>
            <a:lvl1pPr marL="0" indent="0" algn="ctr">
              <a:buNone/>
              <a:defRPr/>
            </a:lvl1pPr>
            <a:lvl2pPr marL="321380" indent="0" algn="ctr">
              <a:buNone/>
              <a:defRPr/>
            </a:lvl2pPr>
            <a:lvl3pPr marL="642763" indent="0" algn="ctr">
              <a:buNone/>
              <a:defRPr/>
            </a:lvl3pPr>
            <a:lvl4pPr marL="964145" indent="0" algn="ctr">
              <a:buNone/>
              <a:defRPr/>
            </a:lvl4pPr>
            <a:lvl5pPr marL="1285525" indent="0" algn="ctr">
              <a:buNone/>
              <a:defRPr/>
            </a:lvl5pPr>
            <a:lvl6pPr marL="1606908" indent="0" algn="ctr">
              <a:buNone/>
              <a:defRPr/>
            </a:lvl6pPr>
            <a:lvl7pPr marL="1928289" indent="0" algn="ctr">
              <a:buNone/>
              <a:defRPr/>
            </a:lvl7pPr>
            <a:lvl8pPr marL="2249671" indent="0" algn="ctr">
              <a:buNone/>
              <a:defRPr/>
            </a:lvl8pPr>
            <a:lvl9pPr marL="2571053" indent="0" algn="ctr">
              <a:buNone/>
              <a:defRPr/>
            </a:lvl9pPr>
          </a:lstStyle>
          <a:p>
            <a:r>
              <a:rPr lang="en-US" smtClean="0"/>
              <a:t>Click to edit Master subtitle style</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4"/>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80" indent="0">
              <a:buNone/>
              <a:defRPr sz="1300"/>
            </a:lvl2pPr>
            <a:lvl3pPr marL="642763" indent="0">
              <a:buNone/>
              <a:defRPr sz="1100"/>
            </a:lvl3pPr>
            <a:lvl4pPr marL="964145" indent="0">
              <a:buNone/>
              <a:defRPr sz="1000"/>
            </a:lvl4pPr>
            <a:lvl5pPr marL="1285525" indent="0">
              <a:buNone/>
              <a:defRPr sz="1000"/>
            </a:lvl5pPr>
            <a:lvl6pPr marL="1606908" indent="0">
              <a:buNone/>
              <a:defRPr sz="1000"/>
            </a:lvl6pPr>
            <a:lvl7pPr marL="1928289" indent="0">
              <a:buNone/>
              <a:defRPr sz="1000"/>
            </a:lvl7pPr>
            <a:lvl8pPr marL="2249671" indent="0">
              <a:buNone/>
              <a:defRPr sz="1000"/>
            </a:lvl8pPr>
            <a:lvl9pPr marL="2571053" indent="0">
              <a:buNone/>
              <a:defRPr sz="1000"/>
            </a:lvl9pPr>
          </a:lstStyle>
          <a:p>
            <a:pPr lvl="0"/>
            <a:r>
              <a:rPr lang="en-US" smtClean="0"/>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2" y="1946675"/>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80" y="1946675"/>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90"/>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3"/>
            <a:ext cx="4039568" cy="639589"/>
          </a:xfrm>
        </p:spPr>
        <p:txBody>
          <a:bodyPr anchor="b"/>
          <a:lstStyle>
            <a:lvl1pPr marL="0" indent="0">
              <a:buNone/>
              <a:defRPr sz="1700" b="1"/>
            </a:lvl1pPr>
            <a:lvl2pPr marL="321380" indent="0">
              <a:buNone/>
              <a:defRPr sz="1400" b="1"/>
            </a:lvl2pPr>
            <a:lvl3pPr marL="642763" indent="0">
              <a:buNone/>
              <a:defRPr sz="1300" b="1"/>
            </a:lvl3pPr>
            <a:lvl4pPr marL="964145" indent="0">
              <a:buNone/>
              <a:defRPr sz="1100" b="1"/>
            </a:lvl4pPr>
            <a:lvl5pPr marL="1285525" indent="0">
              <a:buNone/>
              <a:defRPr sz="1100" b="1"/>
            </a:lvl5pPr>
            <a:lvl6pPr marL="1606908" indent="0">
              <a:buNone/>
              <a:defRPr sz="1100" b="1"/>
            </a:lvl6pPr>
            <a:lvl7pPr marL="1928289" indent="0">
              <a:buNone/>
              <a:defRPr sz="1100" b="1"/>
            </a:lvl7pPr>
            <a:lvl8pPr marL="2249671" indent="0">
              <a:buNone/>
              <a:defRPr sz="1100" b="1"/>
            </a:lvl8pPr>
            <a:lvl9pPr marL="257105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81"/>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3"/>
            <a:ext cx="4041799" cy="639589"/>
          </a:xfrm>
        </p:spPr>
        <p:txBody>
          <a:bodyPr anchor="b"/>
          <a:lstStyle>
            <a:lvl1pPr marL="0" indent="0">
              <a:buNone/>
              <a:defRPr sz="1700" b="1"/>
            </a:lvl1pPr>
            <a:lvl2pPr marL="321380" indent="0">
              <a:buNone/>
              <a:defRPr sz="1400" b="1"/>
            </a:lvl2pPr>
            <a:lvl3pPr marL="642763" indent="0">
              <a:buNone/>
              <a:defRPr sz="1300" b="1"/>
            </a:lvl3pPr>
            <a:lvl4pPr marL="964145" indent="0">
              <a:buNone/>
              <a:defRPr sz="1100" b="1"/>
            </a:lvl4pPr>
            <a:lvl5pPr marL="1285525" indent="0">
              <a:buNone/>
              <a:defRPr sz="1100" b="1"/>
            </a:lvl5pPr>
            <a:lvl6pPr marL="1606908" indent="0">
              <a:buNone/>
              <a:defRPr sz="1100" b="1"/>
            </a:lvl6pPr>
            <a:lvl7pPr marL="1928289" indent="0">
              <a:buNone/>
              <a:defRPr sz="1100" b="1"/>
            </a:lvl7pPr>
            <a:lvl8pPr marL="2249671" indent="0">
              <a:buNone/>
              <a:defRPr sz="1100" b="1"/>
            </a:lvl8pPr>
            <a:lvl9pPr marL="257105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81"/>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16" indent="0">
              <a:buNone/>
              <a:defRPr sz="1800">
                <a:solidFill>
                  <a:schemeClr val="tx1">
                    <a:tint val="75000"/>
                  </a:schemeClr>
                </a:solidFill>
              </a:defRPr>
            </a:lvl2pPr>
            <a:lvl3pPr marL="914231" indent="0">
              <a:buNone/>
              <a:defRPr sz="1600">
                <a:solidFill>
                  <a:schemeClr val="tx1">
                    <a:tint val="75000"/>
                  </a:schemeClr>
                </a:solidFill>
              </a:defRPr>
            </a:lvl3pPr>
            <a:lvl4pPr marL="1371347" indent="0">
              <a:buNone/>
              <a:defRPr sz="1400">
                <a:solidFill>
                  <a:schemeClr val="tx1">
                    <a:tint val="75000"/>
                  </a:schemeClr>
                </a:solidFill>
              </a:defRPr>
            </a:lvl4pPr>
            <a:lvl5pPr marL="1828462" indent="0">
              <a:buNone/>
              <a:defRPr sz="1400">
                <a:solidFill>
                  <a:schemeClr val="tx1">
                    <a:tint val="75000"/>
                  </a:schemeClr>
                </a:solidFill>
              </a:defRPr>
            </a:lvl5pPr>
            <a:lvl6pPr marL="2285578" indent="0">
              <a:buNone/>
              <a:defRPr sz="1400">
                <a:solidFill>
                  <a:schemeClr val="tx1">
                    <a:tint val="75000"/>
                  </a:schemeClr>
                </a:solidFill>
              </a:defRPr>
            </a:lvl6pPr>
            <a:lvl7pPr marL="2742694" indent="0">
              <a:buNone/>
              <a:defRPr sz="1400">
                <a:solidFill>
                  <a:schemeClr val="tx1">
                    <a:tint val="75000"/>
                  </a:schemeClr>
                </a:solidFill>
              </a:defRPr>
            </a:lvl7pPr>
            <a:lvl8pPr marL="3199809" indent="0">
              <a:buNone/>
              <a:defRPr sz="1400">
                <a:solidFill>
                  <a:schemeClr val="tx1">
                    <a:tint val="75000"/>
                  </a:schemeClr>
                </a:solidFill>
              </a:defRPr>
            </a:lvl8pPr>
            <a:lvl9pPr marL="36569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0" y="273476"/>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5"/>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0" y="1435448"/>
            <a:ext cx="3008189" cy="4690318"/>
          </a:xfrm>
        </p:spPr>
        <p:txBody>
          <a:bodyPr/>
          <a:lstStyle>
            <a:lvl1pPr marL="0" indent="0">
              <a:buNone/>
              <a:defRPr sz="1000"/>
            </a:lvl1pPr>
            <a:lvl2pPr marL="321380" indent="0">
              <a:buNone/>
              <a:defRPr sz="800"/>
            </a:lvl2pPr>
            <a:lvl3pPr marL="642763" indent="0">
              <a:buNone/>
              <a:defRPr sz="700"/>
            </a:lvl3pPr>
            <a:lvl4pPr marL="964145" indent="0">
              <a:buNone/>
              <a:defRPr sz="600"/>
            </a:lvl4pPr>
            <a:lvl5pPr marL="1285525" indent="0">
              <a:buNone/>
              <a:defRPr sz="600"/>
            </a:lvl5pPr>
            <a:lvl6pPr marL="1606908" indent="0">
              <a:buNone/>
              <a:defRPr sz="600"/>
            </a:lvl6pPr>
            <a:lvl7pPr marL="1928289" indent="0">
              <a:buNone/>
              <a:defRPr sz="600"/>
            </a:lvl7pPr>
            <a:lvl8pPr marL="2249671" indent="0">
              <a:buNone/>
              <a:defRPr sz="600"/>
            </a:lvl8pPr>
            <a:lvl9pPr marL="2571053" indent="0">
              <a:buNone/>
              <a:defRPr sz="6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8"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8" y="612800"/>
            <a:ext cx="5486177" cy="4114354"/>
          </a:xfrm>
        </p:spPr>
        <p:txBody>
          <a:bodyPr/>
          <a:lstStyle>
            <a:lvl1pPr marL="0" indent="0">
              <a:buNone/>
              <a:defRPr sz="2200"/>
            </a:lvl1pPr>
            <a:lvl2pPr marL="321380" indent="0">
              <a:buNone/>
              <a:defRPr sz="2000"/>
            </a:lvl2pPr>
            <a:lvl3pPr marL="642763" indent="0">
              <a:buNone/>
              <a:defRPr sz="1700"/>
            </a:lvl3pPr>
            <a:lvl4pPr marL="964145" indent="0">
              <a:buNone/>
              <a:defRPr sz="1400"/>
            </a:lvl4pPr>
            <a:lvl5pPr marL="1285525" indent="0">
              <a:buNone/>
              <a:defRPr sz="1400"/>
            </a:lvl5pPr>
            <a:lvl6pPr marL="1606908" indent="0">
              <a:buNone/>
              <a:defRPr sz="1400"/>
            </a:lvl6pPr>
            <a:lvl7pPr marL="1928289" indent="0">
              <a:buNone/>
              <a:defRPr sz="1400"/>
            </a:lvl7pPr>
            <a:lvl8pPr marL="2249671" indent="0">
              <a:buNone/>
              <a:defRPr sz="1400"/>
            </a:lvl8pPr>
            <a:lvl9pPr marL="2571053" indent="0">
              <a:buNone/>
              <a:defRPr sz="14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638" y="5367860"/>
            <a:ext cx="5486177" cy="804788"/>
          </a:xfrm>
        </p:spPr>
        <p:txBody>
          <a:bodyPr/>
          <a:lstStyle>
            <a:lvl1pPr marL="0" indent="0">
              <a:buNone/>
              <a:defRPr sz="1000"/>
            </a:lvl1pPr>
            <a:lvl2pPr marL="321380" indent="0">
              <a:buNone/>
              <a:defRPr sz="800"/>
            </a:lvl2pPr>
            <a:lvl3pPr marL="642763" indent="0">
              <a:buNone/>
              <a:defRPr sz="700"/>
            </a:lvl3pPr>
            <a:lvl4pPr marL="964145" indent="0">
              <a:buNone/>
              <a:defRPr sz="600"/>
            </a:lvl4pPr>
            <a:lvl5pPr marL="1285525" indent="0">
              <a:buNone/>
              <a:defRPr sz="600"/>
            </a:lvl5pPr>
            <a:lvl6pPr marL="1606908" indent="0">
              <a:buNone/>
              <a:defRPr sz="600"/>
            </a:lvl6pPr>
            <a:lvl7pPr marL="1928289" indent="0">
              <a:buNone/>
              <a:defRPr sz="600"/>
            </a:lvl7pPr>
            <a:lvl8pPr marL="2249671" indent="0">
              <a:buNone/>
              <a:defRPr sz="600"/>
            </a:lvl8pPr>
            <a:lvl9pPr marL="2571053" indent="0">
              <a:buNone/>
              <a:defRPr sz="600"/>
            </a:lvl9pPr>
          </a:lstStyle>
          <a:p>
            <a:pPr lvl="0"/>
            <a:r>
              <a:rPr lang="en-US"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7"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2"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116" indent="0" algn="ctr">
              <a:buNone/>
              <a:defRPr>
                <a:solidFill>
                  <a:schemeClr val="tx1">
                    <a:tint val="75000"/>
                  </a:schemeClr>
                </a:solidFill>
              </a:defRPr>
            </a:lvl2pPr>
            <a:lvl3pPr marL="914231" indent="0" algn="ctr">
              <a:buNone/>
              <a:defRPr>
                <a:solidFill>
                  <a:schemeClr val="tx1">
                    <a:tint val="75000"/>
                  </a:schemeClr>
                </a:solidFill>
              </a:defRPr>
            </a:lvl3pPr>
            <a:lvl4pPr marL="1371347" indent="0" algn="ctr">
              <a:buNone/>
              <a:defRPr>
                <a:solidFill>
                  <a:schemeClr val="tx1">
                    <a:tint val="75000"/>
                  </a:schemeClr>
                </a:solidFill>
              </a:defRPr>
            </a:lvl4pPr>
            <a:lvl5pPr marL="1828462" indent="0" algn="ctr">
              <a:buNone/>
              <a:defRPr>
                <a:solidFill>
                  <a:schemeClr val="tx1">
                    <a:tint val="75000"/>
                  </a:schemeClr>
                </a:solidFill>
              </a:defRPr>
            </a:lvl5pPr>
            <a:lvl6pPr marL="2285578" indent="0" algn="ctr">
              <a:buNone/>
              <a:defRPr>
                <a:solidFill>
                  <a:schemeClr val="tx1">
                    <a:tint val="75000"/>
                  </a:schemeClr>
                </a:solidFill>
              </a:defRPr>
            </a:lvl6pPr>
            <a:lvl7pPr marL="2742694" indent="0" algn="ctr">
              <a:buNone/>
              <a:defRPr>
                <a:solidFill>
                  <a:schemeClr val="tx1">
                    <a:tint val="75000"/>
                  </a:schemeClr>
                </a:solidFill>
              </a:defRPr>
            </a:lvl7pPr>
            <a:lvl8pPr marL="3199809" indent="0" algn="ctr">
              <a:buNone/>
              <a:defRPr>
                <a:solidFill>
                  <a:schemeClr val="tx1">
                    <a:tint val="75000"/>
                  </a:schemeClr>
                </a:solidFill>
              </a:defRPr>
            </a:lvl8pPr>
            <a:lvl9pPr marL="36569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16" indent="0">
              <a:buNone/>
              <a:defRPr sz="1800">
                <a:solidFill>
                  <a:schemeClr val="tx1">
                    <a:tint val="75000"/>
                  </a:schemeClr>
                </a:solidFill>
              </a:defRPr>
            </a:lvl2pPr>
            <a:lvl3pPr marL="914231" indent="0">
              <a:buNone/>
              <a:defRPr sz="1600">
                <a:solidFill>
                  <a:schemeClr val="tx1">
                    <a:tint val="75000"/>
                  </a:schemeClr>
                </a:solidFill>
              </a:defRPr>
            </a:lvl3pPr>
            <a:lvl4pPr marL="1371347" indent="0">
              <a:buNone/>
              <a:defRPr sz="1400">
                <a:solidFill>
                  <a:schemeClr val="tx1">
                    <a:tint val="75000"/>
                  </a:schemeClr>
                </a:solidFill>
              </a:defRPr>
            </a:lvl4pPr>
            <a:lvl5pPr marL="1828462" indent="0">
              <a:buNone/>
              <a:defRPr sz="1400">
                <a:solidFill>
                  <a:schemeClr val="tx1">
                    <a:tint val="75000"/>
                  </a:schemeClr>
                </a:solidFill>
              </a:defRPr>
            </a:lvl5pPr>
            <a:lvl6pPr marL="2285578" indent="0">
              <a:buNone/>
              <a:defRPr sz="1400">
                <a:solidFill>
                  <a:schemeClr val="tx1">
                    <a:tint val="75000"/>
                  </a:schemeClr>
                </a:solidFill>
              </a:defRPr>
            </a:lvl6pPr>
            <a:lvl7pPr marL="2742694" indent="0">
              <a:buNone/>
              <a:defRPr sz="1400">
                <a:solidFill>
                  <a:schemeClr val="tx1">
                    <a:tint val="75000"/>
                  </a:schemeClr>
                </a:solidFill>
              </a:defRPr>
            </a:lvl7pPr>
            <a:lvl8pPr marL="3199809" indent="0">
              <a:buNone/>
              <a:defRPr sz="1400">
                <a:solidFill>
                  <a:schemeClr val="tx1">
                    <a:tint val="75000"/>
                  </a:schemeClr>
                </a:solidFill>
              </a:defRPr>
            </a:lvl8pPr>
            <a:lvl9pPr marL="36569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6" indent="0">
              <a:buNone/>
              <a:defRPr sz="2000" b="1"/>
            </a:lvl2pPr>
            <a:lvl3pPr marL="914231" indent="0">
              <a:buNone/>
              <a:defRPr sz="1800" b="1"/>
            </a:lvl3pPr>
            <a:lvl4pPr marL="1371347" indent="0">
              <a:buNone/>
              <a:defRPr sz="1600" b="1"/>
            </a:lvl4pPr>
            <a:lvl5pPr marL="1828462" indent="0">
              <a:buNone/>
              <a:defRPr sz="1600" b="1"/>
            </a:lvl5pPr>
            <a:lvl6pPr marL="2285578" indent="0">
              <a:buNone/>
              <a:defRPr sz="1600" b="1"/>
            </a:lvl6pPr>
            <a:lvl7pPr marL="2742694" indent="0">
              <a:buNone/>
              <a:defRPr sz="1600" b="1"/>
            </a:lvl7pPr>
            <a:lvl8pPr marL="3199809" indent="0">
              <a:buNone/>
              <a:defRPr sz="1600" b="1"/>
            </a:lvl8pPr>
            <a:lvl9pPr marL="36569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16" indent="0">
              <a:buNone/>
              <a:defRPr sz="2000" b="1"/>
            </a:lvl2pPr>
            <a:lvl3pPr marL="914231" indent="0">
              <a:buNone/>
              <a:defRPr sz="1800" b="1"/>
            </a:lvl3pPr>
            <a:lvl4pPr marL="1371347" indent="0">
              <a:buNone/>
              <a:defRPr sz="1600" b="1"/>
            </a:lvl4pPr>
            <a:lvl5pPr marL="1828462" indent="0">
              <a:buNone/>
              <a:defRPr sz="1600" b="1"/>
            </a:lvl5pPr>
            <a:lvl6pPr marL="2285578" indent="0">
              <a:buNone/>
              <a:defRPr sz="1600" b="1"/>
            </a:lvl6pPr>
            <a:lvl7pPr marL="2742694" indent="0">
              <a:buNone/>
              <a:defRPr sz="1600" b="1"/>
            </a:lvl7pPr>
            <a:lvl8pPr marL="3199809" indent="0">
              <a:buNone/>
              <a:defRPr sz="1600" b="1"/>
            </a:lvl8pPr>
            <a:lvl9pPr marL="36569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16" indent="0">
              <a:buNone/>
              <a:defRPr sz="1200"/>
            </a:lvl2pPr>
            <a:lvl3pPr marL="914231" indent="0">
              <a:buNone/>
              <a:defRPr sz="1000"/>
            </a:lvl3pPr>
            <a:lvl4pPr marL="1371347" indent="0">
              <a:buNone/>
              <a:defRPr sz="900"/>
            </a:lvl4pPr>
            <a:lvl5pPr marL="1828462" indent="0">
              <a:buNone/>
              <a:defRPr sz="900"/>
            </a:lvl5pPr>
            <a:lvl6pPr marL="2285578" indent="0">
              <a:buNone/>
              <a:defRPr sz="900"/>
            </a:lvl6pPr>
            <a:lvl7pPr marL="2742694" indent="0">
              <a:buNone/>
              <a:defRPr sz="900"/>
            </a:lvl7pPr>
            <a:lvl8pPr marL="3199809" indent="0">
              <a:buNone/>
              <a:defRPr sz="900"/>
            </a:lvl8pPr>
            <a:lvl9pPr marL="36569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5"/>
            <a:ext cx="5486400" cy="4114800"/>
          </a:xfrm>
        </p:spPr>
        <p:txBody>
          <a:bodyPr/>
          <a:lstStyle>
            <a:lvl1pPr marL="0" indent="0">
              <a:buNone/>
              <a:defRPr sz="3200"/>
            </a:lvl1pPr>
            <a:lvl2pPr marL="457116" indent="0">
              <a:buNone/>
              <a:defRPr sz="2800"/>
            </a:lvl2pPr>
            <a:lvl3pPr marL="914231" indent="0">
              <a:buNone/>
              <a:defRPr sz="2400"/>
            </a:lvl3pPr>
            <a:lvl4pPr marL="1371347" indent="0">
              <a:buNone/>
              <a:defRPr sz="2000"/>
            </a:lvl4pPr>
            <a:lvl5pPr marL="1828462" indent="0">
              <a:buNone/>
              <a:defRPr sz="2000"/>
            </a:lvl5pPr>
            <a:lvl6pPr marL="2285578" indent="0">
              <a:buNone/>
              <a:defRPr sz="2000"/>
            </a:lvl6pPr>
            <a:lvl7pPr marL="2742694" indent="0">
              <a:buNone/>
              <a:defRPr sz="2000"/>
            </a:lvl7pPr>
            <a:lvl8pPr marL="3199809" indent="0">
              <a:buNone/>
              <a:defRPr sz="2000"/>
            </a:lvl8pPr>
            <a:lvl9pPr marL="3656925" indent="0">
              <a:buNone/>
              <a:defRPr sz="2000"/>
            </a:lvl9pPr>
          </a:lstStyle>
          <a:p>
            <a:endParaRPr lang="en-US"/>
          </a:p>
        </p:txBody>
      </p:sp>
      <p:sp>
        <p:nvSpPr>
          <p:cNvPr id="4" name="Text Placeholder 3"/>
          <p:cNvSpPr>
            <a:spLocks noGrp="1"/>
          </p:cNvSpPr>
          <p:nvPr>
            <p:ph type="body" sz="half" idx="2"/>
          </p:nvPr>
        </p:nvSpPr>
        <p:spPr>
          <a:xfrm>
            <a:off x="1792290" y="5367338"/>
            <a:ext cx="5486400" cy="804862"/>
          </a:xfrm>
        </p:spPr>
        <p:txBody>
          <a:bodyPr/>
          <a:lstStyle>
            <a:lvl1pPr marL="0" indent="0">
              <a:buNone/>
              <a:defRPr sz="1400"/>
            </a:lvl1pPr>
            <a:lvl2pPr marL="457116" indent="0">
              <a:buNone/>
              <a:defRPr sz="1200"/>
            </a:lvl2pPr>
            <a:lvl3pPr marL="914231" indent="0">
              <a:buNone/>
              <a:defRPr sz="1000"/>
            </a:lvl3pPr>
            <a:lvl4pPr marL="1371347" indent="0">
              <a:buNone/>
              <a:defRPr sz="900"/>
            </a:lvl4pPr>
            <a:lvl5pPr marL="1828462" indent="0">
              <a:buNone/>
              <a:defRPr sz="900"/>
            </a:lvl5pPr>
            <a:lvl6pPr marL="2285578" indent="0">
              <a:buNone/>
              <a:defRPr sz="900"/>
            </a:lvl6pPr>
            <a:lvl7pPr marL="2742694" indent="0">
              <a:buNone/>
              <a:defRPr sz="900"/>
            </a:lvl7pPr>
            <a:lvl8pPr marL="3199809" indent="0">
              <a:buNone/>
              <a:defRPr sz="900"/>
            </a:lvl8pPr>
            <a:lvl9pPr marL="36569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200" b="1">
              <a:solidFill>
                <a:srgbClr val="FF0000"/>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200" b="1">
              <a:solidFill>
                <a:srgbClr val="FF0000"/>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B8ADB105-073D-4561-A5D9-BAB9A5DC9267}" type="slidenum">
              <a:rPr lang="en-US" sz="2200" b="1" smtClean="0">
                <a:solidFill>
                  <a:srgbClr val="FF0000"/>
                </a:solidFill>
              </a:rPr>
              <a:pPr defTabSz="914400" fontAlgn="base">
                <a:spcBef>
                  <a:spcPct val="0"/>
                </a:spcBef>
                <a:spcAft>
                  <a:spcPct val="0"/>
                </a:spcAft>
              </a:pPr>
              <a:t>‹#›</a:t>
            </a:fld>
            <a:endParaRPr lang="en-US" sz="2200" b="1">
              <a:solidFill>
                <a:srgbClr val="FF0000"/>
              </a:solidFill>
            </a:endParaRPr>
          </a:p>
        </p:txBody>
      </p:sp>
    </p:spTree>
    <p:extLst>
      <p:ext uri="{BB962C8B-B14F-4D97-AF65-F5344CB8AC3E}">
        <p14:creationId xmlns="" xmlns:p14="http://schemas.microsoft.com/office/powerpoint/2010/main" val="1287996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endParaRPr lang="en-US">
              <a:solidFill>
                <a:srgbClr val="D6ECFF"/>
              </a:solidFill>
            </a:endParaRPr>
          </a:p>
        </p:txBody>
      </p:sp>
      <p:sp>
        <p:nvSpPr>
          <p:cNvPr id="17" name="Footer Placeholder 16"/>
          <p:cNvSpPr>
            <a:spLocks noGrp="1"/>
          </p:cNvSpPr>
          <p:nvPr>
            <p:ph type="ftr" sz="quarter" idx="11"/>
          </p:nvPr>
        </p:nvSpPr>
        <p:spPr/>
        <p:txBody>
          <a:bodyPr/>
          <a:lstStyle>
            <a:extLst/>
          </a:lstStyle>
          <a:p>
            <a:endParaRPr lang="en-US">
              <a:solidFill>
                <a:srgbClr val="D6ECFF"/>
              </a:solidFill>
            </a:endParaRPr>
          </a:p>
        </p:txBody>
      </p:sp>
      <p:sp>
        <p:nvSpPr>
          <p:cNvPr id="29" name="Slide Number Placeholder 28"/>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6" indent="0">
              <a:buNone/>
              <a:defRPr sz="2000" b="1"/>
            </a:lvl2pPr>
            <a:lvl3pPr marL="914231" indent="0">
              <a:buNone/>
              <a:defRPr sz="1800" b="1"/>
            </a:lvl3pPr>
            <a:lvl4pPr marL="1371347" indent="0">
              <a:buNone/>
              <a:defRPr sz="1600" b="1"/>
            </a:lvl4pPr>
            <a:lvl5pPr marL="1828462" indent="0">
              <a:buNone/>
              <a:defRPr sz="1600" b="1"/>
            </a:lvl5pPr>
            <a:lvl6pPr marL="2285578" indent="0">
              <a:buNone/>
              <a:defRPr sz="1600" b="1"/>
            </a:lvl6pPr>
            <a:lvl7pPr marL="2742694" indent="0">
              <a:buNone/>
              <a:defRPr sz="1600" b="1"/>
            </a:lvl7pPr>
            <a:lvl8pPr marL="3199809" indent="0">
              <a:buNone/>
              <a:defRPr sz="1600" b="1"/>
            </a:lvl8pPr>
            <a:lvl9pPr marL="36569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16" indent="0">
              <a:buNone/>
              <a:defRPr sz="2000" b="1"/>
            </a:lvl2pPr>
            <a:lvl3pPr marL="914231" indent="0">
              <a:buNone/>
              <a:defRPr sz="1800" b="1"/>
            </a:lvl3pPr>
            <a:lvl4pPr marL="1371347" indent="0">
              <a:buNone/>
              <a:defRPr sz="1600" b="1"/>
            </a:lvl4pPr>
            <a:lvl5pPr marL="1828462" indent="0">
              <a:buNone/>
              <a:defRPr sz="1600" b="1"/>
            </a:lvl5pPr>
            <a:lvl6pPr marL="2285578" indent="0">
              <a:buNone/>
              <a:defRPr sz="1600" b="1"/>
            </a:lvl6pPr>
            <a:lvl7pPr marL="2742694" indent="0">
              <a:buNone/>
              <a:defRPr sz="1600" b="1"/>
            </a:lvl7pPr>
            <a:lvl8pPr marL="3199809" indent="0">
              <a:buNone/>
              <a:defRPr sz="1600" b="1"/>
            </a:lvl8pPr>
            <a:lvl9pPr marL="36569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defTabSz="914400"/>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solidFill>
                <a:srgbClr val="D6ECFF"/>
              </a:solidFill>
            </a:endParaRPr>
          </a:p>
        </p:txBody>
      </p:sp>
      <p:sp>
        <p:nvSpPr>
          <p:cNvPr id="8" name="Footer Placeholder 7"/>
          <p:cNvSpPr>
            <a:spLocks noGrp="1"/>
          </p:cNvSpPr>
          <p:nvPr>
            <p:ph type="ftr" sz="quarter" idx="11"/>
          </p:nvPr>
        </p:nvSpPr>
        <p:spPr/>
        <p:txBody>
          <a:bodyPr/>
          <a:lstStyle>
            <a:extLst/>
          </a:lstStyle>
          <a:p>
            <a:endParaRPr lang="en-US">
              <a:solidFill>
                <a:srgbClr val="D6ECFF"/>
              </a:solidFill>
            </a:endParaRPr>
          </a:p>
        </p:txBody>
      </p:sp>
      <p:sp>
        <p:nvSpPr>
          <p:cNvPr id="9" name="Slide Number Placeholder 8"/>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solidFill>
                <a:srgbClr val="D6ECFF"/>
              </a:solidFill>
            </a:endParaRPr>
          </a:p>
        </p:txBody>
      </p:sp>
      <p:sp>
        <p:nvSpPr>
          <p:cNvPr id="4" name="Footer Placeholder 3"/>
          <p:cNvSpPr>
            <a:spLocks noGrp="1"/>
          </p:cNvSpPr>
          <p:nvPr>
            <p:ph type="ftr" sz="quarter" idx="11"/>
          </p:nvPr>
        </p:nvSpPr>
        <p:spPr/>
        <p:txBody>
          <a:bodyPr/>
          <a:lstStyle>
            <a:extLst/>
          </a:lstStyle>
          <a:p>
            <a:endParaRPr lang="en-US">
              <a:solidFill>
                <a:srgbClr val="D6ECFF"/>
              </a:solidFill>
            </a:endParaRPr>
          </a:p>
        </p:txBody>
      </p:sp>
      <p:sp>
        <p:nvSpPr>
          <p:cNvPr id="5" name="Slide Number Placeholder 4"/>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solidFill>
                <a:srgbClr val="D6ECFF"/>
              </a:solidFill>
            </a:endParaRPr>
          </a:p>
        </p:txBody>
      </p:sp>
      <p:sp>
        <p:nvSpPr>
          <p:cNvPr id="3" name="Footer Placeholder 2"/>
          <p:cNvSpPr>
            <a:spLocks noGrp="1"/>
          </p:cNvSpPr>
          <p:nvPr>
            <p:ph type="ftr" sz="quarter" idx="11"/>
          </p:nvPr>
        </p:nvSpPr>
        <p:spPr/>
        <p:txBody>
          <a:bodyPr/>
          <a:lstStyle>
            <a:extLst/>
          </a:lstStyle>
          <a:p>
            <a:endParaRPr lang="en-US">
              <a:solidFill>
                <a:srgbClr val="D6ECFF"/>
              </a:solidFill>
            </a:endParaRPr>
          </a:p>
        </p:txBody>
      </p:sp>
      <p:sp>
        <p:nvSpPr>
          <p:cNvPr id="4" name="Slide Number Placeholder 3"/>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endParaRPr lang="en-US">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56233DD7-EA62-46DE-9C92-0F09FE752AE5}" type="slidenum">
              <a:rPr lang="en-US" smtClean="0">
                <a:solidFill>
                  <a:srgbClr val="D6ECFF"/>
                </a:solidFill>
              </a:rPr>
              <a:pPr/>
              <a:t>‹#›</a:t>
            </a:fld>
            <a:endParaRPr lang="en-US">
              <a:solidFill>
                <a:srgbClr val="D6ECF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sz="2200" b="1">
              <a:solidFill>
                <a:srgbClr val="FF0000"/>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n-US" sz="2200" b="1">
              <a:solidFill>
                <a:srgbClr val="FF0000"/>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B8ADB105-073D-4561-A5D9-BAB9A5DC9267}" type="slidenum">
              <a:rPr lang="en-US" sz="2200" b="1" smtClean="0">
                <a:solidFill>
                  <a:srgbClr val="FF0000"/>
                </a:solidFill>
              </a:rPr>
              <a:pPr defTabSz="914400" fontAlgn="base">
                <a:spcBef>
                  <a:spcPct val="0"/>
                </a:spcBef>
                <a:spcAft>
                  <a:spcPct val="0"/>
                </a:spcAft>
              </a:pPr>
              <a:t>‹#›</a:t>
            </a:fld>
            <a:endParaRPr lang="en-US" sz="2200" b="1">
              <a:solidFill>
                <a:srgbClr val="FF0000"/>
              </a:solidFill>
            </a:endParaRPr>
          </a:p>
        </p:txBody>
      </p:sp>
    </p:spTree>
    <p:extLst>
      <p:ext uri="{BB962C8B-B14F-4D97-AF65-F5344CB8AC3E}">
        <p14:creationId xmlns="" xmlns:p14="http://schemas.microsoft.com/office/powerpoint/2010/main" val="128799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16" indent="0">
              <a:buNone/>
              <a:defRPr sz="1200"/>
            </a:lvl2pPr>
            <a:lvl3pPr marL="914231" indent="0">
              <a:buNone/>
              <a:defRPr sz="1000"/>
            </a:lvl3pPr>
            <a:lvl4pPr marL="1371347" indent="0">
              <a:buNone/>
              <a:defRPr sz="900"/>
            </a:lvl4pPr>
            <a:lvl5pPr marL="1828462" indent="0">
              <a:buNone/>
              <a:defRPr sz="900"/>
            </a:lvl5pPr>
            <a:lvl6pPr marL="2285578" indent="0">
              <a:buNone/>
              <a:defRPr sz="900"/>
            </a:lvl6pPr>
            <a:lvl7pPr marL="2742694" indent="0">
              <a:buNone/>
              <a:defRPr sz="900"/>
            </a:lvl7pPr>
            <a:lvl8pPr marL="3199809" indent="0">
              <a:buNone/>
              <a:defRPr sz="900"/>
            </a:lvl8pPr>
            <a:lvl9pPr marL="36569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5"/>
            <a:ext cx="5486400" cy="4114800"/>
          </a:xfrm>
        </p:spPr>
        <p:txBody>
          <a:bodyPr/>
          <a:lstStyle>
            <a:lvl1pPr marL="0" indent="0">
              <a:buNone/>
              <a:defRPr sz="3200"/>
            </a:lvl1pPr>
            <a:lvl2pPr marL="457116" indent="0">
              <a:buNone/>
              <a:defRPr sz="2800"/>
            </a:lvl2pPr>
            <a:lvl3pPr marL="914231" indent="0">
              <a:buNone/>
              <a:defRPr sz="2400"/>
            </a:lvl3pPr>
            <a:lvl4pPr marL="1371347" indent="0">
              <a:buNone/>
              <a:defRPr sz="2000"/>
            </a:lvl4pPr>
            <a:lvl5pPr marL="1828462" indent="0">
              <a:buNone/>
              <a:defRPr sz="2000"/>
            </a:lvl5pPr>
            <a:lvl6pPr marL="2285578" indent="0">
              <a:buNone/>
              <a:defRPr sz="2000"/>
            </a:lvl6pPr>
            <a:lvl7pPr marL="2742694" indent="0">
              <a:buNone/>
              <a:defRPr sz="2000"/>
            </a:lvl7pPr>
            <a:lvl8pPr marL="3199809" indent="0">
              <a:buNone/>
              <a:defRPr sz="2000"/>
            </a:lvl8pPr>
            <a:lvl9pPr marL="3656925" indent="0">
              <a:buNone/>
              <a:defRPr sz="2000"/>
            </a:lvl9pPr>
          </a:lstStyle>
          <a:p>
            <a:endParaRPr lang="en-US"/>
          </a:p>
        </p:txBody>
      </p:sp>
      <p:sp>
        <p:nvSpPr>
          <p:cNvPr id="4" name="Text Placeholder 3"/>
          <p:cNvSpPr>
            <a:spLocks noGrp="1"/>
          </p:cNvSpPr>
          <p:nvPr>
            <p:ph type="body" sz="half" idx="2"/>
          </p:nvPr>
        </p:nvSpPr>
        <p:spPr>
          <a:xfrm>
            <a:off x="1792290" y="5367338"/>
            <a:ext cx="5486400" cy="804862"/>
          </a:xfrm>
        </p:spPr>
        <p:txBody>
          <a:bodyPr/>
          <a:lstStyle>
            <a:lvl1pPr marL="0" indent="0">
              <a:buNone/>
              <a:defRPr sz="1400"/>
            </a:lvl1pPr>
            <a:lvl2pPr marL="457116" indent="0">
              <a:buNone/>
              <a:defRPr sz="1200"/>
            </a:lvl2pPr>
            <a:lvl3pPr marL="914231" indent="0">
              <a:buNone/>
              <a:defRPr sz="1000"/>
            </a:lvl3pPr>
            <a:lvl4pPr marL="1371347" indent="0">
              <a:buNone/>
              <a:defRPr sz="900"/>
            </a:lvl4pPr>
            <a:lvl5pPr marL="1828462" indent="0">
              <a:buNone/>
              <a:defRPr sz="900"/>
            </a:lvl5pPr>
            <a:lvl6pPr marL="2285578" indent="0">
              <a:buNone/>
              <a:defRPr sz="900"/>
            </a:lvl6pPr>
            <a:lvl7pPr marL="2742694" indent="0">
              <a:buNone/>
              <a:defRPr sz="900"/>
            </a:lvl7pPr>
            <a:lvl8pPr marL="3199809" indent="0">
              <a:buNone/>
              <a:defRPr sz="900"/>
            </a:lvl8pPr>
            <a:lvl9pPr marL="36569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EA017-9697-4D07-9180-B375A5E3FF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2" y="6356352"/>
            <a:ext cx="28956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fld id="{A49EA017-9697-4D07-9180-B375A5E3FF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231" rtl="0" eaLnBrk="1" latinLnBrk="0" hangingPunct="1">
        <a:spcBef>
          <a:spcPct val="0"/>
        </a:spcBef>
        <a:buNone/>
        <a:defRPr sz="4400" kern="1200">
          <a:solidFill>
            <a:schemeClr val="tx1"/>
          </a:solidFill>
          <a:latin typeface="+mj-lt"/>
          <a:ea typeface="+mj-ea"/>
          <a:cs typeface="+mj-cs"/>
        </a:defRPr>
      </a:lvl1pPr>
    </p:titleStyle>
    <p:bodyStyle>
      <a:lvl1pPr marL="342838" indent="-342838" algn="l" defTabSz="91423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2" indent="-285697" algn="l" defTabSz="91423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0" indent="-228558" algn="l" defTabSz="91423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06"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20"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35"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50"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67"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83"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1" rtl="0" eaLnBrk="1" latinLnBrk="0" hangingPunct="1">
        <a:defRPr sz="1800" kern="1200">
          <a:solidFill>
            <a:schemeClr val="tx1"/>
          </a:solidFill>
          <a:latin typeface="+mn-lt"/>
          <a:ea typeface="+mn-ea"/>
          <a:cs typeface="+mn-cs"/>
        </a:defRPr>
      </a:lvl1pPr>
      <a:lvl2pPr marL="457116" algn="l" defTabSz="914231" rtl="0" eaLnBrk="1" latinLnBrk="0" hangingPunct="1">
        <a:defRPr sz="1800" kern="1200">
          <a:solidFill>
            <a:schemeClr val="tx1"/>
          </a:solidFill>
          <a:latin typeface="+mn-lt"/>
          <a:ea typeface="+mn-ea"/>
          <a:cs typeface="+mn-cs"/>
        </a:defRPr>
      </a:lvl2pPr>
      <a:lvl3pPr marL="914231" algn="l" defTabSz="914231" rtl="0" eaLnBrk="1" latinLnBrk="0" hangingPunct="1">
        <a:defRPr sz="1800" kern="1200">
          <a:solidFill>
            <a:schemeClr val="tx1"/>
          </a:solidFill>
          <a:latin typeface="+mn-lt"/>
          <a:ea typeface="+mn-ea"/>
          <a:cs typeface="+mn-cs"/>
        </a:defRPr>
      </a:lvl3pPr>
      <a:lvl4pPr marL="1371347" algn="l" defTabSz="914231" rtl="0" eaLnBrk="1" latinLnBrk="0" hangingPunct="1">
        <a:defRPr sz="1800" kern="1200">
          <a:solidFill>
            <a:schemeClr val="tx1"/>
          </a:solidFill>
          <a:latin typeface="+mn-lt"/>
          <a:ea typeface="+mn-ea"/>
          <a:cs typeface="+mn-cs"/>
        </a:defRPr>
      </a:lvl4pPr>
      <a:lvl5pPr marL="1828462" algn="l" defTabSz="914231" rtl="0" eaLnBrk="1" latinLnBrk="0" hangingPunct="1">
        <a:defRPr sz="1800" kern="1200">
          <a:solidFill>
            <a:schemeClr val="tx1"/>
          </a:solidFill>
          <a:latin typeface="+mn-lt"/>
          <a:ea typeface="+mn-ea"/>
          <a:cs typeface="+mn-cs"/>
        </a:defRPr>
      </a:lvl5pPr>
      <a:lvl6pPr marL="2285578" algn="l" defTabSz="914231" rtl="0" eaLnBrk="1" latinLnBrk="0" hangingPunct="1">
        <a:defRPr sz="1800" kern="1200">
          <a:solidFill>
            <a:schemeClr val="tx1"/>
          </a:solidFill>
          <a:latin typeface="+mn-lt"/>
          <a:ea typeface="+mn-ea"/>
          <a:cs typeface="+mn-cs"/>
        </a:defRPr>
      </a:lvl6pPr>
      <a:lvl7pPr marL="2742694" algn="l" defTabSz="914231" rtl="0" eaLnBrk="1" latinLnBrk="0" hangingPunct="1">
        <a:defRPr sz="1800" kern="1200">
          <a:solidFill>
            <a:schemeClr val="tx1"/>
          </a:solidFill>
          <a:latin typeface="+mn-lt"/>
          <a:ea typeface="+mn-ea"/>
          <a:cs typeface="+mn-cs"/>
        </a:defRPr>
      </a:lvl7pPr>
      <a:lvl8pPr marL="3199809" algn="l" defTabSz="914231" rtl="0" eaLnBrk="1" latinLnBrk="0" hangingPunct="1">
        <a:defRPr sz="1800" kern="1200">
          <a:solidFill>
            <a:schemeClr val="tx1"/>
          </a:solidFill>
          <a:latin typeface="+mn-lt"/>
          <a:ea typeface="+mn-ea"/>
          <a:cs typeface="+mn-cs"/>
        </a:defRPr>
      </a:lvl8pPr>
      <a:lvl9pPr marL="3656925" algn="l" defTabSz="9142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09456148"/>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231" rtl="0" eaLnBrk="1" latinLnBrk="0" hangingPunct="1">
        <a:spcBef>
          <a:spcPct val="0"/>
        </a:spcBef>
        <a:buNone/>
        <a:defRPr sz="4400" kern="1200">
          <a:solidFill>
            <a:schemeClr val="tx1"/>
          </a:solidFill>
          <a:latin typeface="+mj-lt"/>
          <a:ea typeface="+mj-ea"/>
          <a:cs typeface="+mj-cs"/>
        </a:defRPr>
      </a:lvl1pPr>
    </p:titleStyle>
    <p:bodyStyle>
      <a:lvl1pPr marL="342838" indent="-342838" algn="l" defTabSz="91423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2" indent="-285697" algn="l" defTabSz="91423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0" indent="-228558" algn="l" defTabSz="91423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06"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20"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35"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50"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67"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83"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1" rtl="0" eaLnBrk="1" latinLnBrk="0" hangingPunct="1">
        <a:defRPr sz="1800" kern="1200">
          <a:solidFill>
            <a:schemeClr val="tx1"/>
          </a:solidFill>
          <a:latin typeface="+mn-lt"/>
          <a:ea typeface="+mn-ea"/>
          <a:cs typeface="+mn-cs"/>
        </a:defRPr>
      </a:lvl1pPr>
      <a:lvl2pPr marL="457116" algn="l" defTabSz="914231" rtl="0" eaLnBrk="1" latinLnBrk="0" hangingPunct="1">
        <a:defRPr sz="1800" kern="1200">
          <a:solidFill>
            <a:schemeClr val="tx1"/>
          </a:solidFill>
          <a:latin typeface="+mn-lt"/>
          <a:ea typeface="+mn-ea"/>
          <a:cs typeface="+mn-cs"/>
        </a:defRPr>
      </a:lvl2pPr>
      <a:lvl3pPr marL="914231" algn="l" defTabSz="914231" rtl="0" eaLnBrk="1" latinLnBrk="0" hangingPunct="1">
        <a:defRPr sz="1800" kern="1200">
          <a:solidFill>
            <a:schemeClr val="tx1"/>
          </a:solidFill>
          <a:latin typeface="+mn-lt"/>
          <a:ea typeface="+mn-ea"/>
          <a:cs typeface="+mn-cs"/>
        </a:defRPr>
      </a:lvl3pPr>
      <a:lvl4pPr marL="1371347" algn="l" defTabSz="914231" rtl="0" eaLnBrk="1" latinLnBrk="0" hangingPunct="1">
        <a:defRPr sz="1800" kern="1200">
          <a:solidFill>
            <a:schemeClr val="tx1"/>
          </a:solidFill>
          <a:latin typeface="+mn-lt"/>
          <a:ea typeface="+mn-ea"/>
          <a:cs typeface="+mn-cs"/>
        </a:defRPr>
      </a:lvl4pPr>
      <a:lvl5pPr marL="1828462" algn="l" defTabSz="914231" rtl="0" eaLnBrk="1" latinLnBrk="0" hangingPunct="1">
        <a:defRPr sz="1800" kern="1200">
          <a:solidFill>
            <a:schemeClr val="tx1"/>
          </a:solidFill>
          <a:latin typeface="+mn-lt"/>
          <a:ea typeface="+mn-ea"/>
          <a:cs typeface="+mn-cs"/>
        </a:defRPr>
      </a:lvl5pPr>
      <a:lvl6pPr marL="2285578" algn="l" defTabSz="914231" rtl="0" eaLnBrk="1" latinLnBrk="0" hangingPunct="1">
        <a:defRPr sz="1800" kern="1200">
          <a:solidFill>
            <a:schemeClr val="tx1"/>
          </a:solidFill>
          <a:latin typeface="+mn-lt"/>
          <a:ea typeface="+mn-ea"/>
          <a:cs typeface="+mn-cs"/>
        </a:defRPr>
      </a:lvl6pPr>
      <a:lvl7pPr marL="2742694" algn="l" defTabSz="914231" rtl="0" eaLnBrk="1" latinLnBrk="0" hangingPunct="1">
        <a:defRPr sz="1800" kern="1200">
          <a:solidFill>
            <a:schemeClr val="tx1"/>
          </a:solidFill>
          <a:latin typeface="+mn-lt"/>
          <a:ea typeface="+mn-ea"/>
          <a:cs typeface="+mn-cs"/>
        </a:defRPr>
      </a:lvl7pPr>
      <a:lvl8pPr marL="3199809" algn="l" defTabSz="914231" rtl="0" eaLnBrk="1" latinLnBrk="0" hangingPunct="1">
        <a:defRPr sz="1800" kern="1200">
          <a:solidFill>
            <a:schemeClr val="tx1"/>
          </a:solidFill>
          <a:latin typeface="+mn-lt"/>
          <a:ea typeface="+mn-ea"/>
          <a:cs typeface="+mn-cs"/>
        </a:defRPr>
      </a:lvl8pPr>
      <a:lvl9pPr marL="3656925" algn="l" defTabSz="91423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542508" y="126800"/>
            <a:ext cx="8045117" cy="1280366"/>
          </a:xfrm>
          <a:prstGeom prst="rect">
            <a:avLst/>
          </a:prstGeom>
          <a:gradFill rotWithShape="0">
            <a:gsLst>
              <a:gs pos="0">
                <a:srgbClr val="000099"/>
              </a:gs>
              <a:gs pos="100000">
                <a:srgbClr val="8F8FD2"/>
              </a:gs>
            </a:gsLst>
            <a:lin ang="5400000" scaled="1"/>
          </a:gradFill>
          <a:ln w="9525">
            <a:noFill/>
            <a:miter lim="800000"/>
            <a:headEnd/>
            <a:tailEnd/>
          </a:ln>
        </p:spPr>
        <p:txBody>
          <a:bodyPr vert="horz" wrap="square" lIns="91387" tIns="45693" rIns="91387" bIns="45693" numCol="1" anchor="ctr" anchorCtr="0" compatLnSpc="1">
            <a:prstTxWarp prst="textNoShape">
              <a:avLst/>
            </a:prstTxWarp>
          </a:bodyPr>
          <a:lstStyle/>
          <a:p>
            <a:pPr lvl="0"/>
            <a:r>
              <a:rPr lang="en-US" smtClean="0"/>
              <a:t>Click to edit Master title style</a:t>
            </a:r>
          </a:p>
        </p:txBody>
      </p:sp>
      <p:sp>
        <p:nvSpPr>
          <p:cNvPr id="2051" name="Rectangle 4"/>
          <p:cNvSpPr>
            <a:spLocks noGrp="1" noChangeArrowheads="1"/>
          </p:cNvSpPr>
          <p:nvPr>
            <p:ph type="body" idx="1"/>
          </p:nvPr>
        </p:nvSpPr>
        <p:spPr bwMode="auto">
          <a:xfrm>
            <a:off x="701254" y="1594273"/>
            <a:ext cx="7696803" cy="4419428"/>
          </a:xfrm>
          <a:prstGeom prst="rect">
            <a:avLst/>
          </a:prstGeom>
          <a:noFill/>
          <a:ln w="9525">
            <a:noFill/>
            <a:miter lim="800000"/>
            <a:headEnd/>
            <a:tailEnd/>
          </a:ln>
        </p:spPr>
        <p:txBody>
          <a:bodyPr vert="horz" wrap="square" lIns="91387" tIns="45693" rIns="91387" bIns="456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565" name="Rectangle 5"/>
          <p:cNvSpPr>
            <a:spLocks noGrp="1" noChangeArrowheads="1"/>
          </p:cNvSpPr>
          <p:nvPr>
            <p:ph type="dt" sz="half" idx="2"/>
          </p:nvPr>
        </p:nvSpPr>
        <p:spPr bwMode="auto">
          <a:xfrm>
            <a:off x="941682" y="6341526"/>
            <a:ext cx="1570493" cy="273701"/>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defRPr sz="1500" b="0"/>
            </a:lvl1pPr>
          </a:lstStyle>
          <a:p>
            <a:pPr fontAlgn="base">
              <a:spcBef>
                <a:spcPct val="0"/>
              </a:spcBef>
              <a:spcAft>
                <a:spcPct val="0"/>
              </a:spcAft>
              <a:defRPr/>
            </a:pPr>
            <a:endParaRPr lang="en-US">
              <a:solidFill>
                <a:srgbClr val="000000"/>
              </a:solidFill>
            </a:endParaRPr>
          </a:p>
        </p:txBody>
      </p:sp>
      <p:sp>
        <p:nvSpPr>
          <p:cNvPr id="450566" name="Rectangle 6"/>
          <p:cNvSpPr>
            <a:spLocks noGrp="1" noChangeArrowheads="1"/>
          </p:cNvSpPr>
          <p:nvPr>
            <p:ph type="ftr" sz="quarter" idx="3"/>
          </p:nvPr>
        </p:nvSpPr>
        <p:spPr bwMode="auto">
          <a:xfrm>
            <a:off x="2606187" y="6336885"/>
            <a:ext cx="5563768" cy="306174"/>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a:defRPr sz="1500" b="0" i="1"/>
            </a:lvl1pPr>
          </a:lstStyle>
          <a:p>
            <a:pPr fontAlgn="base">
              <a:spcBef>
                <a:spcPct val="0"/>
              </a:spcBef>
              <a:spcAft>
                <a:spcPct val="0"/>
              </a:spcAft>
              <a:defRPr/>
            </a:pPr>
            <a:endParaRPr lang="en-US">
              <a:solidFill>
                <a:srgbClr val="000000"/>
              </a:solidFill>
            </a:endParaRPr>
          </a:p>
        </p:txBody>
      </p:sp>
      <p:sp>
        <p:nvSpPr>
          <p:cNvPr id="450567" name="Rectangle 7"/>
          <p:cNvSpPr>
            <a:spLocks noGrp="1" noChangeArrowheads="1"/>
          </p:cNvSpPr>
          <p:nvPr>
            <p:ph type="sldNum" sz="quarter" idx="4"/>
          </p:nvPr>
        </p:nvSpPr>
        <p:spPr bwMode="auto">
          <a:xfrm>
            <a:off x="8467408" y="6358536"/>
            <a:ext cx="457740" cy="244321"/>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a:defRPr sz="1500" b="0"/>
            </a:lvl1pPr>
          </a:lstStyle>
          <a:p>
            <a:pPr fontAlgn="base">
              <a:spcBef>
                <a:spcPct val="0"/>
              </a:spcBef>
              <a:spcAft>
                <a:spcPct val="0"/>
              </a:spcAft>
              <a:defRPr/>
            </a:pPr>
            <a:fld id="{23119C22-D514-4EB6-BD06-FE88275F6FDF}" type="slidenum">
              <a:rPr lang="en-US">
                <a:solidFill>
                  <a:srgbClr val="000000"/>
                </a:solidFill>
              </a:rPr>
              <a:pPr fontAlgn="base">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ctr" defTabSz="915048" rtl="0" eaLnBrk="0" fontAlgn="base" hangingPunct="0">
        <a:spcBef>
          <a:spcPct val="0"/>
        </a:spcBef>
        <a:spcAft>
          <a:spcPct val="0"/>
        </a:spcAft>
        <a:defRPr sz="4400">
          <a:solidFill>
            <a:srgbClr val="FFCC00"/>
          </a:solidFill>
          <a:latin typeface="+mj-lt"/>
          <a:ea typeface="+mj-ea"/>
          <a:cs typeface="+mj-cs"/>
        </a:defRPr>
      </a:lvl1pPr>
      <a:lvl2pPr algn="ctr" defTabSz="915048" rtl="0" eaLnBrk="0" fontAlgn="base" hangingPunct="0">
        <a:spcBef>
          <a:spcPct val="0"/>
        </a:spcBef>
        <a:spcAft>
          <a:spcPct val="0"/>
        </a:spcAft>
        <a:defRPr sz="4400">
          <a:solidFill>
            <a:srgbClr val="FFCC00"/>
          </a:solidFill>
          <a:latin typeface="Times New Roman" pitchFamily="18" charset="0"/>
        </a:defRPr>
      </a:lvl2pPr>
      <a:lvl3pPr algn="ctr" defTabSz="915048" rtl="0" eaLnBrk="0" fontAlgn="base" hangingPunct="0">
        <a:spcBef>
          <a:spcPct val="0"/>
        </a:spcBef>
        <a:spcAft>
          <a:spcPct val="0"/>
        </a:spcAft>
        <a:defRPr sz="4400">
          <a:solidFill>
            <a:srgbClr val="FFCC00"/>
          </a:solidFill>
          <a:latin typeface="Times New Roman" pitchFamily="18" charset="0"/>
        </a:defRPr>
      </a:lvl3pPr>
      <a:lvl4pPr algn="ctr" defTabSz="915048" rtl="0" eaLnBrk="0" fontAlgn="base" hangingPunct="0">
        <a:spcBef>
          <a:spcPct val="0"/>
        </a:spcBef>
        <a:spcAft>
          <a:spcPct val="0"/>
        </a:spcAft>
        <a:defRPr sz="4400">
          <a:solidFill>
            <a:srgbClr val="FFCC00"/>
          </a:solidFill>
          <a:latin typeface="Times New Roman" pitchFamily="18" charset="0"/>
        </a:defRPr>
      </a:lvl4pPr>
      <a:lvl5pPr algn="ctr" defTabSz="915048" rtl="0" eaLnBrk="0" fontAlgn="base" hangingPunct="0">
        <a:spcBef>
          <a:spcPct val="0"/>
        </a:spcBef>
        <a:spcAft>
          <a:spcPct val="0"/>
        </a:spcAft>
        <a:defRPr sz="4400">
          <a:solidFill>
            <a:srgbClr val="FFCC00"/>
          </a:solidFill>
          <a:latin typeface="Times New Roman" pitchFamily="18" charset="0"/>
        </a:defRPr>
      </a:lvl5pPr>
      <a:lvl6pPr marL="444408" algn="ctr" defTabSz="915048" rtl="0" fontAlgn="base">
        <a:spcBef>
          <a:spcPct val="0"/>
        </a:spcBef>
        <a:spcAft>
          <a:spcPct val="0"/>
        </a:spcAft>
        <a:defRPr sz="4400">
          <a:solidFill>
            <a:srgbClr val="FFCC00"/>
          </a:solidFill>
          <a:latin typeface="Times New Roman" pitchFamily="18" charset="0"/>
        </a:defRPr>
      </a:lvl6pPr>
      <a:lvl7pPr marL="888816" algn="ctr" defTabSz="915048" rtl="0" fontAlgn="base">
        <a:spcBef>
          <a:spcPct val="0"/>
        </a:spcBef>
        <a:spcAft>
          <a:spcPct val="0"/>
        </a:spcAft>
        <a:defRPr sz="4400">
          <a:solidFill>
            <a:srgbClr val="FFCC00"/>
          </a:solidFill>
          <a:latin typeface="Times New Roman" pitchFamily="18" charset="0"/>
        </a:defRPr>
      </a:lvl7pPr>
      <a:lvl8pPr marL="1333224" algn="ctr" defTabSz="915048" rtl="0" fontAlgn="base">
        <a:spcBef>
          <a:spcPct val="0"/>
        </a:spcBef>
        <a:spcAft>
          <a:spcPct val="0"/>
        </a:spcAft>
        <a:defRPr sz="4400">
          <a:solidFill>
            <a:srgbClr val="FFCC00"/>
          </a:solidFill>
          <a:latin typeface="Times New Roman" pitchFamily="18" charset="0"/>
        </a:defRPr>
      </a:lvl8pPr>
      <a:lvl9pPr marL="1777631" algn="ctr" defTabSz="915048" rtl="0" fontAlgn="base">
        <a:spcBef>
          <a:spcPct val="0"/>
        </a:spcBef>
        <a:spcAft>
          <a:spcPct val="0"/>
        </a:spcAft>
        <a:defRPr sz="4400">
          <a:solidFill>
            <a:srgbClr val="FFCC00"/>
          </a:solidFill>
          <a:latin typeface="Times New Roman" pitchFamily="18" charset="0"/>
        </a:defRPr>
      </a:lvl9pPr>
    </p:titleStyle>
    <p:bodyStyle>
      <a:lvl1pPr marL="342564" indent="-342564" algn="l" defTabSz="915048" rtl="0" eaLnBrk="0" fontAlgn="base" hangingPunct="0">
        <a:spcBef>
          <a:spcPct val="20000"/>
        </a:spcBef>
        <a:spcAft>
          <a:spcPct val="0"/>
        </a:spcAft>
        <a:buChar char="•"/>
        <a:defRPr sz="3200">
          <a:solidFill>
            <a:schemeClr val="tx1"/>
          </a:solidFill>
          <a:latin typeface="+mn-lt"/>
          <a:ea typeface="+mn-ea"/>
          <a:cs typeface="+mn-cs"/>
        </a:defRPr>
      </a:lvl1pPr>
      <a:lvl2pPr marL="742222" indent="-285470" algn="l" defTabSz="915048" rtl="0" eaLnBrk="0" fontAlgn="base" hangingPunct="0">
        <a:spcBef>
          <a:spcPct val="20000"/>
        </a:spcBef>
        <a:spcAft>
          <a:spcPct val="0"/>
        </a:spcAft>
        <a:buChar char="–"/>
        <a:defRPr sz="2800">
          <a:solidFill>
            <a:schemeClr val="tx1"/>
          </a:solidFill>
          <a:latin typeface="+mn-lt"/>
        </a:defRPr>
      </a:lvl2pPr>
      <a:lvl3pPr marL="1140339" indent="-225290" algn="l" defTabSz="915048" rtl="0" eaLnBrk="0" fontAlgn="base" hangingPunct="0">
        <a:spcBef>
          <a:spcPct val="20000"/>
        </a:spcBef>
        <a:spcAft>
          <a:spcPct val="0"/>
        </a:spcAft>
        <a:buChar char="•"/>
        <a:defRPr sz="2400">
          <a:solidFill>
            <a:schemeClr val="tx1"/>
          </a:solidFill>
          <a:latin typeface="+mn-lt"/>
        </a:defRPr>
      </a:lvl3pPr>
      <a:lvl4pPr marL="1600177" indent="-228376" algn="l" defTabSz="915048" rtl="0" eaLnBrk="0" fontAlgn="base" hangingPunct="0">
        <a:spcBef>
          <a:spcPct val="20000"/>
        </a:spcBef>
        <a:spcAft>
          <a:spcPct val="0"/>
        </a:spcAft>
        <a:buChar char="–"/>
        <a:defRPr sz="1900">
          <a:solidFill>
            <a:schemeClr val="tx1"/>
          </a:solidFill>
          <a:latin typeface="+mn-lt"/>
        </a:defRPr>
      </a:lvl4pPr>
      <a:lvl5pPr marL="2056929" indent="-228376" algn="l" defTabSz="915048" rtl="0" eaLnBrk="0" fontAlgn="base" hangingPunct="0">
        <a:spcBef>
          <a:spcPct val="20000"/>
        </a:spcBef>
        <a:spcAft>
          <a:spcPct val="0"/>
        </a:spcAft>
        <a:buChar char="»"/>
        <a:defRPr sz="1900">
          <a:solidFill>
            <a:schemeClr val="tx1"/>
          </a:solidFill>
          <a:latin typeface="+mn-lt"/>
        </a:defRPr>
      </a:lvl5pPr>
      <a:lvl6pPr marL="2501337" indent="-228376" algn="l" defTabSz="915048" rtl="0" fontAlgn="base">
        <a:spcBef>
          <a:spcPct val="20000"/>
        </a:spcBef>
        <a:spcAft>
          <a:spcPct val="0"/>
        </a:spcAft>
        <a:buChar char="»"/>
        <a:defRPr sz="1900">
          <a:solidFill>
            <a:schemeClr val="tx1"/>
          </a:solidFill>
          <a:latin typeface="+mn-lt"/>
        </a:defRPr>
      </a:lvl6pPr>
      <a:lvl7pPr marL="2945745" indent="-228376" algn="l" defTabSz="915048" rtl="0" fontAlgn="base">
        <a:spcBef>
          <a:spcPct val="20000"/>
        </a:spcBef>
        <a:spcAft>
          <a:spcPct val="0"/>
        </a:spcAft>
        <a:buChar char="»"/>
        <a:defRPr sz="1900">
          <a:solidFill>
            <a:schemeClr val="tx1"/>
          </a:solidFill>
          <a:latin typeface="+mn-lt"/>
        </a:defRPr>
      </a:lvl7pPr>
      <a:lvl8pPr marL="3390153" indent="-228376" algn="l" defTabSz="915048" rtl="0" fontAlgn="base">
        <a:spcBef>
          <a:spcPct val="20000"/>
        </a:spcBef>
        <a:spcAft>
          <a:spcPct val="0"/>
        </a:spcAft>
        <a:buChar char="»"/>
        <a:defRPr sz="1900">
          <a:solidFill>
            <a:schemeClr val="tx1"/>
          </a:solidFill>
          <a:latin typeface="+mn-lt"/>
        </a:defRPr>
      </a:lvl8pPr>
      <a:lvl9pPr marL="3834561" indent="-228376" algn="l" defTabSz="915048" rtl="0" fontAlgn="base">
        <a:spcBef>
          <a:spcPct val="20000"/>
        </a:spcBef>
        <a:spcAft>
          <a:spcPct val="0"/>
        </a:spcAft>
        <a:buChar char="»"/>
        <a:defRPr sz="1900">
          <a:solidFill>
            <a:schemeClr val="tx1"/>
          </a:solidFill>
          <a:latin typeface="+mn-lt"/>
        </a:defRPr>
      </a:lvl9pPr>
    </p:bodyStyle>
    <p:otherStyle>
      <a:defPPr>
        <a:defRPr lang="en-US"/>
      </a:defPPr>
      <a:lvl1pPr marL="0" algn="l" defTabSz="888816" rtl="0" eaLnBrk="1" latinLnBrk="0" hangingPunct="1">
        <a:defRPr sz="1700" kern="1200">
          <a:solidFill>
            <a:schemeClr val="tx1"/>
          </a:solidFill>
          <a:latin typeface="+mn-lt"/>
          <a:ea typeface="+mn-ea"/>
          <a:cs typeface="+mn-cs"/>
        </a:defRPr>
      </a:lvl1pPr>
      <a:lvl2pPr marL="444408" algn="l" defTabSz="888816" rtl="0" eaLnBrk="1" latinLnBrk="0" hangingPunct="1">
        <a:defRPr sz="1700" kern="1200">
          <a:solidFill>
            <a:schemeClr val="tx1"/>
          </a:solidFill>
          <a:latin typeface="+mn-lt"/>
          <a:ea typeface="+mn-ea"/>
          <a:cs typeface="+mn-cs"/>
        </a:defRPr>
      </a:lvl2pPr>
      <a:lvl3pPr marL="888816" algn="l" defTabSz="888816" rtl="0" eaLnBrk="1" latinLnBrk="0" hangingPunct="1">
        <a:defRPr sz="1700" kern="1200">
          <a:solidFill>
            <a:schemeClr val="tx1"/>
          </a:solidFill>
          <a:latin typeface="+mn-lt"/>
          <a:ea typeface="+mn-ea"/>
          <a:cs typeface="+mn-cs"/>
        </a:defRPr>
      </a:lvl3pPr>
      <a:lvl4pPr marL="1333224" algn="l" defTabSz="888816" rtl="0" eaLnBrk="1" latinLnBrk="0" hangingPunct="1">
        <a:defRPr sz="1700" kern="1200">
          <a:solidFill>
            <a:schemeClr val="tx1"/>
          </a:solidFill>
          <a:latin typeface="+mn-lt"/>
          <a:ea typeface="+mn-ea"/>
          <a:cs typeface="+mn-cs"/>
        </a:defRPr>
      </a:lvl4pPr>
      <a:lvl5pPr marL="1777631" algn="l" defTabSz="888816" rtl="0" eaLnBrk="1" latinLnBrk="0" hangingPunct="1">
        <a:defRPr sz="1700" kern="1200">
          <a:solidFill>
            <a:schemeClr val="tx1"/>
          </a:solidFill>
          <a:latin typeface="+mn-lt"/>
          <a:ea typeface="+mn-ea"/>
          <a:cs typeface="+mn-cs"/>
        </a:defRPr>
      </a:lvl5pPr>
      <a:lvl6pPr marL="2222039" algn="l" defTabSz="888816" rtl="0" eaLnBrk="1" latinLnBrk="0" hangingPunct="1">
        <a:defRPr sz="1700" kern="1200">
          <a:solidFill>
            <a:schemeClr val="tx1"/>
          </a:solidFill>
          <a:latin typeface="+mn-lt"/>
          <a:ea typeface="+mn-ea"/>
          <a:cs typeface="+mn-cs"/>
        </a:defRPr>
      </a:lvl6pPr>
      <a:lvl7pPr marL="2666447" algn="l" defTabSz="888816" rtl="0" eaLnBrk="1" latinLnBrk="0" hangingPunct="1">
        <a:defRPr sz="1700" kern="1200">
          <a:solidFill>
            <a:schemeClr val="tx1"/>
          </a:solidFill>
          <a:latin typeface="+mn-lt"/>
          <a:ea typeface="+mn-ea"/>
          <a:cs typeface="+mn-cs"/>
        </a:defRPr>
      </a:lvl7pPr>
      <a:lvl8pPr marL="3110855" algn="l" defTabSz="888816" rtl="0" eaLnBrk="1" latinLnBrk="0" hangingPunct="1">
        <a:defRPr sz="1700" kern="1200">
          <a:solidFill>
            <a:schemeClr val="tx1"/>
          </a:solidFill>
          <a:latin typeface="+mn-lt"/>
          <a:ea typeface="+mn-ea"/>
          <a:cs typeface="+mn-cs"/>
        </a:defRPr>
      </a:lvl8pPr>
      <a:lvl9pPr marL="3555262" algn="l" defTabSz="888816"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2" y="178594"/>
            <a:ext cx="7358063" cy="171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9" tIns="35709" rIns="35709" bIns="35709"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2" y="1946675"/>
            <a:ext cx="7358063" cy="40183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9" tIns="35709" rIns="35709" bIns="35709"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hf hdr="0" ftr="0" dt="0"/>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8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6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14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5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199" indent="-401727"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654" indent="-401727"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14107" indent="-401727"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562" indent="-401727"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39017" indent="-401727" algn="l" rtl="0" eaLnBrk="0" fontAlgn="base" hangingPunct="0">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399" indent="-401727"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1780" indent="-401727"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161" indent="-401727"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4544" indent="-401727"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380" rtl="0" eaLnBrk="1" latinLnBrk="0" hangingPunct="1">
        <a:defRPr sz="1300" kern="1200">
          <a:solidFill>
            <a:schemeClr val="tx1"/>
          </a:solidFill>
          <a:latin typeface="+mn-lt"/>
          <a:ea typeface="+mn-ea"/>
          <a:cs typeface="+mn-cs"/>
        </a:defRPr>
      </a:lvl1pPr>
      <a:lvl2pPr marL="321380" algn="l" defTabSz="321380" rtl="0" eaLnBrk="1" latinLnBrk="0" hangingPunct="1">
        <a:defRPr sz="1300" kern="1200">
          <a:solidFill>
            <a:schemeClr val="tx1"/>
          </a:solidFill>
          <a:latin typeface="+mn-lt"/>
          <a:ea typeface="+mn-ea"/>
          <a:cs typeface="+mn-cs"/>
        </a:defRPr>
      </a:lvl2pPr>
      <a:lvl3pPr marL="642763" algn="l" defTabSz="321380" rtl="0" eaLnBrk="1" latinLnBrk="0" hangingPunct="1">
        <a:defRPr sz="1300" kern="1200">
          <a:solidFill>
            <a:schemeClr val="tx1"/>
          </a:solidFill>
          <a:latin typeface="+mn-lt"/>
          <a:ea typeface="+mn-ea"/>
          <a:cs typeface="+mn-cs"/>
        </a:defRPr>
      </a:lvl3pPr>
      <a:lvl4pPr marL="964145" algn="l" defTabSz="321380" rtl="0" eaLnBrk="1" latinLnBrk="0" hangingPunct="1">
        <a:defRPr sz="1300" kern="1200">
          <a:solidFill>
            <a:schemeClr val="tx1"/>
          </a:solidFill>
          <a:latin typeface="+mn-lt"/>
          <a:ea typeface="+mn-ea"/>
          <a:cs typeface="+mn-cs"/>
        </a:defRPr>
      </a:lvl4pPr>
      <a:lvl5pPr marL="1285525" algn="l" defTabSz="321380" rtl="0" eaLnBrk="1" latinLnBrk="0" hangingPunct="1">
        <a:defRPr sz="1300" kern="1200">
          <a:solidFill>
            <a:schemeClr val="tx1"/>
          </a:solidFill>
          <a:latin typeface="+mn-lt"/>
          <a:ea typeface="+mn-ea"/>
          <a:cs typeface="+mn-cs"/>
        </a:defRPr>
      </a:lvl5pPr>
      <a:lvl6pPr marL="1606908" algn="l" defTabSz="321380" rtl="0" eaLnBrk="1" latinLnBrk="0" hangingPunct="1">
        <a:defRPr sz="1300" kern="1200">
          <a:solidFill>
            <a:schemeClr val="tx1"/>
          </a:solidFill>
          <a:latin typeface="+mn-lt"/>
          <a:ea typeface="+mn-ea"/>
          <a:cs typeface="+mn-cs"/>
        </a:defRPr>
      </a:lvl6pPr>
      <a:lvl7pPr marL="1928289" algn="l" defTabSz="321380" rtl="0" eaLnBrk="1" latinLnBrk="0" hangingPunct="1">
        <a:defRPr sz="1300" kern="1200">
          <a:solidFill>
            <a:schemeClr val="tx1"/>
          </a:solidFill>
          <a:latin typeface="+mn-lt"/>
          <a:ea typeface="+mn-ea"/>
          <a:cs typeface="+mn-cs"/>
        </a:defRPr>
      </a:lvl7pPr>
      <a:lvl8pPr marL="2249671" algn="l" defTabSz="321380" rtl="0" eaLnBrk="1" latinLnBrk="0" hangingPunct="1">
        <a:defRPr sz="1300" kern="1200">
          <a:solidFill>
            <a:schemeClr val="tx1"/>
          </a:solidFill>
          <a:latin typeface="+mn-lt"/>
          <a:ea typeface="+mn-ea"/>
          <a:cs typeface="+mn-cs"/>
        </a:defRPr>
      </a:lvl8pPr>
      <a:lvl9pPr marL="2571053" algn="l" defTabSz="321380"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2" y="6356352"/>
            <a:ext cx="28956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fld id="{005B4EA8-49B7-4466-8389-7C086B3E9A1E}"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ctr" defTabSz="914231" rtl="0" eaLnBrk="1" latinLnBrk="0" hangingPunct="1">
        <a:spcBef>
          <a:spcPct val="0"/>
        </a:spcBef>
        <a:buNone/>
        <a:defRPr sz="4400" kern="1200">
          <a:solidFill>
            <a:schemeClr val="tx1"/>
          </a:solidFill>
          <a:latin typeface="+mj-lt"/>
          <a:ea typeface="+mj-ea"/>
          <a:cs typeface="+mj-cs"/>
        </a:defRPr>
      </a:lvl1pPr>
    </p:titleStyle>
    <p:bodyStyle>
      <a:lvl1pPr marL="342838" indent="-342838" algn="l" defTabSz="91423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2" indent="-285697" algn="l" defTabSz="91423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0" indent="-228558" algn="l" defTabSz="91423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06"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20"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35"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50"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67"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83" indent="-228558" algn="l" defTabSz="9142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1" rtl="0" eaLnBrk="1" latinLnBrk="0" hangingPunct="1">
        <a:defRPr sz="1800" kern="1200">
          <a:solidFill>
            <a:schemeClr val="tx1"/>
          </a:solidFill>
          <a:latin typeface="+mn-lt"/>
          <a:ea typeface="+mn-ea"/>
          <a:cs typeface="+mn-cs"/>
        </a:defRPr>
      </a:lvl1pPr>
      <a:lvl2pPr marL="457116" algn="l" defTabSz="914231" rtl="0" eaLnBrk="1" latinLnBrk="0" hangingPunct="1">
        <a:defRPr sz="1800" kern="1200">
          <a:solidFill>
            <a:schemeClr val="tx1"/>
          </a:solidFill>
          <a:latin typeface="+mn-lt"/>
          <a:ea typeface="+mn-ea"/>
          <a:cs typeface="+mn-cs"/>
        </a:defRPr>
      </a:lvl2pPr>
      <a:lvl3pPr marL="914231" algn="l" defTabSz="914231" rtl="0" eaLnBrk="1" latinLnBrk="0" hangingPunct="1">
        <a:defRPr sz="1800" kern="1200">
          <a:solidFill>
            <a:schemeClr val="tx1"/>
          </a:solidFill>
          <a:latin typeface="+mn-lt"/>
          <a:ea typeface="+mn-ea"/>
          <a:cs typeface="+mn-cs"/>
        </a:defRPr>
      </a:lvl3pPr>
      <a:lvl4pPr marL="1371347" algn="l" defTabSz="914231" rtl="0" eaLnBrk="1" latinLnBrk="0" hangingPunct="1">
        <a:defRPr sz="1800" kern="1200">
          <a:solidFill>
            <a:schemeClr val="tx1"/>
          </a:solidFill>
          <a:latin typeface="+mn-lt"/>
          <a:ea typeface="+mn-ea"/>
          <a:cs typeface="+mn-cs"/>
        </a:defRPr>
      </a:lvl4pPr>
      <a:lvl5pPr marL="1828462" algn="l" defTabSz="914231" rtl="0" eaLnBrk="1" latinLnBrk="0" hangingPunct="1">
        <a:defRPr sz="1800" kern="1200">
          <a:solidFill>
            <a:schemeClr val="tx1"/>
          </a:solidFill>
          <a:latin typeface="+mn-lt"/>
          <a:ea typeface="+mn-ea"/>
          <a:cs typeface="+mn-cs"/>
        </a:defRPr>
      </a:lvl5pPr>
      <a:lvl6pPr marL="2285578" algn="l" defTabSz="914231" rtl="0" eaLnBrk="1" latinLnBrk="0" hangingPunct="1">
        <a:defRPr sz="1800" kern="1200">
          <a:solidFill>
            <a:schemeClr val="tx1"/>
          </a:solidFill>
          <a:latin typeface="+mn-lt"/>
          <a:ea typeface="+mn-ea"/>
          <a:cs typeface="+mn-cs"/>
        </a:defRPr>
      </a:lvl6pPr>
      <a:lvl7pPr marL="2742694" algn="l" defTabSz="914231" rtl="0" eaLnBrk="1" latinLnBrk="0" hangingPunct="1">
        <a:defRPr sz="1800" kern="1200">
          <a:solidFill>
            <a:schemeClr val="tx1"/>
          </a:solidFill>
          <a:latin typeface="+mn-lt"/>
          <a:ea typeface="+mn-ea"/>
          <a:cs typeface="+mn-cs"/>
        </a:defRPr>
      </a:lvl7pPr>
      <a:lvl8pPr marL="3199809" algn="l" defTabSz="914231" rtl="0" eaLnBrk="1" latinLnBrk="0" hangingPunct="1">
        <a:defRPr sz="1800" kern="1200">
          <a:solidFill>
            <a:schemeClr val="tx1"/>
          </a:solidFill>
          <a:latin typeface="+mn-lt"/>
          <a:ea typeface="+mn-ea"/>
          <a:cs typeface="+mn-cs"/>
        </a:defRPr>
      </a:lvl8pPr>
      <a:lvl9pPr marL="3656925" algn="l" defTabSz="9142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09456148"/>
      </p:ext>
    </p:extLst>
  </p:cSld>
  <p:clrMap bg1="lt1" tx1="dk1" bg2="lt2" tx2="dk2" accent1="accent1" accent2="accent2" accent3="accent3" accent4="accent4" accent5="accent5" accent6="accent6" hlink="hlink" folHlink="folHlink"/>
  <p:sldLayoutIdLst>
    <p:sldLayoutId id="2147483750"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914400"/>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914400"/>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defTabSz="914400"/>
            <a:fld id="{56233DD7-EA62-46DE-9C92-0F09FE752AE5}" type="slidenum">
              <a:rPr lang="en-US" smtClean="0">
                <a:solidFill>
                  <a:srgbClr val="D6ECFF"/>
                </a:solidFill>
              </a:rPr>
              <a:pPr defTabSz="914400"/>
              <a:t>‹#›</a:t>
            </a:fld>
            <a:endParaRPr lang="en-US">
              <a:solidFill>
                <a:srgbClr val="D6ECFF"/>
              </a:solidFill>
            </a:endParaRPr>
          </a:p>
        </p:txBody>
      </p:sp>
    </p:spTree>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09456148"/>
      </p:ext>
    </p:extLst>
  </p:cSld>
  <p:clrMap bg1="lt1" tx1="dk1" bg2="lt2" tx2="dk2" accent1="accent1" accent2="accent2" accent3="accent3" accent4="accent4" accent5="accent5" accent6="accent6" hlink="hlink" folHlink="folHlink"/>
  <p:sldLayoutIdLst>
    <p:sldLayoutId id="2147483764"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7.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9.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49.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9.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arxiv.org/abs/1207.7214" TargetMode="External"/><Relationship Id="rId1" Type="http://schemas.openxmlformats.org/officeDocument/2006/relationships/slideLayout" Target="../slideLayouts/slideLayout59.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9.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1.jpe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59.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9.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59.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59.xml"/><Relationship Id="rId1" Type="http://schemas.openxmlformats.org/officeDocument/2006/relationships/vmlDrawing" Target="../drawings/vmlDrawing5.vml"/><Relationship Id="rId5" Type="http://schemas.openxmlformats.org/officeDocument/2006/relationships/oleObject" Target="../embeddings/oleObject7.bin"/><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6.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6.xml"/><Relationship Id="rId5" Type="http://schemas.openxmlformats.org/officeDocument/2006/relationships/image" Target="../media/image93.emf"/><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0.jpeg"/><Relationship Id="rId1" Type="http://schemas.openxmlformats.org/officeDocument/2006/relationships/slideLayout" Target="../slideLayouts/slideLayout26.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6.xml"/><Relationship Id="rId6" Type="http://schemas.openxmlformats.org/officeDocument/2006/relationships/image" Target="../media/image1.jpeg"/><Relationship Id="rId5" Type="http://schemas.openxmlformats.org/officeDocument/2006/relationships/image" Target="../media/image109.emf"/><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6.xml"/><Relationship Id="rId6" Type="http://schemas.openxmlformats.org/officeDocument/2006/relationships/image" Target="../media/image114.png"/><Relationship Id="rId5" Type="http://schemas.openxmlformats.org/officeDocument/2006/relationships/image" Target="../media/image113.emf"/><Relationship Id="rId4" Type="http://schemas.openxmlformats.org/officeDocument/2006/relationships/image" Target="../media/image112.emf"/></Relationships>
</file>

<file path=ppt/slides/_rels/slide6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117.emf"/><Relationship Id="rId5" Type="http://schemas.openxmlformats.org/officeDocument/2006/relationships/image" Target="../media/image116.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ggsColloquiumPoster-v5-wide-aspect.png"/>
          <p:cNvPicPr>
            <a:picLocks noGrp="1" noChangeAspect="1"/>
          </p:cNvPicPr>
          <p:nvPr>
            <p:ph idx="1"/>
          </p:nvPr>
        </p:nvPicPr>
        <p:blipFill>
          <a:blip r:embed="rId2" cstate="print"/>
          <a:stretch>
            <a:fillRect/>
          </a:stretch>
        </p:blipFill>
        <p:spPr>
          <a:xfrm>
            <a:off x="-838198" y="228602"/>
            <a:ext cx="10620023" cy="5973763"/>
          </a:xfrm>
        </p:spPr>
      </p:pic>
      <p:sp>
        <p:nvSpPr>
          <p:cNvPr id="5" name="Slide Number Placeholder 4"/>
          <p:cNvSpPr>
            <a:spLocks noGrp="1"/>
          </p:cNvSpPr>
          <p:nvPr>
            <p:ph type="sldNum" sz="quarter" idx="12"/>
          </p:nvPr>
        </p:nvSpPr>
        <p:spPr/>
        <p:txBody>
          <a:bodyPr/>
          <a:lstStyle/>
          <a:p>
            <a:fld id="{A49EA017-9697-4D07-9180-B375A5E3FFBD}"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858000"/>
          </a:xfrm>
        </p:spPr>
        <p:txBody>
          <a:bodyPr>
            <a:normAutofit lnSpcReduction="10000"/>
          </a:bodyPr>
          <a:lstStyle/>
          <a:p>
            <a:pPr>
              <a:buNone/>
            </a:pPr>
            <a:r>
              <a:rPr lang="en-US" b="1" dirty="0" smtClean="0"/>
              <a:t>HIGGS HISTORY</a:t>
            </a:r>
          </a:p>
          <a:p>
            <a:r>
              <a:rPr lang="en-US" sz="2400" b="1" dirty="0" smtClean="0">
                <a:solidFill>
                  <a:srgbClr val="7030A0"/>
                </a:solidFill>
              </a:rPr>
              <a:t>In late 1940s quantum electrodynamics was shown to be “</a:t>
            </a:r>
            <a:r>
              <a:rPr lang="en-US" sz="2400" b="1" dirty="0" err="1" smtClean="0">
                <a:solidFill>
                  <a:srgbClr val="7030A0"/>
                </a:solidFill>
              </a:rPr>
              <a:t>renormalizable</a:t>
            </a:r>
            <a:r>
              <a:rPr lang="en-US" sz="2400" b="1" dirty="0" smtClean="0">
                <a:solidFill>
                  <a:srgbClr val="7030A0"/>
                </a:solidFill>
              </a:rPr>
              <a:t>” – i.e. , apparent infinities could be absorbed so theory could make finite predictions – then great progress in explanations and predictions</a:t>
            </a:r>
          </a:p>
          <a:p>
            <a:endParaRPr lang="en-US" sz="2400" b="1" dirty="0" smtClean="0">
              <a:solidFill>
                <a:srgbClr val="7030A0"/>
              </a:solidFill>
            </a:endParaRPr>
          </a:p>
          <a:p>
            <a:r>
              <a:rPr lang="en-US" sz="2400" b="1" dirty="0" smtClean="0">
                <a:solidFill>
                  <a:srgbClr val="7030A0"/>
                </a:solidFill>
              </a:rPr>
              <a:t>In early 1960s writing </a:t>
            </a:r>
            <a:r>
              <a:rPr lang="en-US" sz="2400" b="1" dirty="0" err="1" smtClean="0">
                <a:solidFill>
                  <a:srgbClr val="7030A0"/>
                </a:solidFill>
              </a:rPr>
              <a:t>renormalizable</a:t>
            </a:r>
            <a:r>
              <a:rPr lang="en-US" sz="2400" b="1" dirty="0" smtClean="0">
                <a:solidFill>
                  <a:srgbClr val="7030A0"/>
                </a:solidFill>
              </a:rPr>
              <a:t> theories of particles with  non-zero mass wasn’t working for electrons and W, Z bosons</a:t>
            </a:r>
          </a:p>
          <a:p>
            <a:endParaRPr lang="en-US" sz="2400" b="1" dirty="0" smtClean="0">
              <a:solidFill>
                <a:srgbClr val="7030A0"/>
              </a:solidFill>
              <a:sym typeface="Wingdings" pitchFamily="2" charset="2"/>
            </a:endParaRPr>
          </a:p>
          <a:p>
            <a:r>
              <a:rPr lang="en-US" sz="2400" b="1" dirty="0" smtClean="0">
                <a:solidFill>
                  <a:srgbClr val="7030A0"/>
                </a:solidFill>
                <a:sym typeface="Wingdings" pitchFamily="2" charset="2"/>
              </a:rPr>
              <a:t>1964 – Peter Higgs argued could do it </a:t>
            </a:r>
            <a:r>
              <a:rPr lang="en-US" sz="2400" b="1" dirty="0">
                <a:solidFill>
                  <a:srgbClr val="7030A0"/>
                </a:solidFill>
                <a:sym typeface="Wingdings" pitchFamily="2" charset="2"/>
              </a:rPr>
              <a:t>(in relativistic quantum field theory)  </a:t>
            </a:r>
            <a:r>
              <a:rPr lang="en-US" sz="2400" b="1" dirty="0" smtClean="0">
                <a:solidFill>
                  <a:srgbClr val="7030A0"/>
                </a:solidFill>
                <a:sym typeface="Wingdings" pitchFamily="2" charset="2"/>
              </a:rPr>
              <a:t>for vector bosons that could mediate the weak interactions </a:t>
            </a:r>
          </a:p>
          <a:p>
            <a:pPr marL="0" indent="0">
              <a:buNone/>
            </a:pPr>
            <a:r>
              <a:rPr lang="en-US" sz="2400" b="1" dirty="0">
                <a:solidFill>
                  <a:srgbClr val="7030A0"/>
                </a:solidFill>
                <a:sym typeface="Wingdings" pitchFamily="2" charset="2"/>
              </a:rPr>
              <a:t>	</a:t>
            </a:r>
            <a:r>
              <a:rPr lang="en-US" sz="2400" b="1" dirty="0" smtClean="0">
                <a:solidFill>
                  <a:srgbClr val="C00000"/>
                </a:solidFill>
                <a:sym typeface="Wingdings" pitchFamily="2" charset="2"/>
              </a:rPr>
              <a:t>[photon has two polarization states,  massive vector boson of weak interactions has three – need complex scalar added, one part becomes longitudinal polarization state of W,Z and the other a real scalar particle  Higgs boson]</a:t>
            </a:r>
          </a:p>
          <a:p>
            <a:endParaRPr lang="en-US" sz="2400" dirty="0" smtClean="0">
              <a:effectLst>
                <a:outerShdw blurRad="38100" dist="38100" dir="2700000" algn="tl">
                  <a:srgbClr val="000000">
                    <a:alpha val="43137"/>
                  </a:srgbClr>
                </a:outerShdw>
              </a:effectLst>
              <a:sym typeface="Wingdings" pitchFamily="2" charset="2"/>
            </a:endParaRPr>
          </a:p>
          <a:p>
            <a:r>
              <a:rPr lang="en-US" sz="2400" dirty="0" smtClean="0">
                <a:effectLst>
                  <a:outerShdw blurRad="38100" dist="38100" dir="2700000" algn="tl">
                    <a:srgbClr val="000000">
                      <a:alpha val="43137"/>
                    </a:srgbClr>
                  </a:outerShdw>
                </a:effectLst>
                <a:sym typeface="Wingdings" pitchFamily="2" charset="2"/>
              </a:rPr>
              <a:t>Also other theorists </a:t>
            </a:r>
          </a:p>
        </p:txBody>
      </p: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10</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normAutofit/>
          </a:bodyPr>
          <a:lstStyle/>
          <a:p>
            <a:r>
              <a:rPr lang="en-US" sz="2400" b="1" dirty="0" smtClean="0">
                <a:sym typeface="Symbol"/>
              </a:rPr>
              <a:t>Weinberg, Salam 1967 </a:t>
            </a:r>
            <a:r>
              <a:rPr lang="en-US" sz="2400" b="1" dirty="0" smtClean="0">
                <a:sym typeface="Wingdings" pitchFamily="2" charset="2"/>
              </a:rPr>
              <a:t>with Higgs field it can also work for electrons, quarks</a:t>
            </a:r>
          </a:p>
          <a:p>
            <a:endParaRPr lang="en-US" sz="2400" b="1" dirty="0" smtClean="0">
              <a:sym typeface="Wingdings" pitchFamily="2" charset="2"/>
            </a:endParaRPr>
          </a:p>
          <a:p>
            <a:r>
              <a:rPr lang="en-US" sz="2400" dirty="0" smtClean="0">
                <a:effectLst>
                  <a:outerShdw blurRad="38100" dist="38100" dir="2700000" algn="tl">
                    <a:srgbClr val="000000">
                      <a:alpha val="43137"/>
                    </a:srgbClr>
                  </a:outerShdw>
                </a:effectLst>
                <a:sym typeface="Wingdings" pitchFamily="2" charset="2"/>
              </a:rPr>
              <a:t>1971 – ‘t </a:t>
            </a:r>
            <a:r>
              <a:rPr lang="en-US" sz="2400" dirty="0" err="1" smtClean="0">
                <a:effectLst>
                  <a:outerShdw blurRad="38100" dist="38100" dir="2700000" algn="tl">
                    <a:srgbClr val="000000">
                      <a:alpha val="43137"/>
                    </a:srgbClr>
                  </a:outerShdw>
                </a:effectLst>
                <a:sym typeface="Wingdings" pitchFamily="2" charset="2"/>
              </a:rPr>
              <a:t>Hooft</a:t>
            </a:r>
            <a:r>
              <a:rPr lang="en-US" sz="2400" dirty="0" smtClean="0">
                <a:effectLst>
                  <a:outerShdw blurRad="38100" dist="38100" dir="2700000" algn="tl">
                    <a:srgbClr val="000000">
                      <a:alpha val="43137"/>
                    </a:srgbClr>
                  </a:outerShdw>
                </a:effectLst>
                <a:sym typeface="Wingdings" pitchFamily="2" charset="2"/>
              </a:rPr>
              <a:t> (based on work with </a:t>
            </a:r>
            <a:r>
              <a:rPr lang="en-US" sz="2400" dirty="0" err="1" smtClean="0">
                <a:effectLst>
                  <a:outerShdw blurRad="38100" dist="38100" dir="2700000" algn="tl">
                    <a:srgbClr val="000000">
                      <a:alpha val="43137"/>
                    </a:srgbClr>
                  </a:outerShdw>
                </a:effectLst>
                <a:sym typeface="Wingdings" pitchFamily="2" charset="2"/>
              </a:rPr>
              <a:t>Veltman</a:t>
            </a:r>
            <a:r>
              <a:rPr lang="en-US" sz="2400" dirty="0" smtClean="0">
                <a:effectLst>
                  <a:outerShdw blurRad="38100" dist="38100" dir="2700000" algn="tl">
                    <a:srgbClr val="000000">
                      <a:alpha val="43137"/>
                    </a:srgbClr>
                  </a:outerShdw>
                </a:effectLst>
                <a:sym typeface="Wingdings" pitchFamily="2" charset="2"/>
              </a:rPr>
              <a:t>)  showed could have full </a:t>
            </a:r>
            <a:r>
              <a:rPr lang="en-US" sz="2400" dirty="0" err="1" smtClean="0">
                <a:effectLst>
                  <a:outerShdw blurRad="38100" dist="38100" dir="2700000" algn="tl">
                    <a:srgbClr val="000000">
                      <a:alpha val="43137"/>
                    </a:srgbClr>
                  </a:outerShdw>
                </a:effectLst>
                <a:sym typeface="Wingdings" pitchFamily="2" charset="2"/>
              </a:rPr>
              <a:t>renormalizable</a:t>
            </a:r>
            <a:r>
              <a:rPr lang="en-US" sz="2400" dirty="0" smtClean="0">
                <a:effectLst>
                  <a:outerShdw blurRad="38100" dist="38100" dir="2700000" algn="tl">
                    <a:srgbClr val="000000">
                      <a:alpha val="43137"/>
                    </a:srgbClr>
                  </a:outerShdw>
                </a:effectLst>
                <a:sym typeface="Wingdings" pitchFamily="2" charset="2"/>
              </a:rPr>
              <a:t> theory of (electro)weak interactions with mass if Higgs field existed, AND </a:t>
            </a:r>
            <a:r>
              <a:rPr lang="en-US" sz="2400" dirty="0" smtClean="0">
                <a:solidFill>
                  <a:srgbClr val="FF0000"/>
                </a:solidFill>
                <a:effectLst>
                  <a:outerShdw blurRad="38100" dist="38100" dir="2700000" algn="tl">
                    <a:srgbClr val="000000">
                      <a:alpha val="43137"/>
                    </a:srgbClr>
                  </a:outerShdw>
                </a:effectLst>
                <a:sym typeface="Wingdings" pitchFamily="2" charset="2"/>
              </a:rPr>
              <a:t>IF neutral Higgs got non-zero vacuum value</a:t>
            </a:r>
          </a:p>
          <a:p>
            <a:pPr marL="0" indent="0">
              <a:buNone/>
            </a:pPr>
            <a:endParaRPr lang="en-US" sz="2400" dirty="0" smtClean="0">
              <a:effectLst>
                <a:outerShdw blurRad="38100" dist="38100" dir="2700000" algn="tl">
                  <a:srgbClr val="000000">
                    <a:alpha val="43137"/>
                  </a:srgbClr>
                </a:outerShdw>
              </a:effectLst>
              <a:sym typeface="Wingdings" pitchFamily="2" charset="2"/>
            </a:endParaRPr>
          </a:p>
          <a:p>
            <a:r>
              <a:rPr lang="en-US" sz="2400" dirty="0" smtClean="0">
                <a:solidFill>
                  <a:srgbClr val="C00000"/>
                </a:solidFill>
                <a:effectLst>
                  <a:outerShdw blurRad="38100" dist="38100" dir="2700000" algn="tl">
                    <a:srgbClr val="000000">
                      <a:alpha val="43137"/>
                    </a:srgbClr>
                  </a:outerShdw>
                </a:effectLst>
                <a:sym typeface="Wingdings" pitchFamily="2" charset="2"/>
              </a:rPr>
              <a:t>1970 through 1985, many tests of electroweak theory – W, Z bosons observed at CERN, 1985 (Glashow, Weinberg , Salam Nobel Prize 1979)</a:t>
            </a:r>
          </a:p>
          <a:p>
            <a:endParaRPr lang="en-US" sz="2400" b="1" dirty="0" smtClean="0">
              <a:sym typeface="Wingdings" pitchFamily="2" charset="2"/>
            </a:endParaRPr>
          </a:p>
          <a:p>
            <a:r>
              <a:rPr lang="en-US" sz="2400" b="1" dirty="0" smtClean="0">
                <a:sym typeface="Wingdings" pitchFamily="2" charset="2"/>
              </a:rPr>
              <a:t>But Higgs boson mass not calculable in SM  – worse, Higgs boson mass </a:t>
            </a:r>
            <a:r>
              <a:rPr lang="en-US" sz="2400" b="1" dirty="0" err="1" smtClean="0">
                <a:sym typeface="Wingdings" pitchFamily="2" charset="2"/>
              </a:rPr>
              <a:t>quadratically</a:t>
            </a:r>
            <a:r>
              <a:rPr lang="en-US" sz="2400" b="1" dirty="0" smtClean="0">
                <a:sym typeface="Wingdings" pitchFamily="2" charset="2"/>
              </a:rPr>
              <a:t> sensitive to heavy scales, so pure SM Higgs boson not OK </a:t>
            </a:r>
            <a:endParaRPr lang="en-US" sz="2400" b="1" dirty="0"/>
          </a:p>
        </p:txBody>
      </p:sp>
      <p:graphicFrame>
        <p:nvGraphicFramePr>
          <p:cNvPr id="5" name="Object 4"/>
          <p:cNvGraphicFramePr>
            <a:graphicFrameLocks noChangeAspect="1"/>
          </p:cNvGraphicFramePr>
          <p:nvPr>
            <p:extLst>
              <p:ext uri="{D42A27DB-BD31-4B8C-83A1-F6EECF244321}">
                <p14:modId xmlns="" xmlns:p14="http://schemas.microsoft.com/office/powerpoint/2010/main" val="3536606033"/>
              </p:ext>
            </p:extLst>
          </p:nvPr>
        </p:nvGraphicFramePr>
        <p:xfrm>
          <a:off x="3886200" y="1905000"/>
          <a:ext cx="914400" cy="388938"/>
        </p:xfrm>
        <a:graphic>
          <a:graphicData uri="http://schemas.openxmlformats.org/presentationml/2006/ole">
            <p:oleObj spid="_x0000_s244738" name="Equation" r:id="rId3" imgW="435285" imgH="677109" progId="">
              <p:embed/>
            </p:oleObj>
          </a:graphicData>
        </a:graphic>
      </p:graphicFrame>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11</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fontScale="92500"/>
          </a:bodyPr>
          <a:lstStyle/>
          <a:p>
            <a:pPr>
              <a:buNone/>
            </a:pPr>
            <a:r>
              <a:rPr lang="en-US" sz="2800" b="1" dirty="0" smtClean="0">
                <a:solidFill>
                  <a:srgbClr val="C00000"/>
                </a:solidFill>
              </a:rPr>
              <a:t>SM THEORY FULLY IN PLACE IN 1972 – </a:t>
            </a:r>
          </a:p>
          <a:p>
            <a:pPr marL="0" indent="0">
              <a:buNone/>
            </a:pPr>
            <a:r>
              <a:rPr lang="en-US" sz="2400" b="1" dirty="0" smtClean="0">
                <a:solidFill>
                  <a:srgbClr val="0070C0"/>
                </a:solidFill>
              </a:rPr>
              <a:t>Then action shifted to how to produce and detect Higgs boson, and how to make sense of pure SM Higgs boson not making sense </a:t>
            </a:r>
          </a:p>
          <a:p>
            <a:pPr>
              <a:buNone/>
            </a:pPr>
            <a:endParaRPr lang="en-US" sz="2400" dirty="0" smtClean="0"/>
          </a:p>
          <a:p>
            <a:pPr>
              <a:buNone/>
            </a:pPr>
            <a:r>
              <a:rPr lang="en-US" sz="2400" dirty="0" smtClean="0">
                <a:effectLst>
                  <a:outerShdw blurRad="38100" dist="38100" dir="2700000" algn="tl">
                    <a:srgbClr val="000000">
                      <a:alpha val="43137"/>
                    </a:srgbClr>
                  </a:outerShdw>
                </a:effectLst>
              </a:rPr>
              <a:t>1982 – large international “Snowmass” study, 3 weeks – </a:t>
            </a:r>
            <a:r>
              <a:rPr lang="en-US" sz="2400" dirty="0" smtClean="0">
                <a:solidFill>
                  <a:srgbClr val="C00000"/>
                </a:solidFill>
                <a:effectLst>
                  <a:outerShdw blurRad="38100" dist="38100" dir="2700000" algn="tl">
                    <a:srgbClr val="000000">
                      <a:alpha val="43137"/>
                    </a:srgbClr>
                  </a:outerShdw>
                </a:effectLst>
              </a:rPr>
              <a:t>I co-led working group on beyond-the-SM-theory</a:t>
            </a:r>
            <a:r>
              <a:rPr lang="en-US" sz="2400" dirty="0" smtClean="0">
                <a:effectLst>
                  <a:outerShdw blurRad="38100" dist="38100" dir="2700000" algn="tl">
                    <a:srgbClr val="000000">
                      <a:alpha val="43137"/>
                    </a:srgbClr>
                  </a:outerShdw>
                </a:effectLst>
              </a:rPr>
              <a:t> –</a:t>
            </a:r>
            <a:r>
              <a:rPr lang="en-US" sz="2400" dirty="0" smtClean="0">
                <a:solidFill>
                  <a:srgbClr val="7030A0"/>
                </a:solidFill>
                <a:effectLst>
                  <a:outerShdw blurRad="38100" dist="38100" dir="2700000" algn="tl">
                    <a:srgbClr val="000000">
                      <a:alpha val="43137"/>
                    </a:srgbClr>
                  </a:outerShdw>
                </a:effectLst>
              </a:rPr>
              <a:t> much Higgs physics not known then,</a:t>
            </a:r>
            <a:r>
              <a:rPr lang="en-US" sz="2400" dirty="0" smtClean="0">
                <a:effectLst>
                  <a:outerShdw blurRad="38100" dist="38100" dir="2700000" algn="tl">
                    <a:srgbClr val="000000">
                      <a:alpha val="43137"/>
                    </a:srgbClr>
                  </a:outerShdw>
                </a:effectLst>
              </a:rPr>
              <a:t> e.g. how to calculate Higgs boson production rates at hadron collider – </a:t>
            </a:r>
            <a:r>
              <a:rPr lang="en-US" sz="2400" b="1" dirty="0" smtClean="0">
                <a:effectLst>
                  <a:outerShdw blurRad="38100" dist="38100" dir="2700000" algn="tl">
                    <a:srgbClr val="000000">
                      <a:alpha val="43137"/>
                    </a:srgbClr>
                  </a:outerShdw>
                </a:effectLst>
              </a:rPr>
              <a:t>led to SSC proposal for a U.S. facility (</a:t>
            </a:r>
            <a:r>
              <a:rPr lang="en-US" sz="2400" b="1" dirty="0" smtClean="0">
                <a:effectLst>
                  <a:outerShdw blurRad="38100" dist="38100" dir="2700000" algn="tl">
                    <a:srgbClr val="000000">
                      <a:alpha val="43137"/>
                    </a:srgbClr>
                  </a:outerShdw>
                </a:effectLst>
                <a:sym typeface="Symbol"/>
              </a:rPr>
              <a:t> 1985)</a:t>
            </a:r>
            <a:r>
              <a:rPr lang="en-US" sz="2400" dirty="0" smtClean="0">
                <a:effectLst>
                  <a:outerShdw blurRad="38100" dist="38100" dir="2700000" algn="tl">
                    <a:srgbClr val="000000">
                      <a:alpha val="43137"/>
                    </a:srgbClr>
                  </a:outerShdw>
                </a:effectLst>
              </a:rPr>
              <a:t> – Reagan: “throw deep” – cancelled in 1993</a:t>
            </a:r>
            <a:endParaRPr lang="en-US" sz="2400" dirty="0">
              <a:effectLst>
                <a:outerShdw blurRad="38100" dist="38100" dir="2700000" algn="tl">
                  <a:srgbClr val="000000">
                    <a:alpha val="43137"/>
                  </a:srgbClr>
                </a:outerShdw>
              </a:effectLst>
            </a:endParaRPr>
          </a:p>
          <a:p>
            <a:pPr>
              <a:buNone/>
            </a:pPr>
            <a:endParaRPr lang="en-US" sz="2400" dirty="0" smtClean="0"/>
          </a:p>
          <a:p>
            <a:pPr>
              <a:buNone/>
            </a:pPr>
            <a:r>
              <a:rPr lang="en-US" sz="2400" b="1" dirty="0" smtClean="0">
                <a:solidFill>
                  <a:schemeClr val="accent2">
                    <a:lumMod val="75000"/>
                  </a:schemeClr>
                </a:solidFill>
              </a:rPr>
              <a:t>SSC, LHC proton-proton (hadron) colliders since could accelerate more protons to higher energies and steer them to collide – </a:t>
            </a:r>
            <a:r>
              <a:rPr lang="en-US" sz="2400" b="1" dirty="0" smtClean="0">
                <a:solidFill>
                  <a:srgbClr val="7030A0"/>
                </a:solidFill>
              </a:rPr>
              <a:t>had to have high energies since didn’t know what Higgs mass to aim for – a collider is a device that converts energy into particles, E=Mc</a:t>
            </a:r>
            <a:r>
              <a:rPr lang="en-US" sz="2400" b="1" baseline="30000" dirty="0" smtClean="0">
                <a:solidFill>
                  <a:srgbClr val="7030A0"/>
                </a:solidFill>
              </a:rPr>
              <a:t>2</a:t>
            </a:r>
            <a:endParaRPr lang="en-US" sz="2400" b="1" dirty="0" smtClean="0">
              <a:solidFill>
                <a:srgbClr val="7030A0"/>
              </a:solidFill>
            </a:endParaRPr>
          </a:p>
          <a:p>
            <a:pPr>
              <a:buNone/>
            </a:pPr>
            <a:endParaRPr lang="en-US" sz="2400" dirty="0" smtClean="0">
              <a:solidFill>
                <a:schemeClr val="tx1">
                  <a:lumMod val="65000"/>
                  <a:lumOff val="35000"/>
                </a:schemeClr>
              </a:solidFill>
              <a:effectLst>
                <a:outerShdw blurRad="38100" dist="38100" dir="2700000" algn="tl">
                  <a:srgbClr val="000000">
                    <a:alpha val="43137"/>
                  </a:srgbClr>
                </a:outerShdw>
              </a:effectLst>
            </a:endParaRPr>
          </a:p>
          <a:p>
            <a:pPr>
              <a:buNone/>
            </a:pPr>
            <a:r>
              <a:rPr lang="en-US" sz="2400" dirty="0" smtClean="0">
                <a:solidFill>
                  <a:schemeClr val="tx1">
                    <a:lumMod val="65000"/>
                    <a:lumOff val="35000"/>
                  </a:schemeClr>
                </a:solidFill>
                <a:effectLst>
                  <a:outerShdw blurRad="38100" dist="38100" dir="2700000" algn="tl">
                    <a:srgbClr val="000000">
                      <a:alpha val="43137"/>
                    </a:srgbClr>
                  </a:outerShdw>
                </a:effectLst>
              </a:rPr>
              <a:t>LHC (Large Hadron Collider) design also started 1984, to replace LEP e</a:t>
            </a:r>
            <a:r>
              <a:rPr lang="en-US" sz="2400" baseline="30000" dirty="0" smtClean="0">
                <a:solidFill>
                  <a:schemeClr val="tx1">
                    <a:lumMod val="65000"/>
                    <a:lumOff val="35000"/>
                  </a:schemeClr>
                </a:solidFill>
                <a:effectLst>
                  <a:outerShdw blurRad="38100" dist="38100" dir="2700000" algn="tl">
                    <a:srgbClr val="000000">
                      <a:alpha val="43137"/>
                    </a:srgbClr>
                  </a:outerShdw>
                </a:effectLst>
              </a:rPr>
              <a:t>+</a:t>
            </a:r>
            <a:r>
              <a:rPr lang="en-US" sz="2400" baseline="-25000" dirty="0" smtClean="0">
                <a:solidFill>
                  <a:schemeClr val="tx1">
                    <a:lumMod val="65000"/>
                    <a:lumOff val="35000"/>
                  </a:schemeClr>
                </a:solidFill>
                <a:effectLst>
                  <a:outerShdw blurRad="38100" dist="38100" dir="2700000" algn="tl">
                    <a:srgbClr val="000000">
                      <a:alpha val="43137"/>
                    </a:srgbClr>
                  </a:outerShdw>
                </a:effectLst>
              </a:rPr>
              <a:t> </a:t>
            </a:r>
            <a:r>
              <a:rPr lang="en-US" sz="2400" dirty="0" smtClean="0">
                <a:solidFill>
                  <a:schemeClr val="tx1">
                    <a:lumMod val="65000"/>
                    <a:lumOff val="35000"/>
                  </a:schemeClr>
                </a:solidFill>
                <a:effectLst>
                  <a:outerShdw blurRad="38100" dist="38100" dir="2700000" algn="tl">
                    <a:srgbClr val="000000">
                      <a:alpha val="43137"/>
                    </a:srgbClr>
                  </a:outerShdw>
                </a:effectLst>
              </a:rPr>
              <a:t> e</a:t>
            </a:r>
            <a:r>
              <a:rPr lang="en-US" sz="2400" baseline="30000" dirty="0" smtClean="0">
                <a:solidFill>
                  <a:schemeClr val="tx1">
                    <a:lumMod val="65000"/>
                    <a:lumOff val="35000"/>
                  </a:schemeClr>
                </a:solidFill>
                <a:effectLst>
                  <a:outerShdw blurRad="38100" dist="38100" dir="2700000" algn="tl">
                    <a:srgbClr val="000000">
                      <a:alpha val="43137"/>
                    </a:srgbClr>
                  </a:outerShdw>
                </a:effectLst>
              </a:rPr>
              <a:t>- </a:t>
            </a:r>
            <a:r>
              <a:rPr lang="en-US" sz="2400" dirty="0" smtClean="0">
                <a:solidFill>
                  <a:schemeClr val="tx1">
                    <a:lumMod val="65000"/>
                    <a:lumOff val="35000"/>
                  </a:schemeClr>
                </a:solidFill>
                <a:effectLst>
                  <a:outerShdw blurRad="38100" dist="38100" dir="2700000" algn="tl">
                    <a:srgbClr val="000000">
                      <a:alpha val="43137"/>
                    </a:srgbClr>
                  </a:outerShdw>
                </a:effectLst>
              </a:rPr>
              <a:t> collider then being constructed – not cancelled </a:t>
            </a:r>
          </a:p>
          <a:p>
            <a:pPr>
              <a:buNone/>
            </a:pPr>
            <a:endParaRPr lang="en-US" sz="2400" dirty="0" smtClean="0"/>
          </a:p>
          <a:p>
            <a:pPr>
              <a:buNone/>
            </a:pPr>
            <a:endParaRPr lang="en-US" sz="2400" dirty="0" smtClean="0"/>
          </a:p>
          <a:p>
            <a:pPr>
              <a:buNone/>
            </a:pPr>
            <a:endParaRPr lang="en-US" sz="2400" dirty="0"/>
          </a:p>
        </p:txBody>
      </p: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12</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US" sz="2400" b="1" dirty="0"/>
              <a:t>GK – averaged a paper a year on Higgs physics since </a:t>
            </a:r>
            <a:r>
              <a:rPr lang="en-US" sz="2400" b="1" dirty="0" smtClean="0"/>
              <a:t>1977, two in past year </a:t>
            </a:r>
          </a:p>
          <a:p>
            <a:endParaRPr lang="en-US" sz="2400" dirty="0" smtClean="0"/>
          </a:p>
          <a:p>
            <a:r>
              <a:rPr lang="en-US" sz="2400" b="1" dirty="0" smtClean="0">
                <a:solidFill>
                  <a:srgbClr val="C00000"/>
                </a:solidFill>
              </a:rPr>
              <a:t>Showed </a:t>
            </a:r>
            <a:r>
              <a:rPr lang="en-US" sz="2400" b="1" dirty="0">
                <a:solidFill>
                  <a:srgbClr val="C00000"/>
                </a:solidFill>
              </a:rPr>
              <a:t>(with Gunion, </a:t>
            </a:r>
            <a:r>
              <a:rPr lang="en-US" sz="2400" b="1" dirty="0" err="1" smtClean="0">
                <a:solidFill>
                  <a:srgbClr val="C00000"/>
                </a:solidFill>
              </a:rPr>
              <a:t>Wudka</a:t>
            </a:r>
            <a:r>
              <a:rPr lang="en-US" sz="2400" b="1" dirty="0" smtClean="0">
                <a:solidFill>
                  <a:srgbClr val="C00000"/>
                </a:solidFill>
              </a:rPr>
              <a:t> 1984) </a:t>
            </a:r>
            <a:r>
              <a:rPr lang="en-US" sz="2400" b="1" dirty="0">
                <a:solidFill>
                  <a:srgbClr val="C00000"/>
                </a:solidFill>
              </a:rPr>
              <a:t>that </a:t>
            </a:r>
            <a:r>
              <a:rPr lang="en-US" sz="2400" b="1" dirty="0">
                <a:solidFill>
                  <a:srgbClr val="7030A0"/>
                </a:solidFill>
              </a:rPr>
              <a:t>h</a:t>
            </a:r>
            <a:r>
              <a:rPr lang="en-US" sz="2400" b="1" dirty="0">
                <a:solidFill>
                  <a:srgbClr val="7030A0"/>
                </a:solidFill>
                <a:sym typeface="Wingdings" pitchFamily="2" charset="2"/>
              </a:rPr>
              <a:t></a:t>
            </a:r>
            <a:r>
              <a:rPr lang="en-US" sz="2400" b="1" dirty="0">
                <a:solidFill>
                  <a:srgbClr val="7030A0"/>
                </a:solidFill>
                <a:sym typeface="Euclid Symbol"/>
              </a:rPr>
              <a:t></a:t>
            </a:r>
            <a:r>
              <a:rPr lang="en-US" sz="2400" b="1" dirty="0">
                <a:solidFill>
                  <a:srgbClr val="C00000"/>
                </a:solidFill>
                <a:sym typeface="Euclid Symbol"/>
              </a:rPr>
              <a:t> was best way to observe h at </a:t>
            </a:r>
            <a:r>
              <a:rPr lang="en-US" sz="2400" b="1" dirty="0" smtClean="0">
                <a:solidFill>
                  <a:srgbClr val="C00000"/>
                </a:solidFill>
                <a:sym typeface="Euclid Symbol"/>
              </a:rPr>
              <a:t>high intensity hadron collider, </a:t>
            </a:r>
            <a:r>
              <a:rPr lang="en-US" sz="2400" b="1" dirty="0">
                <a:solidFill>
                  <a:srgbClr val="C00000"/>
                </a:solidFill>
                <a:sym typeface="Euclid Symbol"/>
              </a:rPr>
              <a:t>even though </a:t>
            </a:r>
            <a:r>
              <a:rPr lang="en-US" sz="2400" b="1" dirty="0" smtClean="0">
                <a:solidFill>
                  <a:srgbClr val="C00000"/>
                </a:solidFill>
                <a:sym typeface="Euclid Symbol"/>
              </a:rPr>
              <a:t>only one Higgs boson in about 500 decayed this way </a:t>
            </a:r>
          </a:p>
          <a:p>
            <a:pPr marL="0" indent="0">
              <a:buNone/>
            </a:pPr>
            <a:r>
              <a:rPr lang="en-US" sz="2400" b="1" dirty="0">
                <a:solidFill>
                  <a:srgbClr val="C00000"/>
                </a:solidFill>
                <a:sym typeface="Euclid Symbol"/>
              </a:rPr>
              <a:t>	</a:t>
            </a:r>
            <a:r>
              <a:rPr lang="en-US" sz="2400" b="1" dirty="0" smtClean="0">
                <a:solidFill>
                  <a:schemeClr val="bg1">
                    <a:lumMod val="50000"/>
                  </a:schemeClr>
                </a:solidFill>
                <a:sym typeface="Euclid Symbol"/>
              </a:rPr>
              <a:t>-- also h </a:t>
            </a:r>
            <a:r>
              <a:rPr lang="en-US" sz="2400" b="1" dirty="0" smtClean="0">
                <a:solidFill>
                  <a:schemeClr val="bg1">
                    <a:lumMod val="50000"/>
                  </a:schemeClr>
                </a:solidFill>
                <a:sym typeface="Wingdings" pitchFamily="2" charset="2"/>
              </a:rPr>
              <a:t> Z Z* </a:t>
            </a:r>
          </a:p>
          <a:p>
            <a:endParaRPr lang="en-US" sz="2400" dirty="0" smtClean="0">
              <a:sym typeface="Wingdings" pitchFamily="2" charset="2"/>
            </a:endParaRPr>
          </a:p>
          <a:p>
            <a:r>
              <a:rPr lang="en-US" sz="2400" b="1" dirty="0" smtClean="0">
                <a:sym typeface="Wingdings" pitchFamily="2" charset="2"/>
              </a:rPr>
              <a:t>In </a:t>
            </a:r>
            <a:r>
              <a:rPr lang="en-US" sz="2400" b="1" dirty="0">
                <a:sym typeface="Wingdings" pitchFamily="2" charset="2"/>
              </a:rPr>
              <a:t>1993 derived general upper limit on h mass in general </a:t>
            </a:r>
            <a:r>
              <a:rPr lang="en-US" sz="2400" b="1" dirty="0" smtClean="0">
                <a:sym typeface="Wingdings" pitchFamily="2" charset="2"/>
              </a:rPr>
              <a:t>supersymmetric theory </a:t>
            </a:r>
            <a:r>
              <a:rPr lang="en-US" sz="2400" b="1" dirty="0">
                <a:sym typeface="Wingdings" pitchFamily="2" charset="2"/>
              </a:rPr>
              <a:t>(with </a:t>
            </a:r>
            <a:r>
              <a:rPr lang="en-US" sz="2400" b="1" dirty="0" err="1">
                <a:sym typeface="Wingdings" pitchFamily="2" charset="2"/>
              </a:rPr>
              <a:t>Kolda</a:t>
            </a:r>
            <a:r>
              <a:rPr lang="en-US" sz="2400" b="1" dirty="0">
                <a:sym typeface="Wingdings" pitchFamily="2" charset="2"/>
              </a:rPr>
              <a:t>, Wells</a:t>
            </a:r>
            <a:r>
              <a:rPr lang="en-US" sz="2400" b="1" dirty="0" smtClean="0">
                <a:sym typeface="Wingdings" pitchFamily="2" charset="2"/>
              </a:rPr>
              <a:t>)</a:t>
            </a:r>
          </a:p>
          <a:p>
            <a:endParaRPr lang="en-US" sz="2400" b="1" dirty="0">
              <a:sym typeface="Wingdings" pitchFamily="2" charset="2"/>
            </a:endParaRPr>
          </a:p>
          <a:p>
            <a:r>
              <a:rPr lang="en-US" sz="2400" b="1" dirty="0" smtClean="0">
                <a:sym typeface="Wingdings" pitchFamily="2" charset="2"/>
              </a:rPr>
              <a:t>Aaron Pierce, James Wells – considerable work on observing Higgs bosons, extensions of SM Higgs physics – also Kathryn Zurek</a:t>
            </a:r>
            <a:endParaRPr lang="en-US" sz="2400" b="1" dirty="0"/>
          </a:p>
        </p:txBody>
      </p: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 xmlns:p14="http://schemas.microsoft.com/office/powerpoint/2010/main" val="3261791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smtClean="0"/>
          </a:p>
          <a:p>
            <a:r>
              <a:rPr lang="en-US" dirty="0"/>
              <a:t> </a:t>
            </a:r>
            <a:r>
              <a:rPr lang="en-US" dirty="0" smtClean="0"/>
              <a:t>             </a:t>
            </a:r>
            <a:endParaRPr lang="en-US" dirty="0"/>
          </a:p>
        </p:txBody>
      </p:sp>
      <p:pic>
        <p:nvPicPr>
          <p:cNvPr id="1026" name="Picture 2" descr="C:\Users\gkane\Downloads\417BS+YAZ2L._SS500_.jpg"/>
          <p:cNvPicPr>
            <a:picLocks noChangeAspect="1" noChangeArrowheads="1"/>
          </p:cNvPicPr>
          <p:nvPr/>
        </p:nvPicPr>
        <p:blipFill>
          <a:blip r:embed="rId2" cstate="print"/>
          <a:srcRect/>
          <a:stretch>
            <a:fillRect/>
          </a:stretch>
        </p:blipFill>
        <p:spPr bwMode="auto">
          <a:xfrm>
            <a:off x="304800" y="685800"/>
            <a:ext cx="3771900" cy="5334000"/>
          </a:xfrm>
          <a:prstGeom prst="rect">
            <a:avLst/>
          </a:prstGeom>
          <a:noFill/>
        </p:spPr>
      </p:pic>
      <p:sp>
        <p:nvSpPr>
          <p:cNvPr id="5" name="TextBox 4"/>
          <p:cNvSpPr txBox="1"/>
          <p:nvPr/>
        </p:nvSpPr>
        <p:spPr>
          <a:xfrm>
            <a:off x="3276601" y="4343400"/>
            <a:ext cx="800100" cy="369332"/>
          </a:xfrm>
          <a:prstGeom prst="rect">
            <a:avLst/>
          </a:prstGeom>
          <a:noFill/>
        </p:spPr>
        <p:txBody>
          <a:bodyPr wrap="square" rtlCol="0">
            <a:spAutoFit/>
          </a:bodyPr>
          <a:lstStyle/>
          <a:p>
            <a:r>
              <a:rPr lang="en-US" dirty="0" smtClean="0"/>
              <a:t>1989</a:t>
            </a:r>
            <a:endParaRPr lang="en-US" dirty="0"/>
          </a:p>
        </p:txBody>
      </p:sp>
      <p:pic>
        <p:nvPicPr>
          <p:cNvPr id="3074" name="Picture 2" descr="Perspectives on LHC Physic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86200" y="533400"/>
            <a:ext cx="5486400" cy="5638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09600" y="533400"/>
            <a:ext cx="3276600" cy="563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005B4EA8-49B7-4466-8389-7C086B3E9A1E}" type="slidenum">
              <a:rPr lang="en-US" smtClean="0">
                <a:solidFill>
                  <a:prstClr val="black">
                    <a:tint val="75000"/>
                  </a:prstClr>
                </a:solidFill>
              </a:rPr>
              <a:pPr/>
              <a:t>14</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90600"/>
            <a:ext cx="8077200" cy="1673352"/>
          </a:xfrm>
        </p:spPr>
        <p:txBody>
          <a:bodyPr/>
          <a:lstStyle/>
          <a:p>
            <a:r>
              <a:rPr lang="en-US" sz="4400" dirty="0" smtClean="0"/>
              <a:t>The Michigan Path to the Higgs</a:t>
            </a:r>
            <a:endParaRPr lang="en-US" sz="4400" dirty="0"/>
          </a:p>
        </p:txBody>
      </p:sp>
      <p:sp>
        <p:nvSpPr>
          <p:cNvPr id="5" name="Subtitle 4"/>
          <p:cNvSpPr>
            <a:spLocks noGrp="1"/>
          </p:cNvSpPr>
          <p:nvPr>
            <p:ph type="subTitle" idx="1"/>
          </p:nvPr>
        </p:nvSpPr>
        <p:spPr>
          <a:xfrm>
            <a:off x="609600" y="3429000"/>
            <a:ext cx="4800600" cy="1499616"/>
          </a:xfrm>
        </p:spPr>
        <p:txBody>
          <a:bodyPr>
            <a:normAutofit/>
          </a:bodyPr>
          <a:lstStyle/>
          <a:p>
            <a:r>
              <a:rPr lang="en-US" sz="3200" dirty="0" smtClean="0"/>
              <a:t>Homer A. Neal</a:t>
            </a:r>
          </a:p>
          <a:p>
            <a:r>
              <a:rPr lang="en-US" sz="3200" dirty="0" smtClean="0"/>
              <a:t>December 5, 2012</a:t>
            </a:r>
            <a:endParaRPr lang="en-US" sz="3200" dirty="0"/>
          </a:p>
        </p:txBody>
      </p:sp>
      <p:pic>
        <p:nvPicPr>
          <p:cNvPr id="7" name="Picture 5"/>
          <p:cNvPicPr>
            <a:picLocks noChangeAspect="1" noChangeArrowheads="1"/>
          </p:cNvPicPr>
          <p:nvPr/>
        </p:nvPicPr>
        <p:blipFill>
          <a:blip r:embed="rId2" cstate="print"/>
          <a:stretch>
            <a:fillRect/>
          </a:stretch>
        </p:blipFill>
        <p:spPr bwMode="auto">
          <a:xfrm>
            <a:off x="5638800" y="2411178"/>
            <a:ext cx="3505200" cy="444682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6233DD7-EA62-46DE-9C92-0F09FE752AE5}" type="slidenum">
              <a:rPr lang="en-US" smtClean="0">
                <a:solidFill>
                  <a:srgbClr val="D6ECFF"/>
                </a:solidFill>
              </a:rPr>
              <a:pPr/>
              <a:t>15</a:t>
            </a:fld>
            <a:endParaRPr lang="en-US">
              <a:solidFill>
                <a:srgbClr val="D6EC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dirty="0" smtClean="0"/>
              <a:t>Presentation Targets</a:t>
            </a:r>
            <a:br>
              <a:rPr lang="en-US" dirty="0" smtClean="0"/>
            </a:br>
            <a:endParaRPr lang="en-US" dirty="0"/>
          </a:p>
        </p:txBody>
      </p:sp>
      <p:sp>
        <p:nvSpPr>
          <p:cNvPr id="3" name="Content Placeholder 2"/>
          <p:cNvSpPr>
            <a:spLocks noGrp="1"/>
          </p:cNvSpPr>
          <p:nvPr>
            <p:ph idx="1"/>
          </p:nvPr>
        </p:nvSpPr>
        <p:spPr>
          <a:xfrm>
            <a:off x="609600" y="990600"/>
            <a:ext cx="8305800" cy="5715000"/>
          </a:xfrm>
        </p:spPr>
        <p:txBody>
          <a:bodyPr>
            <a:noAutofit/>
          </a:bodyPr>
          <a:lstStyle/>
          <a:p>
            <a:r>
              <a:rPr lang="en-US" sz="2000" dirty="0" smtClean="0"/>
              <a:t>Factors leading to the SSC demise (while Michigan was focusing on SSC physics preparations)</a:t>
            </a:r>
          </a:p>
          <a:p>
            <a:r>
              <a:rPr lang="en-US" sz="2000" dirty="0" smtClean="0"/>
              <a:t>The Michigan quest for the SSC</a:t>
            </a:r>
          </a:p>
          <a:p>
            <a:r>
              <a:rPr lang="en-US" sz="2000" dirty="0" smtClean="0"/>
              <a:t>Period of Mourning when SSC was cancelled  --  and Ultimate Revival</a:t>
            </a:r>
          </a:p>
          <a:p>
            <a:r>
              <a:rPr lang="en-US" sz="2000" dirty="0" smtClean="0"/>
              <a:t>Choice of  focus on </a:t>
            </a:r>
            <a:r>
              <a:rPr lang="en-US" sz="2000" dirty="0" err="1" smtClean="0"/>
              <a:t>Muon</a:t>
            </a:r>
            <a:r>
              <a:rPr lang="en-US" sz="2000" dirty="0" smtClean="0"/>
              <a:t> Spectrometer in ATLAS</a:t>
            </a:r>
          </a:p>
          <a:p>
            <a:r>
              <a:rPr lang="en-US" sz="2000" dirty="0" smtClean="0"/>
              <a:t>Focus on design, prototyping, construction, installation ,monitoring of </a:t>
            </a:r>
            <a:r>
              <a:rPr lang="en-US" sz="2000" dirty="0" err="1" smtClean="0"/>
              <a:t>muon</a:t>
            </a:r>
            <a:r>
              <a:rPr lang="en-US" sz="2000" dirty="0" smtClean="0"/>
              <a:t> chambers</a:t>
            </a:r>
          </a:p>
          <a:p>
            <a:r>
              <a:rPr lang="en-US" sz="2000" dirty="0" smtClean="0"/>
              <a:t>Massive LHC disruption by machine accident/ Resumption of data-taking and analysis</a:t>
            </a:r>
          </a:p>
          <a:p>
            <a:r>
              <a:rPr lang="en-US" sz="2000" dirty="0" smtClean="0"/>
              <a:t>Higgs analysis leadership</a:t>
            </a:r>
          </a:p>
          <a:p>
            <a:r>
              <a:rPr lang="en-US" sz="2000" dirty="0" smtClean="0"/>
              <a:t>Attempts to bring undergraduate students along </a:t>
            </a:r>
          </a:p>
          <a:p>
            <a:r>
              <a:rPr lang="en-US" sz="2000" dirty="0" smtClean="0"/>
              <a:t>Leadership in designing, prototyping collaborative tools for large-scale collaborations</a:t>
            </a:r>
          </a:p>
          <a:p>
            <a:r>
              <a:rPr lang="en-US" sz="2000" dirty="0" smtClean="0"/>
              <a:t>Discovery Elation!</a:t>
            </a:r>
          </a:p>
          <a:p>
            <a:r>
              <a:rPr lang="en-US" sz="2000" dirty="0" smtClean="0"/>
              <a:t>Looking backward /forward at SSC failure (national science policy) </a:t>
            </a:r>
          </a:p>
        </p:txBody>
      </p:sp>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16</a:t>
            </a:fld>
            <a:endParaRPr lang="en-US">
              <a:solidFill>
                <a:srgbClr val="D6EC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Quest</a:t>
            </a:r>
            <a:endParaRPr lang="en-US" dirty="0"/>
          </a:p>
        </p:txBody>
      </p:sp>
      <p:sp>
        <p:nvSpPr>
          <p:cNvPr id="3" name="Content Placeholder 2"/>
          <p:cNvSpPr>
            <a:spLocks noGrp="1"/>
          </p:cNvSpPr>
          <p:nvPr>
            <p:ph idx="1"/>
          </p:nvPr>
        </p:nvSpPr>
        <p:spPr/>
        <p:txBody>
          <a:bodyPr>
            <a:normAutofit/>
          </a:bodyPr>
          <a:lstStyle/>
          <a:p>
            <a:r>
              <a:rPr lang="en-US" dirty="0" smtClean="0"/>
              <a:t>From ancient times humans have wondered about the big questions of our Universe .. such as:</a:t>
            </a:r>
          </a:p>
          <a:p>
            <a:pPr lvl="1"/>
            <a:r>
              <a:rPr lang="en-US" dirty="0" smtClean="0"/>
              <a:t>Where did we come from</a:t>
            </a:r>
          </a:p>
          <a:p>
            <a:pPr lvl="1"/>
            <a:r>
              <a:rPr lang="en-US" dirty="0" smtClean="0"/>
              <a:t>How was the Earth formed</a:t>
            </a:r>
          </a:p>
          <a:p>
            <a:pPr lvl="1"/>
            <a:r>
              <a:rPr lang="en-US" dirty="0" smtClean="0"/>
              <a:t>What are those things in the Sky and why do they move in almost regular patterns</a:t>
            </a:r>
          </a:p>
          <a:p>
            <a:pPr lvl="1"/>
            <a:r>
              <a:rPr lang="en-US" b="1" dirty="0" smtClean="0">
                <a:solidFill>
                  <a:srgbClr val="FFFF00"/>
                </a:solidFill>
              </a:rPr>
              <a:t>What are the ultimate building blocks of matter</a:t>
            </a:r>
          </a:p>
          <a:p>
            <a:pPr lvl="1"/>
            <a:r>
              <a:rPr lang="en-US" dirty="0" smtClean="0">
                <a:solidFill>
                  <a:srgbClr val="FF0000"/>
                </a:solidFill>
              </a:rPr>
              <a:t>…………………..</a:t>
            </a:r>
          </a:p>
          <a:p>
            <a:pPr lvl="1"/>
            <a:endParaRPr lang="en-US" dirty="0"/>
          </a:p>
        </p:txBody>
      </p:sp>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17</a:t>
            </a:fld>
            <a:endParaRPr lang="en-US">
              <a:solidFill>
                <a:srgbClr val="D6EC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Big Microscope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To look at small distances one needs probes at high energy</a:t>
            </a:r>
          </a:p>
          <a:p>
            <a:endParaRPr lang="en-US" dirty="0" smtClean="0"/>
          </a:p>
          <a:p>
            <a:r>
              <a:rPr lang="en-US" dirty="0" smtClean="0"/>
              <a:t>We needed a large or super collider to tackle the next set of problems in fundamental particle physics</a:t>
            </a:r>
          </a:p>
          <a:p>
            <a:endParaRPr lang="en-US" dirty="0" smtClean="0"/>
          </a:p>
          <a:p>
            <a:r>
              <a:rPr lang="en-US" dirty="0" smtClean="0"/>
              <a:t>We needed a machine of  the order of 10 </a:t>
            </a:r>
            <a:r>
              <a:rPr lang="en-US" dirty="0" err="1" smtClean="0"/>
              <a:t>TeV</a:t>
            </a:r>
            <a:r>
              <a:rPr lang="en-US" dirty="0" smtClean="0"/>
              <a:t> in energy to look below the quark level and to search for the Higgs, SUSY, compositeness, etc.</a:t>
            </a:r>
            <a:endParaRPr lang="en-US" dirty="0"/>
          </a:p>
        </p:txBody>
      </p:sp>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18</a:t>
            </a:fld>
            <a:endParaRPr lang="en-US">
              <a:solidFill>
                <a:srgbClr val="D6EC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914400"/>
          </a:xfrm>
        </p:spPr>
        <p:txBody>
          <a:bodyPr/>
          <a:lstStyle/>
          <a:p>
            <a:r>
              <a:rPr lang="en-US" sz="2400" dirty="0" smtClean="0"/>
              <a:t>Circa 1988; A Bold Initiative to explore our understanding of matter – the SSC in Texas </a:t>
            </a:r>
            <a:endParaRPr lang="en-US" sz="2400" dirty="0"/>
          </a:p>
        </p:txBody>
      </p:sp>
      <p:pic>
        <p:nvPicPr>
          <p:cNvPr id="1026" name="Picture 2"/>
          <p:cNvPicPr>
            <a:picLocks noGrp="1" noChangeAspect="1" noChangeArrowheads="1"/>
          </p:cNvPicPr>
          <p:nvPr>
            <p:ph idx="1"/>
          </p:nvPr>
        </p:nvPicPr>
        <p:blipFill>
          <a:blip r:embed="rId2" cstate="print"/>
          <a:stretch>
            <a:fillRect/>
          </a:stretch>
        </p:blipFill>
        <p:spPr bwMode="auto">
          <a:xfrm>
            <a:off x="1981200" y="1828800"/>
            <a:ext cx="4610100" cy="4562475"/>
          </a:xfrm>
          <a:prstGeom prst="rect">
            <a:avLst/>
          </a:prstGeom>
          <a:noFill/>
          <a:ln w="9525">
            <a:noFill/>
            <a:miter lim="800000"/>
            <a:headEnd/>
            <a:tailEnd/>
          </a:ln>
        </p:spPr>
      </p:pic>
      <p:sp>
        <p:nvSpPr>
          <p:cNvPr id="4" name="TextBox 3"/>
          <p:cNvSpPr txBox="1"/>
          <p:nvPr/>
        </p:nvSpPr>
        <p:spPr>
          <a:xfrm>
            <a:off x="7010400" y="2081748"/>
            <a:ext cx="1828800" cy="3785652"/>
          </a:xfrm>
          <a:prstGeom prst="rect">
            <a:avLst/>
          </a:prstGeom>
          <a:noFill/>
        </p:spPr>
        <p:txBody>
          <a:bodyPr wrap="square" rtlCol="0">
            <a:spAutoFit/>
          </a:bodyPr>
          <a:lstStyle/>
          <a:p>
            <a:r>
              <a:rPr lang="en-US" sz="2400" dirty="0" smtClean="0"/>
              <a:t>For the reasons mentioned by Gordy Kane, the Higgs  was the key object to be searched for  at the SSC</a:t>
            </a:r>
            <a:endParaRPr lang="en-US" sz="2400" dirty="0"/>
          </a:p>
        </p:txBody>
      </p:sp>
      <p:sp>
        <p:nvSpPr>
          <p:cNvPr id="5" name="Slide Number Placeholder 4"/>
          <p:cNvSpPr>
            <a:spLocks noGrp="1"/>
          </p:cNvSpPr>
          <p:nvPr>
            <p:ph type="sldNum" sz="quarter" idx="12"/>
          </p:nvPr>
        </p:nvSpPr>
        <p:spPr/>
        <p:txBody>
          <a:bodyPr/>
          <a:lstStyle/>
          <a:p>
            <a:fld id="{56233DD7-EA62-46DE-9C92-0F09FE752AE5}" type="slidenum">
              <a:rPr lang="en-US" smtClean="0">
                <a:solidFill>
                  <a:srgbClr val="D6ECFF"/>
                </a:solidFill>
              </a:rPr>
              <a:pPr/>
              <a:t>19</a:t>
            </a:fld>
            <a:endParaRPr lang="en-US">
              <a:solidFill>
                <a:srgbClr val="D6EC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rgbClr val="00B0F0"/>
          </a:solidFill>
          <a:ln>
            <a:solidFill>
              <a:srgbClr val="00B0F0"/>
            </a:solidFill>
          </a:ln>
        </p:spPr>
        <p:txBody>
          <a:bodyPr>
            <a:normAutofit/>
          </a:bodyPr>
          <a:lstStyle/>
          <a:p>
            <a:r>
              <a:rPr lang="en-US" b="1" dirty="0" smtClean="0">
                <a:solidFill>
                  <a:schemeClr val="bg1"/>
                </a:solidFill>
              </a:rPr>
              <a:t>Discovery of Long </a:t>
            </a:r>
            <a:r>
              <a:rPr lang="en-US" b="1" dirty="0">
                <a:solidFill>
                  <a:schemeClr val="bg1"/>
                </a:solidFill>
              </a:rPr>
              <a:t>S</a:t>
            </a:r>
            <a:r>
              <a:rPr lang="en-US" b="1" dirty="0" smtClean="0">
                <a:solidFill>
                  <a:schemeClr val="bg1"/>
                </a:solidFill>
              </a:rPr>
              <a:t>ought Higgs Boson</a:t>
            </a:r>
            <a:endParaRPr lang="en-US" b="1" dirty="0">
              <a:solidFill>
                <a:schemeClr val="bg1"/>
              </a:solidFill>
            </a:endParaRPr>
          </a:p>
        </p:txBody>
      </p:sp>
      <p:pic>
        <p:nvPicPr>
          <p:cNvPr id="4" name="Content Placeholder 3" descr="HiggsDiscovery.png"/>
          <p:cNvPicPr>
            <a:picLocks noGrp="1" noChangeAspect="1"/>
          </p:cNvPicPr>
          <p:nvPr>
            <p:ph idx="1"/>
          </p:nvPr>
        </p:nvPicPr>
        <p:blipFill>
          <a:blip r:embed="rId2" cstate="print"/>
          <a:stretch>
            <a:fillRect/>
          </a:stretch>
        </p:blipFill>
        <p:spPr>
          <a:xfrm>
            <a:off x="-573764" y="1219200"/>
            <a:ext cx="9793964" cy="5509105"/>
          </a:xfrm>
          <a:solidFill>
            <a:schemeClr val="accent2"/>
          </a:solidFill>
        </p:spPr>
      </p:pic>
      <p:sp>
        <p:nvSpPr>
          <p:cNvPr id="6" name="Slide Number Placeholder 5"/>
          <p:cNvSpPr>
            <a:spLocks noGrp="1"/>
          </p:cNvSpPr>
          <p:nvPr>
            <p:ph type="sldNum" sz="quarter" idx="12"/>
          </p:nvPr>
        </p:nvSpPr>
        <p:spPr/>
        <p:txBody>
          <a:bodyPr/>
          <a:lstStyle/>
          <a:p>
            <a:fld id="{A49EA017-9697-4D07-9180-B375A5E3FFBD}"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Reasons the SSC Failed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SSC suffered for having failed from the outset to incorporate international funding and participation. </a:t>
            </a:r>
          </a:p>
          <a:p>
            <a:r>
              <a:rPr lang="en-US" dirty="0" smtClean="0"/>
              <a:t>The Reagan and Bush administrations made critical early decisions about the technical design and site location as if the SSC were purely a national project. </a:t>
            </a:r>
          </a:p>
          <a:p>
            <a:r>
              <a:rPr lang="en-US" dirty="0" smtClean="0"/>
              <a:t>Only later did they proclaim it to be an international collaboration—with a goal of nearly $2 billion in foreign funding. </a:t>
            </a:r>
          </a:p>
          <a:p>
            <a:r>
              <a:rPr lang="en-US" dirty="0" smtClean="0"/>
              <a:t>Substantial foreign funding never materialized</a:t>
            </a:r>
          </a:p>
          <a:p>
            <a:r>
              <a:rPr lang="en-US" dirty="0" smtClean="0"/>
              <a:t>This shortfall eroded congressional support, which made foreign involvement even less likely, accelerating the project’s downward spiral</a:t>
            </a:r>
            <a:endParaRPr lang="en-US" dirty="0"/>
          </a:p>
        </p:txBody>
      </p:sp>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20</a:t>
            </a:fld>
            <a:endParaRPr lang="en-US">
              <a:solidFill>
                <a:srgbClr val="D6EC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Michigan Pathway to the Higgs</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Strong UM  physics preparation for the SSC</a:t>
            </a:r>
          </a:p>
          <a:p>
            <a:r>
              <a:rPr lang="en-US" dirty="0" smtClean="0"/>
              <a:t>Representation on SSC Board of Overseers</a:t>
            </a:r>
          </a:p>
          <a:p>
            <a:r>
              <a:rPr lang="en-US" dirty="0" smtClean="0"/>
              <a:t>Devastation on cancellation of project</a:t>
            </a:r>
          </a:p>
          <a:p>
            <a:r>
              <a:rPr lang="en-US" dirty="0" smtClean="0"/>
              <a:t>A period of rejection in Ann Arbor to joining large projects, even those being discussed in Europe</a:t>
            </a:r>
          </a:p>
          <a:p>
            <a:r>
              <a:rPr lang="en-US" dirty="0" smtClean="0"/>
              <a:t>An evolving  interest to join a LHC experiment</a:t>
            </a:r>
          </a:p>
          <a:p>
            <a:r>
              <a:rPr lang="en-US" dirty="0" smtClean="0"/>
              <a:t>Decision to play a dominant role in ATLAS, the largest LHC experiment, and a commitment to become one of its most powerful groups; </a:t>
            </a:r>
          </a:p>
          <a:p>
            <a:r>
              <a:rPr lang="en-US" dirty="0" smtClean="0"/>
              <a:t>LHC </a:t>
            </a:r>
            <a:r>
              <a:rPr lang="en-US" dirty="0" smtClean="0">
                <a:sym typeface="Wingdings"/>
              </a:rPr>
              <a:t> </a:t>
            </a:r>
            <a:r>
              <a:rPr lang="en-US" dirty="0" smtClean="0">
                <a:solidFill>
                  <a:srgbClr val="FFFF00"/>
                </a:solidFill>
              </a:rPr>
              <a:t>here comes the Wolverines</a:t>
            </a:r>
          </a:p>
          <a:p>
            <a:pPr marL="68580" indent="0">
              <a:buNone/>
            </a:pPr>
            <a:endParaRPr lang="en-US" dirty="0" smtClean="0">
              <a:solidFill>
                <a:srgbClr val="FFFF00"/>
              </a:solidFill>
            </a:endParaRPr>
          </a:p>
          <a:p>
            <a:endParaRPr lang="en-US" dirty="0" smtClean="0"/>
          </a:p>
          <a:p>
            <a:endParaRPr lang="en-US" dirty="0"/>
          </a:p>
        </p:txBody>
      </p:sp>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21</a:t>
            </a:fld>
            <a:endParaRPr lang="en-US">
              <a:solidFill>
                <a:srgbClr val="D6EC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And we Grew and Grew … as the Collaboration Learned of our Strengths</a:t>
            </a:r>
            <a:endParaRPr lang="en-US" sz="2800"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528104" y="1784350"/>
            <a:ext cx="6544992" cy="4572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22</a:t>
            </a:fld>
            <a:endParaRPr lang="en-US">
              <a:solidFill>
                <a:srgbClr val="D6EC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We Contributed in a Large Variety of Areas to the LHC </a:t>
            </a: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Designing , Prototyping, Building, Commissioning and monitoring  key elements of the ATLAS detector</a:t>
            </a:r>
          </a:p>
          <a:p>
            <a:r>
              <a:rPr lang="en-US" dirty="0" smtClean="0"/>
              <a:t>Designing  basic elements of the current computing infrastructure, and operating one of the key data analysis centers</a:t>
            </a:r>
          </a:p>
          <a:p>
            <a:r>
              <a:rPr lang="en-US" dirty="0" smtClean="0"/>
              <a:t>Designing and operating one of the key </a:t>
            </a:r>
            <a:r>
              <a:rPr lang="en-US" dirty="0" err="1" smtClean="0"/>
              <a:t>muon</a:t>
            </a:r>
            <a:r>
              <a:rPr lang="en-US" dirty="0" smtClean="0"/>
              <a:t> calibration centers</a:t>
            </a:r>
          </a:p>
          <a:p>
            <a:r>
              <a:rPr lang="en-US" dirty="0" smtClean="0"/>
              <a:t>Playing a seminal role in the physics analysis</a:t>
            </a:r>
          </a:p>
          <a:p>
            <a:r>
              <a:rPr lang="en-US" dirty="0" smtClean="0">
                <a:solidFill>
                  <a:srgbClr val="FFC000"/>
                </a:solidFill>
              </a:rPr>
              <a:t>Adapting collaborative tools so the multi-thousand person collaboration could communicate effectively with itself  and with colleagues back home</a:t>
            </a:r>
          </a:p>
          <a:p>
            <a:r>
              <a:rPr lang="en-US" dirty="0" smtClean="0">
                <a:solidFill>
                  <a:srgbClr val="FFC000"/>
                </a:solidFill>
              </a:rPr>
              <a:t>Providing the only official portal for U.S. undergraduates and teachers to participate in and observe LHC research first-hand</a:t>
            </a:r>
          </a:p>
          <a:p>
            <a:r>
              <a:rPr lang="en-US" dirty="0" smtClean="0">
                <a:solidFill>
                  <a:srgbClr val="FFC000"/>
                </a:solidFill>
              </a:rPr>
              <a:t>------------------------------------------------------</a:t>
            </a:r>
          </a:p>
          <a:p>
            <a:r>
              <a:rPr lang="en-US" dirty="0" smtClean="0">
                <a:solidFill>
                  <a:schemeClr val="accent4">
                    <a:lumMod val="60000"/>
                    <a:lumOff val="40000"/>
                  </a:schemeClr>
                </a:solidFill>
              </a:rPr>
              <a:t>I will just take a few minutes to explain the topics in yellow – the core topics in white will be covered by other colleagues)</a:t>
            </a:r>
          </a:p>
          <a:p>
            <a:endParaRPr lang="en-US" dirty="0">
              <a:solidFill>
                <a:schemeClr val="accent4">
                  <a:lumMod val="60000"/>
                  <a:lumOff val="40000"/>
                </a:schemeClr>
              </a:solidFill>
            </a:endParaRPr>
          </a:p>
        </p:txBody>
      </p:sp>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23</a:t>
            </a:fld>
            <a:endParaRPr lang="en-US">
              <a:solidFill>
                <a:srgbClr val="D6EC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05200"/>
            <a:ext cx="8534400" cy="4572000"/>
          </a:xfrm>
        </p:spPr>
        <p:txBody>
          <a:bodyPr/>
          <a:lstStyle/>
          <a:p>
            <a:endParaRPr lang="en-US" dirty="0"/>
          </a:p>
        </p:txBody>
      </p:sp>
      <p:sp>
        <p:nvSpPr>
          <p:cNvPr id="4" name="Title 3"/>
          <p:cNvSpPr txBox="1">
            <a:spLocks/>
          </p:cNvSpPr>
          <p:nvPr/>
        </p:nvSpPr>
        <p:spPr>
          <a:xfrm>
            <a:off x="762000" y="10510"/>
            <a:ext cx="7924800" cy="1284890"/>
          </a:xfrm>
          <a:prstGeom prst="rect">
            <a:avLst/>
          </a:prstGeom>
        </p:spPr>
        <p:txBody>
          <a:bodyPr vert="horz" anchor="t">
            <a:normAutofit fontScale="97500" lnSpcReduction="10000"/>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en-US" sz="3300" dirty="0" smtClean="0"/>
              <a:t>ATLAS Great Lakes Tier-2</a:t>
            </a:r>
            <a:r>
              <a:rPr lang="en-US" sz="2800" dirty="0" smtClean="0"/>
              <a:t/>
            </a:r>
            <a:br>
              <a:rPr lang="en-US" sz="2800" dirty="0" smtClean="0"/>
            </a:br>
            <a:r>
              <a:rPr lang="en-US" sz="2500" b="1" dirty="0" smtClean="0">
                <a:solidFill>
                  <a:srgbClr val="00B050"/>
                </a:solidFill>
              </a:rPr>
              <a:t>Computing centers for High-Energy Physics providing resources for simulation and analysis</a:t>
            </a:r>
            <a:endParaRPr lang="en-US" sz="2500" b="1" dirty="0">
              <a:solidFill>
                <a:srgbClr val="00B05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86" y="1295400"/>
            <a:ext cx="9144000" cy="4062394"/>
          </a:xfrm>
          <a:prstGeom prst="rect">
            <a:avLst/>
          </a:prstGeom>
        </p:spPr>
      </p:pic>
      <p:sp>
        <p:nvSpPr>
          <p:cNvPr id="6" name="Oval 5"/>
          <p:cNvSpPr/>
          <p:nvPr/>
        </p:nvSpPr>
        <p:spPr>
          <a:xfrm>
            <a:off x="1219200" y="2109806"/>
            <a:ext cx="228600" cy="3300394"/>
          </a:xfrm>
          <a:prstGeom prst="ellipse">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5486400"/>
            <a:ext cx="8305800" cy="923330"/>
          </a:xfrm>
          <a:prstGeom prst="rect">
            <a:avLst/>
          </a:prstGeom>
          <a:noFill/>
        </p:spPr>
        <p:txBody>
          <a:bodyPr wrap="square" rtlCol="0">
            <a:spAutoFit/>
          </a:bodyPr>
          <a:lstStyle/>
          <a:p>
            <a:r>
              <a:rPr lang="en-US" b="1" dirty="0" smtClean="0">
                <a:solidFill>
                  <a:srgbClr val="FFFF00"/>
                </a:solidFill>
              </a:rPr>
              <a:t>Worldwide Tier-2 delivered CPU-hours.  </a:t>
            </a:r>
            <a:r>
              <a:rPr lang="en-US" b="1" dirty="0" smtClean="0">
                <a:solidFill>
                  <a:srgbClr val="FFFF00"/>
                </a:solidFill>
                <a:effectLst>
                  <a:outerShdw blurRad="38100" dist="38100" dir="2700000" algn="tl">
                    <a:srgbClr val="000000">
                      <a:alpha val="43137"/>
                    </a:srgbClr>
                  </a:outerShdw>
                </a:effectLst>
              </a:rPr>
              <a:t>AGLT2</a:t>
            </a:r>
            <a:r>
              <a:rPr lang="en-US" b="1" dirty="0" smtClean="0">
                <a:solidFill>
                  <a:srgbClr val="FFFF00"/>
                </a:solidFill>
              </a:rPr>
              <a:t> was third globally because of significant support from the University of Michigan and Michigan State University (#1 and #2 are consortiums of 12 and 7 sites respectively) </a:t>
            </a:r>
            <a:endParaRPr lang="en-US" b="1" dirty="0">
              <a:solidFill>
                <a:srgbClr val="FFFF00"/>
              </a:solidFill>
            </a:endParaRPr>
          </a:p>
        </p:txBody>
      </p:sp>
      <p:sp>
        <p:nvSpPr>
          <p:cNvPr id="8" name="Slide Number Placeholder 7"/>
          <p:cNvSpPr>
            <a:spLocks noGrp="1"/>
          </p:cNvSpPr>
          <p:nvPr>
            <p:ph type="sldNum" sz="quarter" idx="12"/>
          </p:nvPr>
        </p:nvSpPr>
        <p:spPr/>
        <p:txBody>
          <a:bodyPr/>
          <a:lstStyle/>
          <a:p>
            <a:fld id="{56233DD7-EA62-46DE-9C92-0F09FE752AE5}" type="slidenum">
              <a:rPr lang="en-US" smtClean="0">
                <a:solidFill>
                  <a:srgbClr val="D6ECFF"/>
                </a:solidFill>
              </a:rPr>
              <a:pPr/>
              <a:t>24</a:t>
            </a:fld>
            <a:endParaRPr lang="en-US">
              <a:solidFill>
                <a:srgbClr val="D6ECFF"/>
              </a:solidFill>
            </a:endParaRPr>
          </a:p>
        </p:txBody>
      </p:sp>
      <p:sp>
        <p:nvSpPr>
          <p:cNvPr id="9" name="TextBox 8"/>
          <p:cNvSpPr txBox="1"/>
          <p:nvPr/>
        </p:nvSpPr>
        <p:spPr>
          <a:xfrm>
            <a:off x="1447800" y="1828800"/>
            <a:ext cx="2415277" cy="369332"/>
          </a:xfrm>
          <a:prstGeom prst="rect">
            <a:avLst/>
          </a:prstGeom>
          <a:noFill/>
        </p:spPr>
        <p:txBody>
          <a:bodyPr wrap="none" rtlCol="0">
            <a:spAutoFit/>
          </a:bodyPr>
          <a:lstStyle/>
          <a:p>
            <a:r>
              <a:rPr lang="en-US" b="1" dirty="0" smtClean="0">
                <a:solidFill>
                  <a:schemeClr val="bg1"/>
                </a:solidFill>
              </a:rPr>
              <a:t>Michigan Tier-2 Center</a:t>
            </a:r>
            <a:endParaRPr lang="en-US" b="1" dirty="0">
              <a:solidFill>
                <a:schemeClr val="bg1"/>
              </a:solidFill>
            </a:endParaRPr>
          </a:p>
        </p:txBody>
      </p:sp>
      <p:cxnSp>
        <p:nvCxnSpPr>
          <p:cNvPr id="11" name="Straight Arrow Connector 10"/>
          <p:cNvCxnSpPr/>
          <p:nvPr/>
        </p:nvCxnSpPr>
        <p:spPr>
          <a:xfrm flipH="1">
            <a:off x="1447800" y="2286000"/>
            <a:ext cx="152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6693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grpSp>
        <p:nvGrpSpPr>
          <p:cNvPr id="19" name="Group 22"/>
          <p:cNvGrpSpPr/>
          <p:nvPr/>
        </p:nvGrpSpPr>
        <p:grpSpPr>
          <a:xfrm>
            <a:off x="685800" y="457200"/>
            <a:ext cx="7885992" cy="6400800"/>
            <a:chOff x="-2351334" y="301320"/>
            <a:chExt cx="9998948" cy="7530870"/>
          </a:xfrm>
        </p:grpSpPr>
        <p:pic>
          <p:nvPicPr>
            <p:cNvPr id="4" name="Picture 3"/>
            <p:cNvPicPr>
              <a:picLocks noChangeAspect="1"/>
            </p:cNvPicPr>
            <p:nvPr/>
          </p:nvPicPr>
          <p:blipFill>
            <a:blip r:embed="rId2" cstate="print"/>
            <a:stretch>
              <a:fillRect/>
            </a:stretch>
          </p:blipFill>
          <p:spPr>
            <a:xfrm>
              <a:off x="-2351334" y="6218433"/>
              <a:ext cx="1343160" cy="1172341"/>
            </a:xfrm>
            <a:prstGeom prst="rect">
              <a:avLst/>
            </a:prstGeom>
          </p:spPr>
        </p:pic>
        <p:sp>
          <p:nvSpPr>
            <p:cNvPr id="5" name="Line 1"/>
            <p:cNvSpPr>
              <a:spLocks noChangeAspect="1"/>
            </p:cNvSpPr>
            <p:nvPr/>
          </p:nvSpPr>
          <p:spPr>
            <a:xfrm flipV="1">
              <a:off x="-945316" y="5859820"/>
              <a:ext cx="2209562" cy="455049"/>
            </a:xfrm>
            <a:prstGeom prst="line">
              <a:avLst/>
            </a:prstGeom>
            <a:ln w="36720">
              <a:solidFill>
                <a:srgbClr val="FFFF00"/>
              </a:solidFill>
              <a:round/>
              <a:tailEnd type="triangle" w="med" len="med"/>
            </a:ln>
          </p:spPr>
        </p:sp>
        <p:sp>
          <p:nvSpPr>
            <p:cNvPr id="6" name="TextShape 2"/>
            <p:cNvSpPr txBox="1">
              <a:spLocks noChangeAspect="1"/>
            </p:cNvSpPr>
            <p:nvPr/>
          </p:nvSpPr>
          <p:spPr>
            <a:xfrm>
              <a:off x="6634035" y="6666699"/>
              <a:ext cx="738720" cy="201420"/>
            </a:xfrm>
            <a:prstGeom prst="rect">
              <a:avLst/>
            </a:prstGeom>
          </p:spPr>
          <p:txBody>
            <a:bodyPr wrap="none" lIns="90000" tIns="45000" rIns="90000" bIns="45000"/>
            <a:lstStyle/>
            <a:p>
              <a:r>
                <a:rPr lang="en-US" sz="2200" dirty="0"/>
                <a:t>ATLAS</a:t>
              </a:r>
              <a:endParaRPr dirty="0"/>
            </a:p>
          </p:txBody>
        </p:sp>
        <p:sp>
          <p:nvSpPr>
            <p:cNvPr id="7" name="Line 3"/>
            <p:cNvSpPr>
              <a:spLocks noChangeAspect="1"/>
            </p:cNvSpPr>
            <p:nvPr/>
          </p:nvSpPr>
          <p:spPr>
            <a:xfrm>
              <a:off x="-708847" y="6846666"/>
              <a:ext cx="2705272" cy="88991"/>
            </a:xfrm>
            <a:prstGeom prst="line">
              <a:avLst/>
            </a:prstGeom>
            <a:ln w="36720">
              <a:solidFill>
                <a:srgbClr val="FFFF00"/>
              </a:solidFill>
              <a:round/>
              <a:tailEnd type="triangle" w="med" len="med"/>
            </a:ln>
          </p:spPr>
        </p:sp>
        <p:sp>
          <p:nvSpPr>
            <p:cNvPr id="8" name="Line 4"/>
            <p:cNvSpPr>
              <a:spLocks noChangeAspect="1"/>
            </p:cNvSpPr>
            <p:nvPr/>
          </p:nvSpPr>
          <p:spPr>
            <a:xfrm>
              <a:off x="-837161" y="6935658"/>
              <a:ext cx="1831860" cy="444780"/>
            </a:xfrm>
            <a:prstGeom prst="line">
              <a:avLst/>
            </a:prstGeom>
            <a:ln w="36720">
              <a:solidFill>
                <a:srgbClr val="FFFF00"/>
              </a:solidFill>
              <a:round/>
              <a:tailEnd type="triangle" w="med" len="med"/>
            </a:ln>
          </p:spPr>
        </p:sp>
        <p:pic>
          <p:nvPicPr>
            <p:cNvPr id="9" name="Picture 8"/>
            <p:cNvPicPr>
              <a:picLocks noChangeAspect="1"/>
            </p:cNvPicPr>
            <p:nvPr/>
          </p:nvPicPr>
          <p:blipFill>
            <a:blip r:embed="rId3" cstate="print"/>
            <a:stretch>
              <a:fillRect/>
            </a:stretch>
          </p:blipFill>
          <p:spPr>
            <a:xfrm>
              <a:off x="2407495" y="7025311"/>
              <a:ext cx="426780" cy="404460"/>
            </a:xfrm>
            <a:prstGeom prst="rect">
              <a:avLst/>
            </a:prstGeom>
          </p:spPr>
        </p:pic>
        <p:pic>
          <p:nvPicPr>
            <p:cNvPr id="10" name="Picture 9"/>
            <p:cNvPicPr>
              <a:picLocks noChangeAspect="1"/>
            </p:cNvPicPr>
            <p:nvPr/>
          </p:nvPicPr>
          <p:blipFill>
            <a:blip r:embed="rId4" cstate="print"/>
            <a:stretch>
              <a:fillRect/>
            </a:stretch>
          </p:blipFill>
          <p:spPr>
            <a:xfrm>
              <a:off x="1416724" y="7418190"/>
              <a:ext cx="418859" cy="414000"/>
            </a:xfrm>
            <a:prstGeom prst="rect">
              <a:avLst/>
            </a:prstGeom>
          </p:spPr>
        </p:pic>
        <p:pic>
          <p:nvPicPr>
            <p:cNvPr id="11" name="Picture 10"/>
            <p:cNvPicPr>
              <a:picLocks noChangeAspect="1"/>
            </p:cNvPicPr>
            <p:nvPr/>
          </p:nvPicPr>
          <p:blipFill>
            <a:blip r:embed="rId5" cstate="print"/>
            <a:stretch>
              <a:fillRect/>
            </a:stretch>
          </p:blipFill>
          <p:spPr>
            <a:xfrm>
              <a:off x="1416724" y="5770166"/>
              <a:ext cx="482220" cy="360180"/>
            </a:xfrm>
            <a:prstGeom prst="rect">
              <a:avLst/>
            </a:prstGeom>
          </p:spPr>
        </p:pic>
        <p:sp>
          <p:nvSpPr>
            <p:cNvPr id="12" name="TextShape 5"/>
            <p:cNvSpPr txBox="1">
              <a:spLocks noChangeAspect="1"/>
            </p:cNvSpPr>
            <p:nvPr/>
          </p:nvSpPr>
          <p:spPr>
            <a:xfrm>
              <a:off x="2191185" y="6666699"/>
              <a:ext cx="513001" cy="173160"/>
            </a:xfrm>
            <a:prstGeom prst="rect">
              <a:avLst/>
            </a:prstGeom>
          </p:spPr>
          <p:txBody>
            <a:bodyPr wrap="none" lIns="90000" tIns="45000" rIns="90000" bIns="45000"/>
            <a:lstStyle/>
            <a:p>
              <a:r>
                <a:rPr lang="en-US" dirty="0">
                  <a:solidFill>
                    <a:srgbClr val="FFFFFF"/>
                  </a:solidFill>
                </a:rPr>
                <a:t>Rome</a:t>
              </a:r>
              <a:endParaRPr dirty="0"/>
            </a:p>
          </p:txBody>
        </p:sp>
        <p:sp>
          <p:nvSpPr>
            <p:cNvPr id="13" name="TextShape 6"/>
            <p:cNvSpPr txBox="1">
              <a:spLocks noChangeAspect="1"/>
            </p:cNvSpPr>
            <p:nvPr/>
          </p:nvSpPr>
          <p:spPr>
            <a:xfrm>
              <a:off x="1109633" y="7114965"/>
              <a:ext cx="513001" cy="173160"/>
            </a:xfrm>
            <a:prstGeom prst="rect">
              <a:avLst/>
            </a:prstGeom>
          </p:spPr>
          <p:txBody>
            <a:bodyPr wrap="none" lIns="90000" tIns="45000" rIns="90000" bIns="45000"/>
            <a:lstStyle/>
            <a:p>
              <a:r>
                <a:rPr lang="en-US" dirty="0">
                  <a:solidFill>
                    <a:srgbClr val="FFFFFF"/>
                  </a:solidFill>
                </a:rPr>
                <a:t>Munich</a:t>
              </a:r>
              <a:endParaRPr dirty="0"/>
            </a:p>
          </p:txBody>
        </p:sp>
        <p:sp>
          <p:nvSpPr>
            <p:cNvPr id="14" name="TextShape 7"/>
            <p:cNvSpPr txBox="1">
              <a:spLocks noChangeAspect="1"/>
            </p:cNvSpPr>
            <p:nvPr/>
          </p:nvSpPr>
          <p:spPr>
            <a:xfrm>
              <a:off x="-620850" y="6308086"/>
              <a:ext cx="1074780" cy="173160"/>
            </a:xfrm>
            <a:prstGeom prst="rect">
              <a:avLst/>
            </a:prstGeom>
          </p:spPr>
          <p:txBody>
            <a:bodyPr wrap="none" lIns="90000" tIns="45000" rIns="90000" bIns="45000"/>
            <a:lstStyle/>
            <a:p>
              <a:r>
                <a:rPr lang="en-US" b="1" dirty="0">
                  <a:solidFill>
                    <a:srgbClr val="FF420E"/>
                  </a:solidFill>
                </a:rPr>
                <a:t>100M  </a:t>
              </a:r>
              <a:r>
                <a:rPr lang="en-US" b="1" dirty="0" err="1">
                  <a:solidFill>
                    <a:srgbClr val="FF420E"/>
                  </a:solidFill>
                </a:rPr>
                <a:t>Muons</a:t>
              </a:r>
              <a:r>
                <a:rPr lang="en-US" b="1" dirty="0">
                  <a:solidFill>
                    <a:srgbClr val="FF420E"/>
                  </a:solidFill>
                </a:rPr>
                <a:t>/day</a:t>
              </a:r>
              <a:endParaRPr dirty="0"/>
            </a:p>
          </p:txBody>
        </p:sp>
        <p:sp>
          <p:nvSpPr>
            <p:cNvPr id="15" name="TextShape 8"/>
            <p:cNvSpPr txBox="1">
              <a:spLocks noChangeAspect="1"/>
            </p:cNvSpPr>
            <p:nvPr/>
          </p:nvSpPr>
          <p:spPr>
            <a:xfrm>
              <a:off x="3476520" y="5918760"/>
              <a:ext cx="744840" cy="185400"/>
            </a:xfrm>
            <a:prstGeom prst="rect">
              <a:avLst/>
            </a:prstGeom>
          </p:spPr>
          <p:txBody>
            <a:bodyPr wrap="none" lIns="90000" tIns="45000" rIns="90000" bIns="45000"/>
            <a:lstStyle/>
            <a:p>
              <a:r>
                <a:rPr lang="en-US" b="1">
                  <a:solidFill>
                    <a:srgbClr val="4B1F6F"/>
                  </a:solidFill>
                </a:rPr>
                <a:t>100GB /day</a:t>
              </a:r>
              <a:endParaRPr/>
            </a:p>
          </p:txBody>
        </p:sp>
        <p:sp>
          <p:nvSpPr>
            <p:cNvPr id="16" name="TextShape 9"/>
            <p:cNvSpPr txBox="1">
              <a:spLocks noChangeAspect="1"/>
            </p:cNvSpPr>
            <p:nvPr/>
          </p:nvSpPr>
          <p:spPr>
            <a:xfrm>
              <a:off x="-2243178" y="5680513"/>
              <a:ext cx="1105200" cy="173160"/>
            </a:xfrm>
            <a:prstGeom prst="rect">
              <a:avLst/>
            </a:prstGeom>
          </p:spPr>
          <p:txBody>
            <a:bodyPr wrap="none" lIns="90000" tIns="45000" rIns="90000" bIns="45000"/>
            <a:lstStyle/>
            <a:p>
              <a:r>
                <a:rPr lang="en-US" b="1" dirty="0">
                  <a:solidFill>
                    <a:srgbClr val="FFFF00"/>
                  </a:solidFill>
                </a:rPr>
                <a:t>Calibration stream</a:t>
              </a:r>
              <a:endParaRPr dirty="0">
                <a:solidFill>
                  <a:srgbClr val="FFFF00"/>
                </a:solidFill>
              </a:endParaRPr>
            </a:p>
          </p:txBody>
        </p:sp>
        <p:sp>
          <p:nvSpPr>
            <p:cNvPr id="17" name="TextShape 10"/>
            <p:cNvSpPr txBox="1">
              <a:spLocks noChangeAspect="1"/>
            </p:cNvSpPr>
            <p:nvPr/>
          </p:nvSpPr>
          <p:spPr>
            <a:xfrm>
              <a:off x="5861100" y="7025311"/>
              <a:ext cx="1786514" cy="444666"/>
            </a:xfrm>
            <a:prstGeom prst="rect">
              <a:avLst/>
            </a:prstGeom>
          </p:spPr>
          <p:txBody>
            <a:bodyPr wrap="none" lIns="90000" tIns="45000" rIns="90000" bIns="45000"/>
            <a:lstStyle/>
            <a:p>
              <a:pPr algn="ctr"/>
              <a:r>
                <a:rPr lang="en-US" b="1" dirty="0">
                  <a:solidFill>
                    <a:srgbClr val="FFFF00"/>
                  </a:solidFill>
                </a:rPr>
                <a:t>~20 </a:t>
              </a:r>
              <a:r>
                <a:rPr lang="en-US" sz="1600" b="1" dirty="0">
                  <a:solidFill>
                    <a:srgbClr val="FFFF00"/>
                  </a:solidFill>
                </a:rPr>
                <a:t>TB storage </a:t>
              </a:r>
              <a:endParaRPr dirty="0">
                <a:solidFill>
                  <a:srgbClr val="FFFF00"/>
                </a:solidFill>
              </a:endParaRPr>
            </a:p>
            <a:p>
              <a:pPr algn="ctr"/>
              <a:r>
                <a:rPr lang="en-US" b="1" dirty="0">
                  <a:solidFill>
                    <a:srgbClr val="FFFF00"/>
                  </a:solidFill>
                </a:rPr>
                <a:t>per site </a:t>
              </a:r>
              <a:endParaRPr dirty="0">
                <a:solidFill>
                  <a:srgbClr val="FFFF00"/>
                </a:solidFill>
              </a:endParaRPr>
            </a:p>
          </p:txBody>
        </p:sp>
        <p:sp>
          <p:nvSpPr>
            <p:cNvPr id="18" name="TextShape 11"/>
            <p:cNvSpPr txBox="1">
              <a:spLocks noChangeAspect="1"/>
            </p:cNvSpPr>
            <p:nvPr/>
          </p:nvSpPr>
          <p:spPr>
            <a:xfrm>
              <a:off x="-1481782" y="301320"/>
              <a:ext cx="8452140" cy="271980"/>
            </a:xfrm>
            <a:prstGeom prst="rect">
              <a:avLst/>
            </a:prstGeom>
          </p:spPr>
          <p:txBody>
            <a:bodyPr wrap="none" lIns="0" tIns="0" rIns="0" bIns="0" anchor="ctr"/>
            <a:lstStyle/>
            <a:p>
              <a:pPr algn="ctr"/>
              <a:r>
                <a:rPr lang="en-US" sz="3600" u="sng" dirty="0"/>
                <a:t>ATLAS </a:t>
              </a:r>
              <a:r>
                <a:rPr lang="en-US" sz="3600" u="sng" dirty="0" err="1"/>
                <a:t>Muon</a:t>
              </a:r>
              <a:r>
                <a:rPr lang="en-US" sz="3600" u="sng" dirty="0"/>
                <a:t> Spectrometer Calibration</a:t>
              </a:r>
              <a:endParaRPr u="sng" dirty="0"/>
            </a:p>
          </p:txBody>
        </p:sp>
        <p:pic>
          <p:nvPicPr>
            <p:cNvPr id="20" name="Picture 19"/>
            <p:cNvPicPr>
              <a:picLocks noChangeAspect="1"/>
            </p:cNvPicPr>
            <p:nvPr/>
          </p:nvPicPr>
          <p:blipFill>
            <a:blip r:embed="rId6" cstate="print"/>
            <a:stretch>
              <a:fillRect/>
            </a:stretch>
          </p:blipFill>
          <p:spPr>
            <a:xfrm>
              <a:off x="4029824" y="6487392"/>
              <a:ext cx="1455299" cy="1281240"/>
            </a:xfrm>
            <a:prstGeom prst="rect">
              <a:avLst/>
            </a:prstGeom>
          </p:spPr>
        </p:pic>
        <p:sp>
          <p:nvSpPr>
            <p:cNvPr id="22" name="CustomShape 14"/>
            <p:cNvSpPr>
              <a:spLocks noChangeAspect="1"/>
            </p:cNvSpPr>
            <p:nvPr/>
          </p:nvSpPr>
          <p:spPr>
            <a:xfrm>
              <a:off x="3705358" y="5770166"/>
              <a:ext cx="2379415" cy="627573"/>
            </a:xfrm>
            <a:prstGeom prst="rect">
              <a:avLst/>
            </a:prstGeom>
            <a:solidFill>
              <a:srgbClr val="CCFFFF"/>
            </a:solidFill>
            <a:ln>
              <a:solidFill>
                <a:srgbClr val="000000"/>
              </a:solidFill>
            </a:ln>
          </p:spPr>
          <p:txBody>
            <a:bodyPr wrap="none" lIns="90000" tIns="45000" rIns="90000" bIns="45000" anchor="ctr"/>
            <a:lstStyle/>
            <a:p>
              <a:pPr algn="ctr"/>
              <a:r>
                <a:rPr lang="en-US" b="1" dirty="0">
                  <a:solidFill>
                    <a:srgbClr val="EB613D"/>
                  </a:solidFill>
                </a:rPr>
                <a:t>Drift Tube</a:t>
              </a:r>
              <a:endParaRPr dirty="0"/>
            </a:p>
            <a:p>
              <a:pPr algn="ctr"/>
              <a:r>
                <a:rPr lang="en-US" b="1" dirty="0">
                  <a:solidFill>
                    <a:srgbClr val="EB613D"/>
                  </a:solidFill>
                </a:rPr>
                <a:t>Time spectrum</a:t>
              </a:r>
              <a:endParaRPr dirty="0"/>
            </a:p>
          </p:txBody>
        </p:sp>
      </p:grpSp>
      <p:sp>
        <p:nvSpPr>
          <p:cNvPr id="24" name="Rectangle 23"/>
          <p:cNvSpPr/>
          <p:nvPr/>
        </p:nvSpPr>
        <p:spPr>
          <a:xfrm>
            <a:off x="762000" y="990600"/>
            <a:ext cx="8305800" cy="4093428"/>
          </a:xfrm>
          <a:prstGeom prst="rect">
            <a:avLst/>
          </a:prstGeom>
        </p:spPr>
        <p:txBody>
          <a:bodyPr wrap="square">
            <a:spAutoFit/>
          </a:bodyPr>
          <a:lstStyle/>
          <a:p>
            <a:pPr marL="285750" lvl="0" indent="-285750">
              <a:buSzPct val="45000"/>
              <a:buFont typeface="Arial"/>
              <a:buChar char="•"/>
            </a:pPr>
            <a:r>
              <a:rPr lang="en-US" sz="2000" dirty="0"/>
              <a:t>The ATLA </a:t>
            </a:r>
            <a:r>
              <a:rPr lang="en-US" sz="2000" dirty="0" err="1"/>
              <a:t>muon</a:t>
            </a:r>
            <a:r>
              <a:rPr lang="en-US" sz="2000" dirty="0"/>
              <a:t> spectrometer measures </a:t>
            </a:r>
            <a:r>
              <a:rPr lang="en-US" sz="2000" dirty="0" err="1"/>
              <a:t>muon</a:t>
            </a:r>
            <a:r>
              <a:rPr lang="en-US" sz="2000" dirty="0"/>
              <a:t> momentum by measuring the deflection of </a:t>
            </a:r>
            <a:r>
              <a:rPr lang="en-US" sz="2000" dirty="0" err="1"/>
              <a:t>muons</a:t>
            </a:r>
            <a:r>
              <a:rPr lang="en-US" sz="2000" dirty="0"/>
              <a:t> in a magnetic field.   </a:t>
            </a:r>
            <a:endParaRPr lang="en-US" sz="2000" dirty="0" smtClean="0"/>
          </a:p>
          <a:p>
            <a:pPr marL="285750" lvl="0" indent="-285750">
              <a:buSzPct val="45000"/>
              <a:buFont typeface="Arial"/>
              <a:buChar char="•"/>
            </a:pPr>
            <a:endParaRPr lang="en-US" sz="2000" dirty="0"/>
          </a:p>
          <a:p>
            <a:pPr marL="285750" lvl="0" indent="-285750">
              <a:buSzPct val="45000"/>
              <a:buFont typeface="Arial"/>
              <a:buChar char="•"/>
            </a:pPr>
            <a:r>
              <a:rPr lang="en-US" sz="2000" dirty="0" smtClean="0"/>
              <a:t>The </a:t>
            </a:r>
            <a:r>
              <a:rPr lang="en-US" sz="2000" dirty="0"/>
              <a:t>muon spectrometer uses 350,000 drift tubes (31,000 made at Michigan) to track the </a:t>
            </a:r>
            <a:r>
              <a:rPr lang="en-US" sz="2000" dirty="0" err="1"/>
              <a:t>muons</a:t>
            </a:r>
            <a:r>
              <a:rPr lang="en-US" sz="2000" dirty="0"/>
              <a:t> with 80 micron accuracy. </a:t>
            </a:r>
            <a:endParaRPr lang="en-US" sz="2000" dirty="0" smtClean="0"/>
          </a:p>
          <a:p>
            <a:pPr marL="285750" lvl="0" indent="-285750">
              <a:buSzPct val="45000"/>
              <a:buFont typeface="Arial"/>
              <a:buChar char="•"/>
            </a:pPr>
            <a:endParaRPr lang="en-US" sz="2000" dirty="0"/>
          </a:p>
          <a:p>
            <a:pPr marL="285750" lvl="0" indent="-285750">
              <a:buSzPct val="45000"/>
              <a:buFont typeface="Arial"/>
              <a:buChar char="•"/>
            </a:pPr>
            <a:r>
              <a:rPr lang="en-US" sz="2000" dirty="0"/>
              <a:t>Drift tubes require precision calibrations which are performed daily at  calibration centers at Michigan, Rome, and Munich</a:t>
            </a:r>
            <a:r>
              <a:rPr lang="en-US" sz="2000" dirty="0" smtClean="0"/>
              <a:t>.</a:t>
            </a:r>
          </a:p>
          <a:p>
            <a:pPr marL="285750" lvl="0" indent="-285750">
              <a:buSzPct val="45000"/>
              <a:buFont typeface="Arial"/>
              <a:buChar char="•"/>
            </a:pPr>
            <a:endParaRPr lang="en-US" sz="2000" dirty="0"/>
          </a:p>
          <a:p>
            <a:pPr marL="285750" lvl="0" indent="-285750">
              <a:buSzPct val="45000"/>
              <a:buFont typeface="Arial"/>
              <a:buChar char="•"/>
            </a:pPr>
            <a:r>
              <a:rPr lang="en-US" sz="2000" dirty="0"/>
              <a:t>Calibrations include timing offsets and drift speed.  </a:t>
            </a:r>
            <a:endParaRPr lang="en-US" sz="2000" dirty="0" smtClean="0"/>
          </a:p>
          <a:p>
            <a:pPr lvl="0">
              <a:buSzPct val="45000"/>
            </a:pPr>
            <a:r>
              <a:rPr lang="en-US" sz="2000" dirty="0" smtClean="0"/>
              <a:t> </a:t>
            </a:r>
            <a:endParaRPr lang="en-US" sz="2000" dirty="0"/>
          </a:p>
          <a:p>
            <a:pPr marL="285750" lvl="0" indent="-285750">
              <a:buSzPct val="45000"/>
              <a:buFont typeface="Arial"/>
              <a:buChar char="•"/>
            </a:pPr>
            <a:r>
              <a:rPr lang="en-US" sz="2000" dirty="0"/>
              <a:t>Data is streamed daily to the calibration centers and calibrations are performed and updated within 48 hours.</a:t>
            </a:r>
          </a:p>
        </p:txBody>
      </p:sp>
      <p:sp>
        <p:nvSpPr>
          <p:cNvPr id="23" name="Slide Number Placeholder 22"/>
          <p:cNvSpPr>
            <a:spLocks noGrp="1"/>
          </p:cNvSpPr>
          <p:nvPr>
            <p:ph type="sldNum" sz="quarter" idx="12"/>
          </p:nvPr>
        </p:nvSpPr>
        <p:spPr/>
        <p:txBody>
          <a:bodyPr/>
          <a:lstStyle/>
          <a:p>
            <a:fld id="{56233DD7-EA62-46DE-9C92-0F09FE752AE5}" type="slidenum">
              <a:rPr lang="en-US" smtClean="0">
                <a:solidFill>
                  <a:srgbClr val="D6ECFF"/>
                </a:solidFill>
              </a:rPr>
              <a:pPr/>
              <a:t>25</a:t>
            </a:fld>
            <a:endParaRPr lang="en-US">
              <a:solidFill>
                <a:srgbClr val="D6ECFF"/>
              </a:solidFill>
            </a:endParaRPr>
          </a:p>
        </p:txBody>
      </p:sp>
    </p:spTree>
    <p:extLst>
      <p:ext uri="{BB962C8B-B14F-4D97-AF65-F5344CB8AC3E}">
        <p14:creationId xmlns:p14="http://schemas.microsoft.com/office/powerpoint/2010/main" xmlns="" val="124348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 the UM Administration and to our Department</a:t>
            </a:r>
            <a:br>
              <a:rPr lang="en-US" dirty="0" smtClean="0"/>
            </a:br>
            <a:r>
              <a:rPr lang="en-US" dirty="0"/>
              <a:t/>
            </a:r>
            <a:br>
              <a:rPr lang="en-US" dirty="0"/>
            </a:br>
            <a:endParaRPr lang="en-US" dirty="0"/>
          </a:p>
        </p:txBody>
      </p:sp>
      <p:sp>
        <p:nvSpPr>
          <p:cNvPr id="3" name="Content Placeholder 2"/>
          <p:cNvSpPr>
            <a:spLocks noGrp="1"/>
          </p:cNvSpPr>
          <p:nvPr>
            <p:ph idx="1"/>
          </p:nvPr>
        </p:nvSpPr>
        <p:spPr>
          <a:xfrm>
            <a:off x="914400" y="2514600"/>
            <a:ext cx="7772400" cy="3840960"/>
          </a:xfrm>
        </p:spPr>
        <p:txBody>
          <a:bodyPr/>
          <a:lstStyle/>
          <a:p>
            <a:r>
              <a:rPr lang="en-US" dirty="0" smtClean="0"/>
              <a:t>For your help with our special needs for computing, space, staffing, collaborative tools, travel accommodations, and moral support  -- we thank you.</a:t>
            </a:r>
            <a:endParaRPr lang="en-US" dirty="0"/>
          </a:p>
        </p:txBody>
      </p:sp>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26</a:t>
            </a:fld>
            <a:endParaRPr lang="en-US">
              <a:solidFill>
                <a:srgbClr val="D6ECFF"/>
              </a:solidFill>
            </a:endParaRPr>
          </a:p>
        </p:txBody>
      </p:sp>
    </p:spTree>
    <p:extLst>
      <p:ext uri="{BB962C8B-B14F-4D97-AF65-F5344CB8AC3E}">
        <p14:creationId xmlns:p14="http://schemas.microsoft.com/office/powerpoint/2010/main" xmlns="" val="4117751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152400"/>
            <a:ext cx="4114800" cy="1600200"/>
          </a:xfrm>
        </p:spPr>
        <p:txBody>
          <a:bodyPr/>
          <a:lstStyle/>
          <a:p>
            <a:pPr algn="ctr"/>
            <a:r>
              <a:rPr lang="en-US" sz="1400" dirty="0" smtClean="0"/>
              <a:t>We contributed directly to collaborative tool developments</a:t>
            </a:r>
            <a:r>
              <a:rPr lang="en-US" sz="1400" dirty="0" smtClean="0">
                <a:sym typeface="Wingdings" pitchFamily="2" charset="2"/>
              </a:rPr>
              <a:t> </a:t>
            </a:r>
            <a:r>
              <a:rPr lang="en-US" sz="1400" dirty="0" smtClean="0"/>
              <a:t>Invented, Patented, Licensed a Next-Generation Camera for Tracking Speakers without a Camera Operator, and pioneered the use of </a:t>
            </a:r>
            <a:r>
              <a:rPr lang="en-US" sz="1400" dirty="0" err="1" smtClean="0"/>
              <a:t>QoS</a:t>
            </a:r>
            <a:r>
              <a:rPr lang="en-US" sz="1400" dirty="0" smtClean="0"/>
              <a:t> in videoconferencing, use of 3D VRML in detector design,  convening of international conference, etc.</a:t>
            </a:r>
            <a:endParaRPr lang="en-US" sz="14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400800" y="1752600"/>
            <a:ext cx="2568222" cy="4572000"/>
          </a:xfrm>
          <a:prstGeom prst="rect">
            <a:avLst/>
          </a:prstGeom>
          <a:noFill/>
          <a:ln w="9525">
            <a:noFill/>
            <a:miter lim="800000"/>
            <a:headEnd/>
            <a:tailEnd/>
          </a:ln>
        </p:spPr>
      </p:pic>
      <p:pic>
        <p:nvPicPr>
          <p:cNvPr id="4" name="Content Placeholder 3" descr="DSC00113-3.jpg"/>
          <p:cNvPicPr>
            <a:picLocks noChangeAspect="1"/>
          </p:cNvPicPr>
          <p:nvPr/>
        </p:nvPicPr>
        <p:blipFill>
          <a:blip r:embed="rId3" cstate="print"/>
          <a:stretch>
            <a:fillRect/>
          </a:stretch>
        </p:blipFill>
        <p:spPr>
          <a:xfrm>
            <a:off x="685800" y="3276600"/>
            <a:ext cx="4021667" cy="3016250"/>
          </a:xfrm>
          <a:prstGeom prst="rect">
            <a:avLst/>
          </a:prstGeom>
        </p:spPr>
      </p:pic>
      <p:sp>
        <p:nvSpPr>
          <p:cNvPr id="5" name="TextBox 4"/>
          <p:cNvSpPr txBox="1"/>
          <p:nvPr/>
        </p:nvSpPr>
        <p:spPr>
          <a:xfrm>
            <a:off x="609600" y="1143000"/>
            <a:ext cx="3962400" cy="1200329"/>
          </a:xfrm>
          <a:prstGeom prst="rect">
            <a:avLst/>
          </a:prstGeom>
          <a:noFill/>
        </p:spPr>
        <p:txBody>
          <a:bodyPr wrap="square" rtlCol="0">
            <a:spAutoFit/>
          </a:bodyPr>
          <a:lstStyle/>
          <a:p>
            <a:r>
              <a:rPr lang="en-US" dirty="0" smtClean="0"/>
              <a:t>We drove the organization of  the  CERN/UM video conference facilities to help coordinate group activities – for ourselves and all groups</a:t>
            </a:r>
            <a:endParaRPr lang="en-US" dirty="0"/>
          </a:p>
        </p:txBody>
      </p:sp>
      <p:sp>
        <p:nvSpPr>
          <p:cNvPr id="3" name="TextBox 2"/>
          <p:cNvSpPr txBox="1"/>
          <p:nvPr/>
        </p:nvSpPr>
        <p:spPr>
          <a:xfrm>
            <a:off x="685800" y="2971800"/>
            <a:ext cx="4038600" cy="369332"/>
          </a:xfrm>
          <a:prstGeom prst="rect">
            <a:avLst/>
          </a:prstGeom>
          <a:noFill/>
        </p:spPr>
        <p:txBody>
          <a:bodyPr wrap="square" rtlCol="0">
            <a:spAutoFit/>
          </a:bodyPr>
          <a:lstStyle/>
          <a:p>
            <a:r>
              <a:rPr lang="en-US" dirty="0" smtClean="0"/>
              <a:t>CERN-UM Conference Room -- Geneva</a:t>
            </a:r>
            <a:endParaRPr lang="en-US" dirty="0"/>
          </a:p>
        </p:txBody>
      </p:sp>
      <p:sp>
        <p:nvSpPr>
          <p:cNvPr id="7" name="Slide Number Placeholder 6"/>
          <p:cNvSpPr>
            <a:spLocks noGrp="1"/>
          </p:cNvSpPr>
          <p:nvPr>
            <p:ph type="sldNum" sz="quarter" idx="12"/>
          </p:nvPr>
        </p:nvSpPr>
        <p:spPr/>
        <p:txBody>
          <a:bodyPr/>
          <a:lstStyle/>
          <a:p>
            <a:fld id="{56233DD7-EA62-46DE-9C92-0F09FE752AE5}" type="slidenum">
              <a:rPr lang="en-US" smtClean="0">
                <a:solidFill>
                  <a:srgbClr val="D6ECFF"/>
                </a:solidFill>
              </a:rPr>
              <a:pPr/>
              <a:t>27</a:t>
            </a:fld>
            <a:endParaRPr lang="en-US">
              <a:solidFill>
                <a:srgbClr val="D6EC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8229600" cy="914400"/>
          </a:xfrm>
        </p:spPr>
        <p:txBody>
          <a:bodyPr/>
          <a:lstStyle/>
          <a:p>
            <a:pPr algn="ctr"/>
            <a:r>
              <a:rPr lang="en-US" sz="2000" dirty="0" smtClean="0"/>
              <a:t>Established the only NSF REU CERN Site Program in Geneva to provide CERN Access to U.S. Students</a:t>
            </a:r>
            <a:br>
              <a:rPr lang="en-US" sz="2000" dirty="0" smtClean="0"/>
            </a:br>
            <a:r>
              <a:rPr lang="en-US" sz="2000" dirty="0" smtClean="0"/>
              <a:t>Also involved UM Students locally via UROP Program</a:t>
            </a:r>
            <a:endParaRPr lang="en-US" sz="20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1708150"/>
            <a:ext cx="3396013" cy="225425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267200" y="1676400"/>
            <a:ext cx="3367644" cy="2235419"/>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57200" y="4343400"/>
            <a:ext cx="3505200" cy="233753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4191000" y="4419600"/>
            <a:ext cx="3581400" cy="200149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6233DD7-EA62-46DE-9C92-0F09FE752AE5}" type="slidenum">
              <a:rPr lang="en-US" smtClean="0">
                <a:solidFill>
                  <a:srgbClr val="D6ECFF"/>
                </a:solidFill>
              </a:rPr>
              <a:pPr/>
              <a:t>28</a:t>
            </a:fld>
            <a:endParaRPr lang="en-US">
              <a:solidFill>
                <a:srgbClr val="D6EC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Provided LHC Access for US High School Teachers (via NSF RET Program)</a:t>
            </a:r>
            <a:endParaRPr lang="en-US" sz="2800"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353191" y="1784350"/>
            <a:ext cx="6894817" cy="4572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29</a:t>
            </a:fld>
            <a:endParaRPr lang="en-US">
              <a:solidFill>
                <a:srgbClr val="D6EC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0762"/>
          </a:xfrm>
        </p:spPr>
        <p:txBody>
          <a:bodyPr>
            <a:normAutofit fontScale="90000"/>
          </a:bodyPr>
          <a:lstStyle/>
          <a:p>
            <a:r>
              <a:rPr lang="en-US" b="1" dirty="0" smtClean="0"/>
              <a:t>Huge Efforts at U of M Over Past Decade </a:t>
            </a:r>
            <a:endParaRPr lang="en-US" sz="2700" dirty="0">
              <a:solidFill>
                <a:srgbClr val="0000CC"/>
              </a:solidFill>
            </a:endParaRPr>
          </a:p>
        </p:txBody>
      </p:sp>
      <p:sp>
        <p:nvSpPr>
          <p:cNvPr id="6" name="Content Placeholder 5"/>
          <p:cNvSpPr>
            <a:spLocks noGrp="1"/>
          </p:cNvSpPr>
          <p:nvPr>
            <p:ph idx="1"/>
          </p:nvPr>
        </p:nvSpPr>
        <p:spPr>
          <a:xfrm>
            <a:off x="381000" y="990600"/>
            <a:ext cx="8534400" cy="5791200"/>
          </a:xfrm>
          <a:ln>
            <a:solidFill>
              <a:srgbClr val="FF0000"/>
            </a:solidFill>
          </a:ln>
        </p:spPr>
        <p:txBody>
          <a:bodyPr>
            <a:noAutofit/>
          </a:bodyPr>
          <a:lstStyle/>
          <a:p>
            <a:pPr>
              <a:buNone/>
            </a:pPr>
            <a:r>
              <a:rPr lang="en-US" sz="1800" b="1" dirty="0" smtClean="0">
                <a:solidFill>
                  <a:srgbClr val="C00000"/>
                </a:solidFill>
                <a:latin typeface="Times" pitchFamily="18" charset="0"/>
              </a:rPr>
              <a:t>ATLAS Faculty: </a:t>
            </a:r>
          </a:p>
          <a:p>
            <a:pPr>
              <a:buNone/>
            </a:pPr>
            <a:r>
              <a:rPr lang="en-US" sz="1800" dirty="0" smtClean="0">
                <a:latin typeface="Times" pitchFamily="18" charset="0"/>
              </a:rPr>
              <a:t>J. Chapman, H. Neal J. Qian, </a:t>
            </a:r>
            <a:r>
              <a:rPr lang="en-US" sz="1800" b="1" dirty="0" smtClean="0">
                <a:latin typeface="Times" pitchFamily="18" charset="0"/>
              </a:rPr>
              <a:t>R. Thun</a:t>
            </a:r>
            <a:r>
              <a:rPr lang="en-US" sz="1800" dirty="0" smtClean="0">
                <a:latin typeface="Times" pitchFamily="18" charset="0"/>
              </a:rPr>
              <a:t>, B. Zhou, J. Zhu, D. Amidei, G. Tarle </a:t>
            </a:r>
          </a:p>
          <a:p>
            <a:pPr>
              <a:buNone/>
            </a:pPr>
            <a:r>
              <a:rPr lang="en-US" sz="1800" b="1" dirty="0" smtClean="0">
                <a:solidFill>
                  <a:srgbClr val="C00000"/>
                </a:solidFill>
                <a:latin typeface="Times" pitchFamily="18" charset="0"/>
              </a:rPr>
              <a:t>Research Scientists: </a:t>
            </a:r>
          </a:p>
          <a:p>
            <a:pPr>
              <a:buNone/>
            </a:pPr>
            <a:r>
              <a:rPr lang="en-US" sz="1800" dirty="0" smtClean="0">
                <a:latin typeface="Times" pitchFamily="18" charset="0"/>
              </a:rPr>
              <a:t>E. Diehl, S. Goldfarb, D. Levin, S. McKee, H. Yang, Z. Zhao </a:t>
            </a:r>
          </a:p>
          <a:p>
            <a:pPr>
              <a:buNone/>
            </a:pPr>
            <a:r>
              <a:rPr lang="en-US" sz="1800" b="1" dirty="0" smtClean="0">
                <a:solidFill>
                  <a:srgbClr val="C00000"/>
                </a:solidFill>
                <a:latin typeface="Times" pitchFamily="18" charset="0"/>
              </a:rPr>
              <a:t>Scientific engineers:  </a:t>
            </a:r>
          </a:p>
          <a:p>
            <a:pPr>
              <a:buNone/>
            </a:pPr>
            <a:r>
              <a:rPr lang="en-US" sz="1800" dirty="0" smtClean="0">
                <a:latin typeface="Times" pitchFamily="18" charset="0"/>
              </a:rPr>
              <a:t>J. Ameel, B. Ball, T. Dai,  J. Dubbert, C. Ferretti, J. Gregory, J. Herr, D. Kobe, B. </a:t>
            </a:r>
            <a:r>
              <a:rPr lang="en-US" sz="1800" dirty="0" err="1" smtClean="0">
                <a:latin typeface="Times" pitchFamily="18" charset="0"/>
              </a:rPr>
              <a:t>Lougheed</a:t>
            </a:r>
            <a:r>
              <a:rPr lang="en-US" sz="1800" dirty="0" smtClean="0">
                <a:latin typeface="Times" pitchFamily="18" charset="0"/>
              </a:rPr>
              <a:t>, H. Schick, J. </a:t>
            </a:r>
            <a:r>
              <a:rPr lang="en-US" sz="1800" dirty="0" err="1" smtClean="0">
                <a:latin typeface="Times" pitchFamily="18" charset="0"/>
              </a:rPr>
              <a:t>Yanchula</a:t>
            </a:r>
            <a:endParaRPr lang="en-US" sz="1800" dirty="0" smtClean="0">
              <a:latin typeface="Times" pitchFamily="18" charset="0"/>
            </a:endParaRPr>
          </a:p>
          <a:p>
            <a:pPr>
              <a:buNone/>
            </a:pPr>
            <a:r>
              <a:rPr lang="en-US" sz="1800" b="1" dirty="0" smtClean="0">
                <a:solidFill>
                  <a:srgbClr val="C00000"/>
                </a:solidFill>
                <a:latin typeface="Times" pitchFamily="18" charset="0"/>
              </a:rPr>
              <a:t>Postdoctoral Researchers: </a:t>
            </a:r>
          </a:p>
          <a:p>
            <a:pPr>
              <a:buNone/>
            </a:pPr>
            <a:r>
              <a:rPr lang="en-US" sz="1800" dirty="0" smtClean="0">
                <a:latin typeface="Times" pitchFamily="18" charset="0"/>
              </a:rPr>
              <a:t>R. </a:t>
            </a:r>
            <a:r>
              <a:rPr lang="en-US" sz="1800" dirty="0" err="1" smtClean="0">
                <a:latin typeface="Times" pitchFamily="18" charset="0"/>
              </a:rPr>
              <a:t>Avromidou</a:t>
            </a:r>
            <a:r>
              <a:rPr lang="en-US" sz="1800" dirty="0" smtClean="0">
                <a:latin typeface="Times" pitchFamily="18" charset="0"/>
              </a:rPr>
              <a:t>, S. Borroni, M. Cirilli, S. Hou, X. Li,  J. Liu,  N. Panikashvili, J. Searcy, J. Strandberg, A. Wilson, G. Wood, Y. Wu, Q. Xu, D. Zhang</a:t>
            </a:r>
          </a:p>
          <a:p>
            <a:pPr>
              <a:buNone/>
            </a:pPr>
            <a:r>
              <a:rPr lang="en-US" sz="1800" b="1" dirty="0" smtClean="0">
                <a:solidFill>
                  <a:srgbClr val="C00000"/>
                </a:solidFill>
                <a:latin typeface="Times" pitchFamily="18" charset="0"/>
              </a:rPr>
              <a:t>Graduate Students: </a:t>
            </a:r>
          </a:p>
          <a:p>
            <a:pPr>
              <a:buNone/>
            </a:pPr>
            <a:r>
              <a:rPr lang="en-US" sz="1800" dirty="0" smtClean="0">
                <a:latin typeface="Times" pitchFamily="18" charset="0"/>
              </a:rPr>
              <a:t>A. Armbruster, A. Burgers, Cheng, A. </a:t>
            </a:r>
            <a:r>
              <a:rPr lang="en-US" sz="1800" dirty="0" err="1" smtClean="0">
                <a:latin typeface="Times" pitchFamily="18" charset="0"/>
              </a:rPr>
              <a:t>Eppig</a:t>
            </a:r>
            <a:r>
              <a:rPr lang="en-US" sz="1800" dirty="0" smtClean="0">
                <a:latin typeface="Times" pitchFamily="18" charset="0"/>
              </a:rPr>
              <a:t>, L. Guan, D. Harper, L. Hao, X. Li, L. Liu, N. Lu , H. Feng, J. Long, U. Paudel, J. Purdham, D. Scheirich, S. Walch,  A. Wilson, Y. Wu, J. Yu, L. Xu</a:t>
            </a:r>
          </a:p>
          <a:p>
            <a:r>
              <a:rPr lang="en-US" sz="1800" b="1" dirty="0" smtClean="0">
                <a:solidFill>
                  <a:srgbClr val="C00000"/>
                </a:solidFill>
                <a:latin typeface="Times" pitchFamily="18" charset="0"/>
              </a:rPr>
              <a:t>Undergraduate students: </a:t>
            </a:r>
            <a:r>
              <a:rPr lang="en-US" sz="1800" dirty="0" smtClean="0">
                <a:latin typeface="Times" pitchFamily="18" charset="0"/>
              </a:rPr>
              <a:t>65</a:t>
            </a:r>
          </a:p>
        </p:txBody>
      </p:sp>
      <p:sp>
        <p:nvSpPr>
          <p:cNvPr id="7" name="Rectangle 6"/>
          <p:cNvSpPr/>
          <p:nvPr/>
        </p:nvSpPr>
        <p:spPr>
          <a:xfrm>
            <a:off x="3124200" y="1371600"/>
            <a:ext cx="9144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42031" y="5867400"/>
            <a:ext cx="6030369" cy="830997"/>
          </a:xfrm>
          <a:prstGeom prst="rect">
            <a:avLst/>
          </a:prstGeom>
          <a:noFill/>
          <a:ln>
            <a:solidFill>
              <a:srgbClr val="FF0000"/>
            </a:solidFill>
          </a:ln>
        </p:spPr>
        <p:txBody>
          <a:bodyPr wrap="none" rtlCol="0">
            <a:spAutoFit/>
          </a:bodyPr>
          <a:lstStyle/>
          <a:p>
            <a:pPr algn="ctr"/>
            <a:r>
              <a:rPr lang="en-US" sz="2400" b="1" dirty="0" smtClean="0">
                <a:solidFill>
                  <a:srgbClr val="C00000"/>
                </a:solidFill>
              </a:rPr>
              <a:t>Very strong Support from </a:t>
            </a:r>
          </a:p>
          <a:p>
            <a:pPr algn="ctr"/>
            <a:r>
              <a:rPr lang="en-US" sz="2400" b="1" dirty="0" smtClean="0">
                <a:solidFill>
                  <a:srgbClr val="C00000"/>
                </a:solidFill>
              </a:rPr>
              <a:t>Physics Department, LS&amp;A, Provost &amp; OVPR    </a:t>
            </a:r>
            <a:endParaRPr lang="en-US" sz="2400" b="1" dirty="0">
              <a:solidFill>
                <a:srgbClr val="C00000"/>
              </a:solidFill>
            </a:endParaRPr>
          </a:p>
        </p:txBody>
      </p:sp>
      <p:pic>
        <p:nvPicPr>
          <p:cNvPr id="9" name="Content Placeholder 3" descr="group-photo.JPG"/>
          <p:cNvPicPr>
            <a:picLocks noChangeAspect="1"/>
          </p:cNvPicPr>
          <p:nvPr/>
        </p:nvPicPr>
        <p:blipFill>
          <a:blip r:embed="rId3" cstate="print"/>
          <a:stretch>
            <a:fillRect/>
          </a:stretch>
        </p:blipFill>
        <p:spPr>
          <a:xfrm>
            <a:off x="228600" y="804419"/>
            <a:ext cx="8763000" cy="6053581"/>
          </a:xfrm>
          <a:prstGeom prst="rect">
            <a:avLst/>
          </a:prstGeom>
        </p:spPr>
      </p:pic>
      <p:sp>
        <p:nvSpPr>
          <p:cNvPr id="11" name="Slide Number Placeholder 10"/>
          <p:cNvSpPr>
            <a:spLocks noGrp="1"/>
          </p:cNvSpPr>
          <p:nvPr>
            <p:ph type="sldNum" sz="quarter" idx="12"/>
          </p:nvPr>
        </p:nvSpPr>
        <p:spPr/>
        <p:txBody>
          <a:bodyPr/>
          <a:lstStyle/>
          <a:p>
            <a:fld id="{A49EA017-9697-4D07-9180-B375A5E3FFBD}"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t.jpg"/>
          <p:cNvPicPr>
            <a:picLocks noGrp="1" noChangeAspect="1"/>
          </p:cNvPicPr>
          <p:nvPr>
            <p:ph idx="1"/>
          </p:nvPr>
        </p:nvPicPr>
        <p:blipFill>
          <a:blip r:embed="rId2" cstate="print"/>
          <a:stretch>
            <a:fillRect/>
          </a:stretch>
        </p:blipFill>
        <p:spPr>
          <a:xfrm>
            <a:off x="533400" y="152400"/>
            <a:ext cx="3048000" cy="2420543"/>
          </a:xfrm>
        </p:spPr>
      </p:pic>
      <p:pic>
        <p:nvPicPr>
          <p:cNvPr id="5" name="Picture 4" descr="DSC_0853.jpg"/>
          <p:cNvPicPr>
            <a:picLocks noChangeAspect="1"/>
          </p:cNvPicPr>
          <p:nvPr/>
        </p:nvPicPr>
        <p:blipFill>
          <a:blip r:embed="rId3" cstate="print"/>
          <a:stretch>
            <a:fillRect/>
          </a:stretch>
        </p:blipFill>
        <p:spPr>
          <a:xfrm>
            <a:off x="457200" y="2667000"/>
            <a:ext cx="2865120" cy="1905000"/>
          </a:xfrm>
          <a:prstGeom prst="rect">
            <a:avLst/>
          </a:prstGeom>
        </p:spPr>
      </p:pic>
      <p:pic>
        <p:nvPicPr>
          <p:cNvPr id="6" name="Picture 5" descr="DSC_1266.jpg"/>
          <p:cNvPicPr>
            <a:picLocks noChangeAspect="1"/>
          </p:cNvPicPr>
          <p:nvPr/>
        </p:nvPicPr>
        <p:blipFill>
          <a:blip r:embed="rId4" cstate="print"/>
          <a:stretch>
            <a:fillRect/>
          </a:stretch>
        </p:blipFill>
        <p:spPr>
          <a:xfrm>
            <a:off x="457200" y="4652570"/>
            <a:ext cx="2691292" cy="2205430"/>
          </a:xfrm>
          <a:prstGeom prst="rect">
            <a:avLst/>
          </a:prstGeom>
        </p:spPr>
      </p:pic>
      <p:pic>
        <p:nvPicPr>
          <p:cNvPr id="7" name="Picture 6" descr="_DSC1654.jpg"/>
          <p:cNvPicPr>
            <a:picLocks noChangeAspect="1"/>
          </p:cNvPicPr>
          <p:nvPr/>
        </p:nvPicPr>
        <p:blipFill>
          <a:blip r:embed="rId5" cstate="print"/>
          <a:stretch>
            <a:fillRect/>
          </a:stretch>
        </p:blipFill>
        <p:spPr>
          <a:xfrm>
            <a:off x="3657600" y="0"/>
            <a:ext cx="2819400" cy="1887367"/>
          </a:xfrm>
          <a:prstGeom prst="rect">
            <a:avLst/>
          </a:prstGeom>
        </p:spPr>
      </p:pic>
      <p:pic>
        <p:nvPicPr>
          <p:cNvPr id="8" name="Picture 7" descr="Copy (4) of P0000479.jpg"/>
          <p:cNvPicPr>
            <a:picLocks noChangeAspect="1"/>
          </p:cNvPicPr>
          <p:nvPr/>
        </p:nvPicPr>
        <p:blipFill>
          <a:blip r:embed="rId6" cstate="print"/>
          <a:stretch>
            <a:fillRect/>
          </a:stretch>
        </p:blipFill>
        <p:spPr>
          <a:xfrm>
            <a:off x="3352800" y="1905001"/>
            <a:ext cx="2389632" cy="1600200"/>
          </a:xfrm>
          <a:prstGeom prst="rect">
            <a:avLst/>
          </a:prstGeom>
        </p:spPr>
      </p:pic>
      <p:pic>
        <p:nvPicPr>
          <p:cNvPr id="9" name="Picture 8" descr="armstrong.jpg"/>
          <p:cNvPicPr>
            <a:picLocks noChangeAspect="1"/>
          </p:cNvPicPr>
          <p:nvPr/>
        </p:nvPicPr>
        <p:blipFill>
          <a:blip r:embed="rId7" cstate="print"/>
          <a:stretch>
            <a:fillRect/>
          </a:stretch>
        </p:blipFill>
        <p:spPr>
          <a:xfrm>
            <a:off x="3124200" y="3505200"/>
            <a:ext cx="2540000" cy="1905000"/>
          </a:xfrm>
          <a:prstGeom prst="rect">
            <a:avLst/>
          </a:prstGeom>
        </p:spPr>
      </p:pic>
      <p:pic>
        <p:nvPicPr>
          <p:cNvPr id="10" name="Picture 9" descr="group_3.jpg"/>
          <p:cNvPicPr>
            <a:picLocks noChangeAspect="1"/>
          </p:cNvPicPr>
          <p:nvPr/>
        </p:nvPicPr>
        <p:blipFill>
          <a:blip r:embed="rId8" cstate="print"/>
          <a:stretch>
            <a:fillRect/>
          </a:stretch>
        </p:blipFill>
        <p:spPr>
          <a:xfrm>
            <a:off x="5638800" y="1905000"/>
            <a:ext cx="3505200" cy="2336800"/>
          </a:xfrm>
          <a:prstGeom prst="rect">
            <a:avLst/>
          </a:prstGeom>
        </p:spPr>
      </p:pic>
      <p:pic>
        <p:nvPicPr>
          <p:cNvPr id="11" name="Picture 10" descr="P0001667.jpg"/>
          <p:cNvPicPr>
            <a:picLocks noChangeAspect="1"/>
          </p:cNvPicPr>
          <p:nvPr/>
        </p:nvPicPr>
        <p:blipFill>
          <a:blip r:embed="rId9" cstate="print"/>
          <a:stretch>
            <a:fillRect/>
          </a:stretch>
        </p:blipFill>
        <p:spPr>
          <a:xfrm>
            <a:off x="5562600" y="4267200"/>
            <a:ext cx="2484120" cy="1663473"/>
          </a:xfrm>
          <a:prstGeom prst="rect">
            <a:avLst/>
          </a:prstGeom>
        </p:spPr>
      </p:pic>
      <p:pic>
        <p:nvPicPr>
          <p:cNvPr id="12" name="Picture 11" descr="P0000657.jpg"/>
          <p:cNvPicPr>
            <a:picLocks noChangeAspect="1"/>
          </p:cNvPicPr>
          <p:nvPr/>
        </p:nvPicPr>
        <p:blipFill>
          <a:blip r:embed="rId10" cstate="print"/>
          <a:stretch>
            <a:fillRect/>
          </a:stretch>
        </p:blipFill>
        <p:spPr>
          <a:xfrm>
            <a:off x="3124200" y="5232400"/>
            <a:ext cx="2438400" cy="1625600"/>
          </a:xfrm>
          <a:prstGeom prst="rect">
            <a:avLst/>
          </a:prstGeom>
        </p:spPr>
      </p:pic>
      <p:pic>
        <p:nvPicPr>
          <p:cNvPr id="13" name="Picture 12" descr="xib1.jpg"/>
          <p:cNvPicPr>
            <a:picLocks noChangeAspect="1"/>
          </p:cNvPicPr>
          <p:nvPr/>
        </p:nvPicPr>
        <p:blipFill>
          <a:blip r:embed="rId11" cstate="print"/>
          <a:stretch>
            <a:fillRect/>
          </a:stretch>
        </p:blipFill>
        <p:spPr>
          <a:xfrm>
            <a:off x="5334000" y="0"/>
            <a:ext cx="2398168" cy="1828800"/>
          </a:xfrm>
          <a:prstGeom prst="rect">
            <a:avLst/>
          </a:prstGeom>
        </p:spPr>
      </p:pic>
      <p:sp>
        <p:nvSpPr>
          <p:cNvPr id="14" name="TextBox 13"/>
          <p:cNvSpPr txBox="1"/>
          <p:nvPr/>
        </p:nvSpPr>
        <p:spPr>
          <a:xfrm>
            <a:off x="5562600" y="6248400"/>
            <a:ext cx="3581400" cy="369332"/>
          </a:xfrm>
          <a:prstGeom prst="rect">
            <a:avLst/>
          </a:prstGeom>
          <a:noFill/>
        </p:spPr>
        <p:txBody>
          <a:bodyPr wrap="square" rtlCol="0">
            <a:spAutoFit/>
          </a:bodyPr>
          <a:lstStyle/>
          <a:p>
            <a:pPr algn="ctr"/>
            <a:r>
              <a:rPr lang="en-US" dirty="0" smtClean="0"/>
              <a:t>A PERSONAL MONTAGE</a:t>
            </a:r>
            <a:endParaRPr lang="en-US" dirty="0"/>
          </a:p>
        </p:txBody>
      </p:sp>
      <p:sp>
        <p:nvSpPr>
          <p:cNvPr id="15" name="TextBox 14"/>
          <p:cNvSpPr txBox="1"/>
          <p:nvPr/>
        </p:nvSpPr>
        <p:spPr>
          <a:xfrm>
            <a:off x="3581400" y="304800"/>
            <a:ext cx="1066800" cy="1077218"/>
          </a:xfrm>
          <a:prstGeom prst="rect">
            <a:avLst/>
          </a:prstGeom>
          <a:noFill/>
        </p:spPr>
        <p:txBody>
          <a:bodyPr wrap="square" rtlCol="0">
            <a:spAutoFit/>
          </a:bodyPr>
          <a:lstStyle/>
          <a:p>
            <a:pPr algn="ctr"/>
            <a:r>
              <a:rPr lang="en-US" sz="1600" dirty="0" smtClean="0"/>
              <a:t>The Discovery of the </a:t>
            </a:r>
            <a:r>
              <a:rPr lang="en-US" sz="1600" dirty="0" err="1" smtClean="0"/>
              <a:t>Xi_b</a:t>
            </a:r>
            <a:endParaRPr lang="en-US" sz="1600" dirty="0"/>
          </a:p>
        </p:txBody>
      </p:sp>
      <p:pic>
        <p:nvPicPr>
          <p:cNvPr id="16" name="Picture 15" descr="shipping_forlift_truck1.jpg"/>
          <p:cNvPicPr>
            <a:picLocks noChangeAspect="1"/>
          </p:cNvPicPr>
          <p:nvPr/>
        </p:nvPicPr>
        <p:blipFill>
          <a:blip r:embed="rId12" cstate="print"/>
          <a:stretch>
            <a:fillRect/>
          </a:stretch>
        </p:blipFill>
        <p:spPr>
          <a:xfrm>
            <a:off x="7315200" y="76200"/>
            <a:ext cx="1828800" cy="1219200"/>
          </a:xfrm>
          <a:prstGeom prst="rect">
            <a:avLst/>
          </a:prstGeom>
        </p:spPr>
      </p:pic>
      <p:sp>
        <p:nvSpPr>
          <p:cNvPr id="17" name="Slide Number Placeholder 16"/>
          <p:cNvSpPr>
            <a:spLocks noGrp="1"/>
          </p:cNvSpPr>
          <p:nvPr>
            <p:ph type="sldNum" sz="quarter" idx="12"/>
          </p:nvPr>
        </p:nvSpPr>
        <p:spPr/>
        <p:txBody>
          <a:bodyPr/>
          <a:lstStyle/>
          <a:p>
            <a:fld id="{56233DD7-EA62-46DE-9C92-0F09FE752AE5}" type="slidenum">
              <a:rPr lang="en-US" smtClean="0">
                <a:solidFill>
                  <a:srgbClr val="D6ECFF"/>
                </a:solidFill>
              </a:rPr>
              <a:pPr/>
              <a:t>30</a:t>
            </a:fld>
            <a:endParaRPr lang="en-US">
              <a:solidFill>
                <a:srgbClr val="D6EC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Wait Was Worth It</a:t>
            </a:r>
            <a:endParaRPr lang="en-US" dirty="0"/>
          </a:p>
        </p:txBody>
      </p:sp>
      <p:pic>
        <p:nvPicPr>
          <p:cNvPr id="6" name="Content Placeholder 5" descr="0911189_01-A5-at-72-dpi.jpg"/>
          <p:cNvPicPr>
            <a:picLocks noGrp="1" noChangeAspect="1"/>
          </p:cNvPicPr>
          <p:nvPr>
            <p:ph idx="1"/>
          </p:nvPr>
        </p:nvPicPr>
        <p:blipFill>
          <a:blip r:embed="rId2" cstate="print"/>
          <a:stretch>
            <a:fillRect/>
          </a:stretch>
        </p:blipFill>
        <p:spPr>
          <a:xfrm>
            <a:off x="1371600" y="1784350"/>
            <a:ext cx="6858000" cy="4572000"/>
          </a:xfrm>
        </p:spPr>
      </p:pic>
      <p:sp>
        <p:nvSpPr>
          <p:cNvPr id="4" name="Slide Number Placeholder 3"/>
          <p:cNvSpPr>
            <a:spLocks noGrp="1"/>
          </p:cNvSpPr>
          <p:nvPr>
            <p:ph type="sldNum" sz="quarter" idx="12"/>
          </p:nvPr>
        </p:nvSpPr>
        <p:spPr/>
        <p:txBody>
          <a:bodyPr/>
          <a:lstStyle/>
          <a:p>
            <a:fld id="{56233DD7-EA62-46DE-9C92-0F09FE752AE5}" type="slidenum">
              <a:rPr lang="en-US" smtClean="0">
                <a:solidFill>
                  <a:srgbClr val="D6ECFF"/>
                </a:solidFill>
              </a:rPr>
              <a:pPr/>
              <a:t>31</a:t>
            </a:fld>
            <a:endParaRPr lang="en-US">
              <a:solidFill>
                <a:srgbClr val="D6EC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63462" y="1392366"/>
            <a:ext cx="7770781" cy="1469019"/>
          </a:xfrm>
        </p:spPr>
        <p:txBody>
          <a:bodyPr/>
          <a:lstStyle/>
          <a:p>
            <a:r>
              <a:rPr lang="en-US" dirty="0" smtClean="0"/>
              <a:t>Physics in the Extreme</a:t>
            </a:r>
          </a:p>
        </p:txBody>
      </p:sp>
      <p:sp>
        <p:nvSpPr>
          <p:cNvPr id="9219" name="Subtitle 2"/>
          <p:cNvSpPr>
            <a:spLocks noGrp="1"/>
          </p:cNvSpPr>
          <p:nvPr>
            <p:ph type="subTitle" idx="1"/>
          </p:nvPr>
        </p:nvSpPr>
        <p:spPr>
          <a:xfrm>
            <a:off x="1317735" y="3146754"/>
            <a:ext cx="6400645" cy="2440298"/>
          </a:xfrm>
        </p:spPr>
        <p:txBody>
          <a:bodyPr/>
          <a:lstStyle/>
          <a:p>
            <a:r>
              <a:rPr lang="en-US" dirty="0" smtClean="0"/>
              <a:t>ATLAS, the Largest Scientific Experiment</a:t>
            </a:r>
          </a:p>
          <a:p>
            <a:r>
              <a:rPr lang="en-US" dirty="0" smtClean="0"/>
              <a:t>at the Large </a:t>
            </a:r>
            <a:r>
              <a:rPr lang="en-US" dirty="0" err="1" smtClean="0"/>
              <a:t>Hadron</a:t>
            </a:r>
            <a:r>
              <a:rPr lang="en-US" dirty="0" smtClean="0"/>
              <a:t> Collider</a:t>
            </a:r>
          </a:p>
          <a:p>
            <a:r>
              <a:rPr lang="en-US" dirty="0" smtClean="0"/>
              <a:t>J. Chapman = umjwc@umich.edu</a:t>
            </a:r>
          </a:p>
        </p:txBody>
      </p:sp>
      <p:sp>
        <p:nvSpPr>
          <p:cNvPr id="6" name="Slide Number Placeholder 5"/>
          <p:cNvSpPr>
            <a:spLocks noGrp="1"/>
          </p:cNvSpPr>
          <p:nvPr>
            <p:ph type="sldNum" sz="quarter" idx="12"/>
          </p:nvPr>
        </p:nvSpPr>
        <p:spPr/>
        <p:txBody>
          <a:bodyPr/>
          <a:lstStyle/>
          <a:p>
            <a:pPr algn="r">
              <a:defRPr/>
            </a:pPr>
            <a:fld id="{5D7A5175-80B0-40A9-B415-D4411BB579A0}" type="slidenum">
              <a:rPr lang="en-US" smtClean="0"/>
              <a:pPr algn="r">
                <a:defRPr/>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4575" y="1425743"/>
            <a:ext cx="7828246" cy="4252564"/>
          </a:xfrm>
        </p:spPr>
        <p:txBody>
          <a:bodyPr/>
          <a:lstStyle/>
          <a:p>
            <a:r>
              <a:rPr lang="en-US" dirty="0" smtClean="0"/>
              <a:t>Very small size of the fundamental objects</a:t>
            </a:r>
          </a:p>
          <a:p>
            <a:r>
              <a:rPr lang="en-US" dirty="0" smtClean="0"/>
              <a:t>Large size of the accelerator &amp; detectors</a:t>
            </a:r>
          </a:p>
          <a:p>
            <a:r>
              <a:rPr lang="en-US" dirty="0" smtClean="0"/>
              <a:t>Extreme precision for large devices (40</a:t>
            </a:r>
            <a:r>
              <a:rPr lang="en-US" dirty="0" smtClean="0">
                <a:latin typeface="Symbol" pitchFamily="18" charset="2"/>
              </a:rPr>
              <a:t>m</a:t>
            </a:r>
            <a:r>
              <a:rPr lang="en-US" dirty="0" smtClean="0"/>
              <a:t>m)</a:t>
            </a:r>
          </a:p>
          <a:p>
            <a:r>
              <a:rPr lang="en-US" dirty="0" smtClean="0"/>
              <a:t>Large size of the collaborations (ATLAS)</a:t>
            </a:r>
          </a:p>
          <a:p>
            <a:r>
              <a:rPr lang="en-US" dirty="0" smtClean="0"/>
              <a:t>Data a billionth of a second after Big Bang</a:t>
            </a:r>
          </a:p>
          <a:p>
            <a:r>
              <a:rPr lang="en-US" dirty="0" smtClean="0"/>
              <a:t>Very large </a:t>
            </a:r>
            <a:r>
              <a:rPr lang="en-US" dirty="0"/>
              <a:t>data </a:t>
            </a:r>
            <a:r>
              <a:rPr lang="en-US" dirty="0" smtClean="0"/>
              <a:t>volume &amp; huge computing requirement ~100K processors in huge grid</a:t>
            </a:r>
          </a:p>
          <a:p>
            <a:r>
              <a:rPr lang="en-US" dirty="0"/>
              <a:t>G</a:t>
            </a:r>
            <a:r>
              <a:rPr lang="en-US" dirty="0" smtClean="0"/>
              <a:t>eographically spread global community</a:t>
            </a:r>
          </a:p>
        </p:txBody>
      </p:sp>
      <p:sp>
        <p:nvSpPr>
          <p:cNvPr id="3" name="Title 2"/>
          <p:cNvSpPr>
            <a:spLocks noGrp="1"/>
          </p:cNvSpPr>
          <p:nvPr>
            <p:ph type="title"/>
          </p:nvPr>
        </p:nvSpPr>
        <p:spPr>
          <a:xfrm>
            <a:off x="542506" y="194838"/>
            <a:ext cx="8045117" cy="1089143"/>
          </a:xfrm>
        </p:spPr>
        <p:txBody>
          <a:bodyPr/>
          <a:lstStyle/>
          <a:p>
            <a:r>
              <a:rPr lang="en-US" dirty="0" smtClean="0"/>
              <a:t>Extremes in LHC Physics</a:t>
            </a:r>
            <a:endParaRPr lang="en-US" dirty="0"/>
          </a:p>
        </p:txBody>
      </p:sp>
      <p:sp>
        <p:nvSpPr>
          <p:cNvPr id="6" name="Slide Number Placeholder 5"/>
          <p:cNvSpPr>
            <a:spLocks noGrp="1"/>
          </p:cNvSpPr>
          <p:nvPr>
            <p:ph type="sldNum" sz="quarter" idx="12"/>
          </p:nvPr>
        </p:nvSpPr>
        <p:spPr/>
        <p:txBody>
          <a:bodyPr/>
          <a:lstStyle/>
          <a:p>
            <a:pPr>
              <a:defRPr/>
            </a:pPr>
            <a:fld id="{97BC6BF4-C63C-44E8-B410-E6FC002A5EDE}"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40+ Countries involved in ATLAS alone.</a:t>
            </a:r>
          </a:p>
          <a:p>
            <a:r>
              <a:rPr lang="en-US" dirty="0" smtClean="0"/>
              <a:t>28 Languages (meetings in English)</a:t>
            </a:r>
          </a:p>
          <a:p>
            <a:r>
              <a:rPr lang="en-US" dirty="0" smtClean="0"/>
              <a:t>173+ Institutes &amp; Universities</a:t>
            </a:r>
          </a:p>
          <a:p>
            <a:r>
              <a:rPr lang="en-US" dirty="0" smtClean="0"/>
              <a:t>8 Detector Subsystems plus Utilities</a:t>
            </a:r>
          </a:p>
          <a:p>
            <a:r>
              <a:rPr lang="en-US" dirty="0" smtClean="0"/>
              <a:t>~100 Million Channels of Electronics</a:t>
            </a:r>
          </a:p>
          <a:p>
            <a:r>
              <a:rPr lang="en-US" dirty="0" smtClean="0"/>
              <a:t>Hundreds of Committees &amp; Teams</a:t>
            </a:r>
          </a:p>
          <a:p>
            <a:r>
              <a:rPr lang="en-US" dirty="0" smtClean="0"/>
              <a:t>A lot of Very Big Egos! Immense Talent!</a:t>
            </a:r>
          </a:p>
          <a:p>
            <a:endParaRPr lang="en-US" dirty="0" smtClean="0"/>
          </a:p>
          <a:p>
            <a:endParaRPr lang="en-US" dirty="0"/>
          </a:p>
        </p:txBody>
      </p:sp>
      <p:sp>
        <p:nvSpPr>
          <p:cNvPr id="3" name="Title 2"/>
          <p:cNvSpPr>
            <a:spLocks noGrp="1"/>
          </p:cNvSpPr>
          <p:nvPr>
            <p:ph type="title"/>
          </p:nvPr>
        </p:nvSpPr>
        <p:spPr>
          <a:xfrm>
            <a:off x="542506" y="194838"/>
            <a:ext cx="8045117" cy="835021"/>
          </a:xfrm>
        </p:spPr>
        <p:txBody>
          <a:bodyPr/>
          <a:lstStyle/>
          <a:p>
            <a:r>
              <a:rPr lang="en-US" dirty="0" smtClean="0"/>
              <a:t>Culturally Diverse (ATLAS)</a:t>
            </a:r>
            <a:endParaRPr lang="en-US" dirty="0"/>
          </a:p>
        </p:txBody>
      </p:sp>
      <p:sp>
        <p:nvSpPr>
          <p:cNvPr id="6" name="Slide Number Placeholder 5"/>
          <p:cNvSpPr>
            <a:spLocks noGrp="1"/>
          </p:cNvSpPr>
          <p:nvPr>
            <p:ph type="sldNum" sz="quarter" idx="12"/>
          </p:nvPr>
        </p:nvSpPr>
        <p:spPr/>
        <p:txBody>
          <a:bodyPr/>
          <a:lstStyle/>
          <a:p>
            <a:pPr>
              <a:defRPr/>
            </a:pPr>
            <a:fld id="{97BC6BF4-C63C-44E8-B410-E6FC002A5EDE}" type="slidenum">
              <a:rPr lang="en-US" smtClean="0"/>
              <a:pPr>
                <a:defRPr/>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2506" y="270588"/>
            <a:ext cx="8045117" cy="901964"/>
          </a:xfrm>
        </p:spPr>
        <p:txBody>
          <a:bodyPr/>
          <a:lstStyle/>
          <a:p>
            <a:r>
              <a:rPr lang="en-US" dirty="0" smtClean="0"/>
              <a:t>CERN Site &amp; ATLAS</a:t>
            </a:r>
            <a:endParaRPr lang="en-US" dirty="0"/>
          </a:p>
        </p:txBody>
      </p:sp>
      <p:pic>
        <p:nvPicPr>
          <p:cNvPr id="7" name="Picture 6" descr="SiteSmall.png"/>
          <p:cNvPicPr>
            <a:picLocks noChangeAspect="1"/>
          </p:cNvPicPr>
          <p:nvPr/>
        </p:nvPicPr>
        <p:blipFill>
          <a:blip r:embed="rId3" cstate="print"/>
          <a:stretch>
            <a:fillRect/>
          </a:stretch>
        </p:blipFill>
        <p:spPr>
          <a:xfrm>
            <a:off x="1431200" y="1256940"/>
            <a:ext cx="6391720" cy="4949868"/>
          </a:xfrm>
          <a:prstGeom prst="rect">
            <a:avLst/>
          </a:prstGeom>
        </p:spPr>
      </p:pic>
      <p:sp>
        <p:nvSpPr>
          <p:cNvPr id="8" name="TextBox 7"/>
          <p:cNvSpPr txBox="1"/>
          <p:nvPr/>
        </p:nvSpPr>
        <p:spPr>
          <a:xfrm>
            <a:off x="7862046" y="3536570"/>
            <a:ext cx="897742" cy="643764"/>
          </a:xfrm>
          <a:prstGeom prst="rect">
            <a:avLst/>
          </a:prstGeom>
          <a:noFill/>
        </p:spPr>
        <p:txBody>
          <a:bodyPr wrap="none" lIns="88898" tIns="44449" rIns="88898" bIns="44449" rtlCol="0">
            <a:spAutoFit/>
          </a:bodyPr>
          <a:lstStyle/>
          <a:p>
            <a:r>
              <a:rPr lang="en-US" dirty="0" smtClean="0"/>
              <a:t>ATLAS</a:t>
            </a:r>
          </a:p>
          <a:p>
            <a:pPr algn="ctr"/>
            <a:r>
              <a:rPr lang="en-US" dirty="0" smtClean="0"/>
              <a:t>Site</a:t>
            </a:r>
            <a:endParaRPr lang="en-US" dirty="0"/>
          </a:p>
        </p:txBody>
      </p:sp>
      <p:cxnSp>
        <p:nvCxnSpPr>
          <p:cNvPr id="10" name="Straight Arrow Connector 9"/>
          <p:cNvCxnSpPr/>
          <p:nvPr/>
        </p:nvCxnSpPr>
        <p:spPr bwMode="auto">
          <a:xfrm rot="10800000" flipV="1">
            <a:off x="6674884" y="3970993"/>
            <a:ext cx="1379480" cy="93343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2" name="TextBox 11"/>
          <p:cNvSpPr txBox="1"/>
          <p:nvPr/>
        </p:nvSpPr>
        <p:spPr>
          <a:xfrm>
            <a:off x="290983" y="1903520"/>
            <a:ext cx="948974" cy="920763"/>
          </a:xfrm>
          <a:prstGeom prst="rect">
            <a:avLst/>
          </a:prstGeom>
          <a:noFill/>
        </p:spPr>
        <p:txBody>
          <a:bodyPr wrap="none" lIns="88898" tIns="44449" rIns="88898" bIns="44449" rtlCol="0">
            <a:spAutoFit/>
          </a:bodyPr>
          <a:lstStyle/>
          <a:p>
            <a:pPr algn="ctr"/>
            <a:r>
              <a:rPr lang="en-US" dirty="0" smtClean="0"/>
              <a:t>Original</a:t>
            </a:r>
          </a:p>
          <a:p>
            <a:pPr algn="ctr"/>
            <a:r>
              <a:rPr lang="en-US" dirty="0" smtClean="0"/>
              <a:t>CERN</a:t>
            </a:r>
          </a:p>
          <a:p>
            <a:pPr algn="ctr"/>
            <a:r>
              <a:rPr lang="en-US" dirty="0" smtClean="0"/>
              <a:t>Site</a:t>
            </a:r>
            <a:endParaRPr lang="en-US" dirty="0"/>
          </a:p>
        </p:txBody>
      </p:sp>
      <p:cxnSp>
        <p:nvCxnSpPr>
          <p:cNvPr id="14" name="Straight Arrow Connector 13"/>
          <p:cNvCxnSpPr/>
          <p:nvPr/>
        </p:nvCxnSpPr>
        <p:spPr bwMode="auto">
          <a:xfrm>
            <a:off x="1191141" y="2615696"/>
            <a:ext cx="1876609" cy="112745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1" name="Slide Number Placeholder 10"/>
          <p:cNvSpPr>
            <a:spLocks noGrp="1"/>
          </p:cNvSpPr>
          <p:nvPr>
            <p:ph type="sldNum" sz="quarter" idx="12"/>
          </p:nvPr>
        </p:nvSpPr>
        <p:spPr/>
        <p:txBody>
          <a:bodyPr/>
          <a:lstStyle/>
          <a:p>
            <a:pPr>
              <a:defRPr/>
            </a:pPr>
            <a:fld id="{97BC6BF4-C63C-44E8-B410-E6FC002A5EDE}" type="slidenum">
              <a:rPr lang="en-US" smtClean="0"/>
              <a:pPr>
                <a:defRPr/>
              </a:pPr>
              <a:t>35</a:t>
            </a:fld>
            <a:endParaRPr lang="en-US" dirty="0"/>
          </a:p>
        </p:txBody>
      </p:sp>
      <p:sp>
        <p:nvSpPr>
          <p:cNvPr id="15" name="TextBox 14"/>
          <p:cNvSpPr txBox="1"/>
          <p:nvPr/>
        </p:nvSpPr>
        <p:spPr>
          <a:xfrm>
            <a:off x="7915655" y="1660765"/>
            <a:ext cx="820733" cy="920763"/>
          </a:xfrm>
          <a:prstGeom prst="rect">
            <a:avLst/>
          </a:prstGeom>
          <a:noFill/>
        </p:spPr>
        <p:txBody>
          <a:bodyPr wrap="none" lIns="88898" tIns="44449" rIns="88898" bIns="44449" rtlCol="0">
            <a:spAutoFit/>
          </a:bodyPr>
          <a:lstStyle/>
          <a:p>
            <a:r>
              <a:rPr lang="en-US" dirty="0" smtClean="0"/>
              <a:t>Swiss</a:t>
            </a:r>
          </a:p>
          <a:p>
            <a:r>
              <a:rPr lang="en-US" dirty="0" smtClean="0"/>
              <a:t>French</a:t>
            </a:r>
          </a:p>
          <a:p>
            <a:r>
              <a:rPr lang="en-US" dirty="0" smtClean="0"/>
              <a:t>Border</a:t>
            </a:r>
            <a:endParaRPr lang="en-US" dirty="0"/>
          </a:p>
        </p:txBody>
      </p:sp>
      <p:cxnSp>
        <p:nvCxnSpPr>
          <p:cNvPr id="17" name="Straight Arrow Connector 16"/>
          <p:cNvCxnSpPr>
            <a:stCxn id="15" idx="1"/>
          </p:cNvCxnSpPr>
          <p:nvPr/>
        </p:nvCxnSpPr>
        <p:spPr bwMode="auto">
          <a:xfrm flipH="1">
            <a:off x="4954896" y="2121147"/>
            <a:ext cx="2960759" cy="1734864"/>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a:blip r:embed="rId3" cstate="print"/>
          <a:srcRect/>
          <a:stretch>
            <a:fillRect/>
          </a:stretch>
        </p:blipFill>
        <p:spPr>
          <a:xfrm>
            <a:off x="1169779" y="1275728"/>
            <a:ext cx="6807525" cy="5102908"/>
          </a:xfrm>
          <a:noFill/>
        </p:spPr>
      </p:pic>
      <p:pic>
        <p:nvPicPr>
          <p:cNvPr id="40963" name="Picture 3"/>
          <p:cNvPicPr>
            <a:picLocks noChangeAspect="1" noChangeArrowheads="1"/>
          </p:cNvPicPr>
          <p:nvPr/>
        </p:nvPicPr>
        <p:blipFill>
          <a:blip r:embed="rId4" cstate="print"/>
          <a:srcRect/>
          <a:stretch>
            <a:fillRect/>
          </a:stretch>
        </p:blipFill>
        <p:spPr bwMode="auto">
          <a:xfrm>
            <a:off x="1169779" y="310814"/>
            <a:ext cx="2339557" cy="779353"/>
          </a:xfrm>
          <a:prstGeom prst="rect">
            <a:avLst/>
          </a:prstGeom>
          <a:noFill/>
          <a:ln w="9525">
            <a:noFill/>
            <a:miter lim="800000"/>
            <a:headEnd/>
            <a:tailEnd/>
          </a:ln>
        </p:spPr>
      </p:pic>
      <p:pic>
        <p:nvPicPr>
          <p:cNvPr id="40964" name="Picture 5"/>
          <p:cNvPicPr>
            <a:picLocks noChangeAspect="1" noChangeArrowheads="1"/>
          </p:cNvPicPr>
          <p:nvPr/>
        </p:nvPicPr>
        <p:blipFill>
          <a:blip r:embed="rId5" cstate="print"/>
          <a:srcRect/>
          <a:stretch>
            <a:fillRect/>
          </a:stretch>
        </p:blipFill>
        <p:spPr bwMode="auto">
          <a:xfrm>
            <a:off x="4128902" y="459263"/>
            <a:ext cx="1461067" cy="584515"/>
          </a:xfrm>
          <a:prstGeom prst="rect">
            <a:avLst/>
          </a:prstGeom>
          <a:noFill/>
          <a:ln w="9525">
            <a:noFill/>
            <a:miter lim="800000"/>
            <a:headEnd/>
            <a:tailEnd/>
          </a:ln>
        </p:spPr>
      </p:pic>
      <p:pic>
        <p:nvPicPr>
          <p:cNvPr id="40965" name="Picture 6"/>
          <p:cNvPicPr>
            <a:picLocks noChangeAspect="1" noChangeArrowheads="1"/>
          </p:cNvPicPr>
          <p:nvPr/>
        </p:nvPicPr>
        <p:blipFill>
          <a:blip r:embed="rId6" cstate="print"/>
          <a:srcRect/>
          <a:stretch>
            <a:fillRect/>
          </a:stretch>
        </p:blipFill>
        <p:spPr bwMode="auto">
          <a:xfrm>
            <a:off x="5682442" y="681935"/>
            <a:ext cx="2968371" cy="231950"/>
          </a:xfrm>
          <a:prstGeom prst="rect">
            <a:avLst/>
          </a:prstGeom>
          <a:noFill/>
          <a:ln w="9525">
            <a:noFill/>
            <a:miter lim="800000"/>
            <a:headEnd/>
            <a:tailEnd/>
          </a:ln>
        </p:spPr>
      </p:pic>
      <p:sp>
        <p:nvSpPr>
          <p:cNvPr id="40966" name="TextBox 6"/>
          <p:cNvSpPr txBox="1">
            <a:spLocks noChangeArrowheads="1"/>
          </p:cNvSpPr>
          <p:nvPr/>
        </p:nvSpPr>
        <p:spPr bwMode="auto">
          <a:xfrm>
            <a:off x="3537078" y="533487"/>
            <a:ext cx="295912" cy="570597"/>
          </a:xfrm>
          <a:prstGeom prst="rect">
            <a:avLst/>
          </a:prstGeom>
          <a:noFill/>
          <a:ln w="9525">
            <a:noFill/>
            <a:miter lim="800000"/>
            <a:headEnd/>
            <a:tailEnd/>
          </a:ln>
        </p:spPr>
        <p:txBody>
          <a:bodyPr lIns="88898" tIns="44449" rIns="88898" bIns="44449">
            <a:spAutoFit/>
          </a:bodyPr>
          <a:lstStyle/>
          <a:p>
            <a:r>
              <a:rPr lang="en-US" sz="3100" dirty="0"/>
              <a:t>&amp;</a:t>
            </a:r>
          </a:p>
        </p:txBody>
      </p:sp>
      <p:sp>
        <p:nvSpPr>
          <p:cNvPr id="9" name="Slide Number Placeholder 8"/>
          <p:cNvSpPr>
            <a:spLocks noGrp="1"/>
          </p:cNvSpPr>
          <p:nvPr>
            <p:ph type="sldNum" sz="quarter" idx="12"/>
          </p:nvPr>
        </p:nvSpPr>
        <p:spPr/>
        <p:txBody>
          <a:bodyPr/>
          <a:lstStyle/>
          <a:p>
            <a:pPr>
              <a:defRPr/>
            </a:pPr>
            <a:fld id="{97BC6BF4-C63C-44E8-B410-E6FC002A5EDE}" type="slidenum">
              <a:rPr lang="en-US" smtClean="0"/>
              <a:pPr>
                <a:defRPr/>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42506" y="214217"/>
            <a:ext cx="8045117" cy="901964"/>
          </a:xfrm>
        </p:spPr>
        <p:txBody>
          <a:bodyPr/>
          <a:lstStyle/>
          <a:p>
            <a:r>
              <a:rPr lang="en-US" dirty="0" smtClean="0"/>
              <a:t>Newspaper Articles &amp; TV Shows</a:t>
            </a:r>
          </a:p>
        </p:txBody>
      </p:sp>
      <p:pic>
        <p:nvPicPr>
          <p:cNvPr id="41988" name="Content Placeholder 7" descr="Fabola.jpg"/>
          <p:cNvPicPr>
            <a:picLocks noGrp="1" noChangeAspect="1"/>
          </p:cNvPicPr>
          <p:nvPr>
            <p:ph sz="half" idx="1"/>
          </p:nvPr>
        </p:nvPicPr>
        <p:blipFill>
          <a:blip r:embed="rId3" cstate="print"/>
          <a:srcRect/>
          <a:stretch>
            <a:fillRect/>
          </a:stretch>
        </p:blipFill>
        <p:spPr>
          <a:xfrm>
            <a:off x="1306498" y="2100649"/>
            <a:ext cx="2590774" cy="3491626"/>
          </a:xfrm>
        </p:spPr>
      </p:pic>
      <p:sp>
        <p:nvSpPr>
          <p:cNvPr id="41989" name="TextBox 8"/>
          <p:cNvSpPr txBox="1">
            <a:spLocks noChangeArrowheads="1"/>
          </p:cNvSpPr>
          <p:nvPr/>
        </p:nvSpPr>
        <p:spPr bwMode="auto">
          <a:xfrm>
            <a:off x="799888" y="1261635"/>
            <a:ext cx="2892711" cy="643764"/>
          </a:xfrm>
          <a:prstGeom prst="rect">
            <a:avLst/>
          </a:prstGeom>
          <a:noFill/>
          <a:ln w="9525">
            <a:noFill/>
            <a:miter lim="800000"/>
            <a:headEnd/>
            <a:tailEnd/>
          </a:ln>
        </p:spPr>
        <p:txBody>
          <a:bodyPr wrap="none" lIns="88898" tIns="44449" rIns="88898" bIns="44449">
            <a:spAutoFit/>
          </a:bodyPr>
          <a:lstStyle/>
          <a:p>
            <a:r>
              <a:rPr lang="en-US" dirty="0"/>
              <a:t>A Giant takes on Big Physics</a:t>
            </a:r>
          </a:p>
          <a:p>
            <a:r>
              <a:rPr lang="en-US" dirty="0"/>
              <a:t>Questions – New York Times</a:t>
            </a:r>
          </a:p>
        </p:txBody>
      </p:sp>
      <p:sp>
        <p:nvSpPr>
          <p:cNvPr id="41991" name="TextBox 12"/>
          <p:cNvSpPr txBox="1">
            <a:spLocks noChangeArrowheads="1"/>
          </p:cNvSpPr>
          <p:nvPr/>
        </p:nvSpPr>
        <p:spPr bwMode="auto">
          <a:xfrm>
            <a:off x="822364" y="5584486"/>
            <a:ext cx="2622509" cy="643764"/>
          </a:xfrm>
          <a:prstGeom prst="rect">
            <a:avLst/>
          </a:prstGeom>
          <a:noFill/>
          <a:ln w="9525">
            <a:noFill/>
            <a:miter lim="800000"/>
            <a:headEnd/>
            <a:tailEnd/>
          </a:ln>
        </p:spPr>
        <p:txBody>
          <a:bodyPr wrap="none" lIns="88898" tIns="44449" rIns="88898" bIns="44449">
            <a:spAutoFit/>
          </a:bodyPr>
          <a:lstStyle/>
          <a:p>
            <a:r>
              <a:rPr lang="en-US" dirty="0"/>
              <a:t>Science Journal – Collider</a:t>
            </a:r>
          </a:p>
          <a:p>
            <a:r>
              <a:rPr lang="en-US" dirty="0"/>
              <a:t>may reveal origin of mass</a:t>
            </a:r>
          </a:p>
        </p:txBody>
      </p:sp>
      <p:sp>
        <p:nvSpPr>
          <p:cNvPr id="11" name="Slide Number Placeholder 10"/>
          <p:cNvSpPr>
            <a:spLocks noGrp="1"/>
          </p:cNvSpPr>
          <p:nvPr>
            <p:ph type="sldNum" sz="quarter" idx="12"/>
          </p:nvPr>
        </p:nvSpPr>
        <p:spPr/>
        <p:txBody>
          <a:bodyPr/>
          <a:lstStyle/>
          <a:p>
            <a:pPr>
              <a:defRPr/>
            </a:pPr>
            <a:fld id="{8FCE397E-8554-4EBD-9B61-50CC64332D6C}" type="slidenum">
              <a:rPr lang="en-US" smtClean="0"/>
              <a:pPr>
                <a:defRPr/>
              </a:pPr>
              <a:t>37</a:t>
            </a:fld>
            <a:endParaRPr lang="en-US" dirty="0"/>
          </a:p>
        </p:txBody>
      </p:sp>
      <p:pic>
        <p:nvPicPr>
          <p:cNvPr id="13" name="Picture 5" descr="MSU.jpg"/>
          <p:cNvPicPr>
            <a:picLocks noChangeAspect="1"/>
          </p:cNvPicPr>
          <p:nvPr/>
        </p:nvPicPr>
        <p:blipFill>
          <a:blip r:embed="rId4" cstate="print"/>
          <a:srcRect/>
          <a:stretch>
            <a:fillRect/>
          </a:stretch>
        </p:blipFill>
        <p:spPr bwMode="auto">
          <a:xfrm>
            <a:off x="4741862" y="1922696"/>
            <a:ext cx="3700445" cy="4073049"/>
          </a:xfrm>
          <a:prstGeom prst="rect">
            <a:avLst/>
          </a:prstGeom>
          <a:noFill/>
          <a:ln w="9525">
            <a:noFill/>
            <a:miter lim="800000"/>
            <a:headEnd/>
            <a:tailEnd/>
          </a:ln>
        </p:spPr>
      </p:pic>
      <p:sp>
        <p:nvSpPr>
          <p:cNvPr id="3" name="Rectangle 2"/>
          <p:cNvSpPr/>
          <p:nvPr/>
        </p:nvSpPr>
        <p:spPr>
          <a:xfrm>
            <a:off x="4990659" y="1434732"/>
            <a:ext cx="2487921" cy="366765"/>
          </a:xfrm>
          <a:prstGeom prst="rect">
            <a:avLst/>
          </a:prstGeom>
        </p:spPr>
        <p:txBody>
          <a:bodyPr wrap="none" lIns="88898" tIns="44449" rIns="88898" bIns="44449">
            <a:spAutoFit/>
          </a:bodyPr>
          <a:lstStyle/>
          <a:p>
            <a:r>
              <a:rPr lang="en-US" dirty="0"/>
              <a:t>There’s even a Rap Song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6390" y="185080"/>
            <a:ext cx="8045117" cy="879122"/>
          </a:xfrm>
        </p:spPr>
        <p:txBody>
          <a:bodyPr/>
          <a:lstStyle/>
          <a:p>
            <a:r>
              <a:rPr lang="en-US" dirty="0" smtClean="0"/>
              <a:t>And a New Yorker Cartoon</a:t>
            </a:r>
            <a:endParaRPr lang="en-US" dirty="0"/>
          </a:p>
        </p:txBody>
      </p:sp>
      <p:sp>
        <p:nvSpPr>
          <p:cNvPr id="6" name="Slide Number Placeholder 5"/>
          <p:cNvSpPr>
            <a:spLocks noGrp="1"/>
          </p:cNvSpPr>
          <p:nvPr>
            <p:ph type="sldNum" sz="quarter" idx="12"/>
          </p:nvPr>
        </p:nvSpPr>
        <p:spPr/>
        <p:txBody>
          <a:bodyPr/>
          <a:lstStyle/>
          <a:p>
            <a:pPr>
              <a:defRPr/>
            </a:pPr>
            <a:fld id="{97BC6BF4-C63C-44E8-B410-E6FC002A5EDE}" type="slidenum">
              <a:rPr lang="en-US" smtClean="0"/>
              <a:pPr>
                <a:defRPr/>
              </a:pPr>
              <a:t>38</a:t>
            </a:fld>
            <a:endParaRPr lang="en-US" dirty="0"/>
          </a:p>
        </p:txBody>
      </p:sp>
      <p:pic>
        <p:nvPicPr>
          <p:cNvPr id="7" name="Picture 6" descr="LHCcartoon.jpg"/>
          <p:cNvPicPr>
            <a:picLocks noChangeAspect="1"/>
          </p:cNvPicPr>
          <p:nvPr/>
        </p:nvPicPr>
        <p:blipFill>
          <a:blip r:embed="rId3" cstate="print"/>
          <a:stretch>
            <a:fillRect/>
          </a:stretch>
        </p:blipFill>
        <p:spPr>
          <a:xfrm>
            <a:off x="1405085" y="1371623"/>
            <a:ext cx="6327789" cy="466008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dirty="0" smtClean="0"/>
              <a:t>The Components of the Detector</a:t>
            </a:r>
          </a:p>
        </p:txBody>
      </p:sp>
      <p:pic>
        <p:nvPicPr>
          <p:cNvPr id="47107" name="Picture 22"/>
          <p:cNvPicPr>
            <a:picLocks noGrp="1" noChangeAspect="1" noChangeArrowheads="1"/>
          </p:cNvPicPr>
          <p:nvPr>
            <p:ph idx="1"/>
          </p:nvPr>
        </p:nvPicPr>
        <p:blipFill>
          <a:blip r:embed="rId4" cstate="print"/>
          <a:srcRect/>
          <a:stretch>
            <a:fillRect/>
          </a:stretch>
        </p:blipFill>
        <p:spPr>
          <a:xfrm>
            <a:off x="1676388" y="1562760"/>
            <a:ext cx="5725595" cy="4419428"/>
          </a:xfrm>
          <a:noFill/>
        </p:spPr>
      </p:pic>
      <p:sp>
        <p:nvSpPr>
          <p:cNvPr id="47108" name="Text Box 6"/>
          <p:cNvSpPr txBox="1">
            <a:spLocks noChangeArrowheads="1"/>
          </p:cNvSpPr>
          <p:nvPr/>
        </p:nvSpPr>
        <p:spPr bwMode="auto">
          <a:xfrm>
            <a:off x="651932" y="1646848"/>
            <a:ext cx="1634045" cy="1190843"/>
          </a:xfrm>
          <a:prstGeom prst="rect">
            <a:avLst/>
          </a:prstGeom>
          <a:noFill/>
          <a:ln w="9525">
            <a:noFill/>
            <a:miter lim="800000"/>
            <a:headEnd/>
            <a:tailEnd/>
          </a:ln>
        </p:spPr>
        <p:txBody>
          <a:bodyPr wrap="none" lIns="82046" tIns="41023" rIns="82046" bIns="41023">
            <a:spAutoFit/>
          </a:bodyPr>
          <a:lstStyle/>
          <a:p>
            <a:pPr defTabSz="821072"/>
            <a:r>
              <a:rPr lang="en-US" dirty="0"/>
              <a:t>Michigan built</a:t>
            </a:r>
          </a:p>
          <a:p>
            <a:pPr defTabSz="821072"/>
            <a:r>
              <a:rPr lang="en-US" dirty="0" err="1"/>
              <a:t>muon</a:t>
            </a:r>
            <a:r>
              <a:rPr lang="en-US" dirty="0"/>
              <a:t> </a:t>
            </a:r>
            <a:r>
              <a:rPr lang="en-US" dirty="0" smtClean="0"/>
              <a:t>chambers</a:t>
            </a:r>
          </a:p>
          <a:p>
            <a:pPr defTabSz="821072"/>
            <a:r>
              <a:rPr lang="en-US" dirty="0" smtClean="0"/>
              <a:t>Big Wheel &amp;</a:t>
            </a:r>
          </a:p>
          <a:p>
            <a:pPr defTabSz="821072"/>
            <a:r>
              <a:rPr lang="en-US" dirty="0" smtClean="0"/>
              <a:t>Small Wheel</a:t>
            </a:r>
            <a:endParaRPr lang="en-US" dirty="0"/>
          </a:p>
        </p:txBody>
      </p:sp>
      <p:sp>
        <p:nvSpPr>
          <p:cNvPr id="47109" name="Line 7"/>
          <p:cNvSpPr>
            <a:spLocks noChangeShapeType="1"/>
          </p:cNvSpPr>
          <p:nvPr/>
        </p:nvSpPr>
        <p:spPr bwMode="auto">
          <a:xfrm>
            <a:off x="2723319" y="2314865"/>
            <a:ext cx="485481" cy="740694"/>
          </a:xfrm>
          <a:prstGeom prst="line">
            <a:avLst/>
          </a:prstGeom>
          <a:noFill/>
          <a:ln w="28575">
            <a:solidFill>
              <a:srgbClr val="FF3300"/>
            </a:solidFill>
            <a:round/>
            <a:headEnd/>
            <a:tailEnd type="triangle" w="med" len="med"/>
          </a:ln>
        </p:spPr>
        <p:txBody>
          <a:bodyPr lIns="88898" tIns="44449" rIns="88898" bIns="44449"/>
          <a:lstStyle/>
          <a:p>
            <a:endParaRPr lang="en-US"/>
          </a:p>
        </p:txBody>
      </p:sp>
      <p:sp>
        <p:nvSpPr>
          <p:cNvPr id="47110" name="Text Box 8"/>
          <p:cNvSpPr txBox="1">
            <a:spLocks noChangeArrowheads="1"/>
          </p:cNvSpPr>
          <p:nvPr/>
        </p:nvSpPr>
        <p:spPr bwMode="auto">
          <a:xfrm>
            <a:off x="692004" y="5378156"/>
            <a:ext cx="1050552" cy="636845"/>
          </a:xfrm>
          <a:prstGeom prst="rect">
            <a:avLst/>
          </a:prstGeom>
          <a:noFill/>
          <a:ln w="9525">
            <a:noFill/>
            <a:miter lim="800000"/>
            <a:headEnd/>
            <a:tailEnd/>
          </a:ln>
        </p:spPr>
        <p:txBody>
          <a:bodyPr wrap="none" lIns="82046" tIns="41023" rIns="82046" bIns="41023">
            <a:spAutoFit/>
          </a:bodyPr>
          <a:lstStyle/>
          <a:p>
            <a:pPr defTabSz="821072"/>
            <a:r>
              <a:rPr lang="en-US" dirty="0"/>
              <a:t>Russian</a:t>
            </a:r>
          </a:p>
          <a:p>
            <a:pPr defTabSz="821072"/>
            <a:r>
              <a:rPr lang="en-US" dirty="0"/>
              <a:t>chambers</a:t>
            </a:r>
          </a:p>
        </p:txBody>
      </p:sp>
      <p:sp>
        <p:nvSpPr>
          <p:cNvPr id="47111" name="Line 9"/>
          <p:cNvSpPr>
            <a:spLocks noChangeShapeType="1"/>
          </p:cNvSpPr>
          <p:nvPr/>
        </p:nvSpPr>
        <p:spPr bwMode="auto">
          <a:xfrm flipV="1">
            <a:off x="1940384" y="5110640"/>
            <a:ext cx="553294" cy="604617"/>
          </a:xfrm>
          <a:prstGeom prst="line">
            <a:avLst/>
          </a:prstGeom>
          <a:noFill/>
          <a:ln w="28575">
            <a:solidFill>
              <a:srgbClr val="FF3300"/>
            </a:solidFill>
            <a:round/>
            <a:headEnd/>
            <a:tailEnd type="triangle" w="med" len="med"/>
          </a:ln>
        </p:spPr>
        <p:txBody>
          <a:bodyPr lIns="88898" tIns="44449" rIns="88898" bIns="44449"/>
          <a:lstStyle/>
          <a:p>
            <a:endParaRPr lang="en-US"/>
          </a:p>
        </p:txBody>
      </p:sp>
      <p:sp>
        <p:nvSpPr>
          <p:cNvPr id="47112" name="Text Box 10"/>
          <p:cNvSpPr txBox="1">
            <a:spLocks noChangeArrowheads="1"/>
          </p:cNvSpPr>
          <p:nvPr/>
        </p:nvSpPr>
        <p:spPr bwMode="auto">
          <a:xfrm>
            <a:off x="4824969" y="1704002"/>
            <a:ext cx="2320130" cy="359846"/>
          </a:xfrm>
          <a:prstGeom prst="rect">
            <a:avLst/>
          </a:prstGeom>
          <a:noFill/>
          <a:ln w="9525">
            <a:noFill/>
            <a:miter lim="800000"/>
            <a:headEnd/>
            <a:tailEnd/>
          </a:ln>
        </p:spPr>
        <p:txBody>
          <a:bodyPr wrap="none" lIns="82046" tIns="41023" rIns="82046" bIns="41023">
            <a:spAutoFit/>
          </a:bodyPr>
          <a:lstStyle/>
          <a:p>
            <a:pPr defTabSz="821072"/>
            <a:r>
              <a:rPr lang="en-US" dirty="0"/>
              <a:t>Inner </a:t>
            </a:r>
            <a:r>
              <a:rPr lang="en-US" dirty="0" smtClean="0"/>
              <a:t>tracking chamber</a:t>
            </a:r>
            <a:endParaRPr lang="en-US" dirty="0"/>
          </a:p>
        </p:txBody>
      </p:sp>
      <p:sp>
        <p:nvSpPr>
          <p:cNvPr id="47113" name="Line 11"/>
          <p:cNvSpPr>
            <a:spLocks noChangeShapeType="1"/>
          </p:cNvSpPr>
          <p:nvPr/>
        </p:nvSpPr>
        <p:spPr bwMode="auto">
          <a:xfrm flipH="1">
            <a:off x="4845564" y="2218993"/>
            <a:ext cx="835336" cy="1659218"/>
          </a:xfrm>
          <a:prstGeom prst="line">
            <a:avLst/>
          </a:prstGeom>
          <a:noFill/>
          <a:ln w="28575">
            <a:solidFill>
              <a:srgbClr val="FF3300"/>
            </a:solidFill>
            <a:round/>
            <a:headEnd/>
            <a:tailEnd type="triangle" w="med" len="med"/>
          </a:ln>
        </p:spPr>
        <p:txBody>
          <a:bodyPr lIns="88898" tIns="44449" rIns="88898" bIns="44449"/>
          <a:lstStyle/>
          <a:p>
            <a:endParaRPr lang="en-US"/>
          </a:p>
        </p:txBody>
      </p:sp>
      <p:sp>
        <p:nvSpPr>
          <p:cNvPr id="47114" name="Text Box 12"/>
          <p:cNvSpPr txBox="1">
            <a:spLocks noChangeArrowheads="1"/>
          </p:cNvSpPr>
          <p:nvPr/>
        </p:nvSpPr>
        <p:spPr bwMode="auto">
          <a:xfrm>
            <a:off x="6164840" y="5311664"/>
            <a:ext cx="1281385" cy="359846"/>
          </a:xfrm>
          <a:prstGeom prst="rect">
            <a:avLst/>
          </a:prstGeom>
          <a:noFill/>
          <a:ln w="9525">
            <a:noFill/>
            <a:miter lim="800000"/>
            <a:headEnd/>
            <a:tailEnd/>
          </a:ln>
        </p:spPr>
        <p:txBody>
          <a:bodyPr wrap="none" lIns="82046" tIns="41023" rIns="82046" bIns="41023">
            <a:spAutoFit/>
          </a:bodyPr>
          <a:lstStyle/>
          <a:p>
            <a:pPr defTabSz="821072"/>
            <a:r>
              <a:rPr lang="en-US" dirty="0" err="1"/>
              <a:t>Calorimetry</a:t>
            </a:r>
            <a:endParaRPr lang="en-US" dirty="0"/>
          </a:p>
        </p:txBody>
      </p:sp>
      <p:sp>
        <p:nvSpPr>
          <p:cNvPr id="47115" name="Line 14"/>
          <p:cNvSpPr>
            <a:spLocks noChangeShapeType="1"/>
          </p:cNvSpPr>
          <p:nvPr/>
        </p:nvSpPr>
        <p:spPr bwMode="auto">
          <a:xfrm flipH="1" flipV="1">
            <a:off x="4931873" y="4059133"/>
            <a:ext cx="1778556" cy="1147381"/>
          </a:xfrm>
          <a:prstGeom prst="line">
            <a:avLst/>
          </a:prstGeom>
          <a:noFill/>
          <a:ln w="28575">
            <a:solidFill>
              <a:srgbClr val="FF3300"/>
            </a:solidFill>
            <a:round/>
            <a:headEnd/>
            <a:tailEnd type="triangle" w="med" len="med"/>
          </a:ln>
        </p:spPr>
        <p:txBody>
          <a:bodyPr lIns="88898" tIns="44449" rIns="88898" bIns="44449"/>
          <a:lstStyle/>
          <a:p>
            <a:endParaRPr lang="en-US"/>
          </a:p>
        </p:txBody>
      </p:sp>
      <p:sp>
        <p:nvSpPr>
          <p:cNvPr id="47116" name="Text Box 15"/>
          <p:cNvSpPr txBox="1">
            <a:spLocks noChangeArrowheads="1"/>
          </p:cNvSpPr>
          <p:nvPr/>
        </p:nvSpPr>
        <p:spPr bwMode="auto">
          <a:xfrm>
            <a:off x="3879227" y="5580727"/>
            <a:ext cx="1416037" cy="359846"/>
          </a:xfrm>
          <a:prstGeom prst="rect">
            <a:avLst/>
          </a:prstGeom>
          <a:noFill/>
          <a:ln w="9525">
            <a:noFill/>
            <a:miter lim="800000"/>
            <a:headEnd/>
            <a:tailEnd/>
          </a:ln>
        </p:spPr>
        <p:txBody>
          <a:bodyPr wrap="none" lIns="82046" tIns="41023" rIns="82046" bIns="41023">
            <a:spAutoFit/>
          </a:bodyPr>
          <a:lstStyle/>
          <a:p>
            <a:pPr defTabSz="821072"/>
            <a:r>
              <a:rPr lang="en-US" dirty="0" err="1"/>
              <a:t>Muon</a:t>
            </a:r>
            <a:r>
              <a:rPr lang="en-US" dirty="0"/>
              <a:t> </a:t>
            </a:r>
            <a:r>
              <a:rPr lang="en-US" dirty="0" err="1"/>
              <a:t>toroids</a:t>
            </a:r>
            <a:endParaRPr lang="en-US" dirty="0"/>
          </a:p>
        </p:txBody>
      </p:sp>
      <p:sp>
        <p:nvSpPr>
          <p:cNvPr id="47117" name="Line 16"/>
          <p:cNvSpPr>
            <a:spLocks noChangeShapeType="1"/>
          </p:cNvSpPr>
          <p:nvPr/>
        </p:nvSpPr>
        <p:spPr bwMode="auto">
          <a:xfrm flipV="1">
            <a:off x="4503416" y="4572516"/>
            <a:ext cx="483940" cy="1074703"/>
          </a:xfrm>
          <a:prstGeom prst="line">
            <a:avLst/>
          </a:prstGeom>
          <a:noFill/>
          <a:ln w="28575">
            <a:solidFill>
              <a:srgbClr val="FF3300"/>
            </a:solidFill>
            <a:round/>
            <a:headEnd/>
            <a:tailEnd type="triangle" w="med" len="med"/>
          </a:ln>
        </p:spPr>
        <p:txBody>
          <a:bodyPr lIns="88898" tIns="44449" rIns="88898" bIns="44449"/>
          <a:lstStyle/>
          <a:p>
            <a:r>
              <a:rPr lang="en-US" dirty="0" smtClean="0"/>
              <a:t> </a:t>
            </a:r>
            <a:endParaRPr lang="en-US" dirty="0"/>
          </a:p>
        </p:txBody>
      </p:sp>
      <p:sp>
        <p:nvSpPr>
          <p:cNvPr id="47118" name="Line 17"/>
          <p:cNvSpPr>
            <a:spLocks noChangeShapeType="1"/>
          </p:cNvSpPr>
          <p:nvPr/>
        </p:nvSpPr>
        <p:spPr bwMode="auto">
          <a:xfrm flipH="1" flipV="1">
            <a:off x="3740517" y="4168922"/>
            <a:ext cx="762899" cy="1478297"/>
          </a:xfrm>
          <a:prstGeom prst="line">
            <a:avLst/>
          </a:prstGeom>
          <a:noFill/>
          <a:ln w="28575">
            <a:solidFill>
              <a:srgbClr val="FF3300"/>
            </a:solidFill>
            <a:round/>
            <a:headEnd/>
            <a:tailEnd type="triangle" w="med" len="med"/>
          </a:ln>
        </p:spPr>
        <p:txBody>
          <a:bodyPr lIns="88898" tIns="44449" rIns="88898" bIns="44449"/>
          <a:lstStyle/>
          <a:p>
            <a:endParaRPr lang="en-US"/>
          </a:p>
        </p:txBody>
      </p:sp>
      <p:sp>
        <p:nvSpPr>
          <p:cNvPr id="47119" name="Text Box 18"/>
          <p:cNvSpPr txBox="1">
            <a:spLocks noChangeArrowheads="1"/>
          </p:cNvSpPr>
          <p:nvPr/>
        </p:nvSpPr>
        <p:spPr bwMode="auto">
          <a:xfrm>
            <a:off x="7189745" y="2848350"/>
            <a:ext cx="986432" cy="359846"/>
          </a:xfrm>
          <a:prstGeom prst="rect">
            <a:avLst/>
          </a:prstGeom>
          <a:noFill/>
          <a:ln w="9525">
            <a:noFill/>
            <a:miter lim="800000"/>
            <a:headEnd/>
            <a:tailEnd/>
          </a:ln>
        </p:spPr>
        <p:txBody>
          <a:bodyPr wrap="none" lIns="82046" tIns="41023" rIns="82046" bIns="41023">
            <a:spAutoFit/>
          </a:bodyPr>
          <a:lstStyle/>
          <a:p>
            <a:pPr defTabSz="821072"/>
            <a:r>
              <a:rPr lang="en-US" dirty="0"/>
              <a:t>Solenoid</a:t>
            </a:r>
          </a:p>
        </p:txBody>
      </p:sp>
      <p:sp>
        <p:nvSpPr>
          <p:cNvPr id="47120" name="Line 19"/>
          <p:cNvSpPr>
            <a:spLocks noChangeShapeType="1"/>
          </p:cNvSpPr>
          <p:nvPr/>
        </p:nvSpPr>
        <p:spPr bwMode="auto">
          <a:xfrm flipH="1">
            <a:off x="4950367" y="3123598"/>
            <a:ext cx="2216260" cy="804095"/>
          </a:xfrm>
          <a:prstGeom prst="line">
            <a:avLst/>
          </a:prstGeom>
          <a:noFill/>
          <a:ln w="28575">
            <a:solidFill>
              <a:srgbClr val="FF3300"/>
            </a:solidFill>
            <a:round/>
            <a:headEnd/>
            <a:tailEnd type="triangle" w="med" len="med"/>
          </a:ln>
        </p:spPr>
        <p:txBody>
          <a:bodyPr lIns="88898" tIns="44449" rIns="88898" bIns="44449"/>
          <a:lstStyle/>
          <a:p>
            <a:endParaRPr lang="en-US"/>
          </a:p>
        </p:txBody>
      </p:sp>
      <p:cxnSp>
        <p:nvCxnSpPr>
          <p:cNvPr id="47122" name="Straight Arrow Connector 20"/>
          <p:cNvCxnSpPr>
            <a:cxnSpLocks noChangeShapeType="1"/>
          </p:cNvCxnSpPr>
          <p:nvPr/>
        </p:nvCxnSpPr>
        <p:spPr bwMode="auto">
          <a:xfrm>
            <a:off x="799888" y="3919962"/>
            <a:ext cx="813759" cy="3093"/>
          </a:xfrm>
          <a:prstGeom prst="straightConnector1">
            <a:avLst/>
          </a:prstGeom>
          <a:noFill/>
          <a:ln w="19050" algn="ctr">
            <a:solidFill>
              <a:srgbClr val="006600"/>
            </a:solidFill>
            <a:round/>
            <a:headEnd/>
            <a:tailEnd type="arrow" w="med" len="med"/>
          </a:ln>
        </p:spPr>
      </p:cxnSp>
      <p:cxnSp>
        <p:nvCxnSpPr>
          <p:cNvPr id="47123" name="Straight Arrow Connector 23"/>
          <p:cNvCxnSpPr>
            <a:cxnSpLocks noChangeShapeType="1"/>
          </p:cNvCxnSpPr>
          <p:nvPr/>
        </p:nvCxnSpPr>
        <p:spPr bwMode="auto">
          <a:xfrm rot="10800000">
            <a:off x="7679850" y="3836460"/>
            <a:ext cx="813759" cy="3093"/>
          </a:xfrm>
          <a:prstGeom prst="straightConnector1">
            <a:avLst/>
          </a:prstGeom>
          <a:noFill/>
          <a:ln w="19050" algn="ctr">
            <a:solidFill>
              <a:srgbClr val="006600"/>
            </a:solidFill>
            <a:round/>
            <a:headEnd/>
            <a:tailEnd type="arrow" w="med" len="med"/>
          </a:ln>
        </p:spPr>
      </p:cxnSp>
      <p:sp>
        <p:nvSpPr>
          <p:cNvPr id="47124" name="TextBox 31"/>
          <p:cNvSpPr txBox="1">
            <a:spLocks noChangeArrowheads="1"/>
          </p:cNvSpPr>
          <p:nvPr/>
        </p:nvSpPr>
        <p:spPr bwMode="auto">
          <a:xfrm>
            <a:off x="7679851" y="3539564"/>
            <a:ext cx="807909" cy="335987"/>
          </a:xfrm>
          <a:prstGeom prst="rect">
            <a:avLst/>
          </a:prstGeom>
          <a:noFill/>
          <a:ln w="9525">
            <a:noFill/>
            <a:miter lim="800000"/>
            <a:headEnd/>
            <a:tailEnd/>
          </a:ln>
        </p:spPr>
        <p:txBody>
          <a:bodyPr wrap="none" lIns="88898" tIns="44449" rIns="88898" bIns="44449">
            <a:spAutoFit/>
          </a:bodyPr>
          <a:lstStyle/>
          <a:p>
            <a:r>
              <a:rPr lang="en-US" sz="1600" dirty="0"/>
              <a:t>Protons</a:t>
            </a:r>
          </a:p>
        </p:txBody>
      </p:sp>
      <p:sp>
        <p:nvSpPr>
          <p:cNvPr id="47125" name="TextBox 32"/>
          <p:cNvSpPr txBox="1">
            <a:spLocks noChangeArrowheads="1"/>
          </p:cNvSpPr>
          <p:nvPr/>
        </p:nvSpPr>
        <p:spPr bwMode="auto">
          <a:xfrm>
            <a:off x="799889" y="3623066"/>
            <a:ext cx="807909" cy="335987"/>
          </a:xfrm>
          <a:prstGeom prst="rect">
            <a:avLst/>
          </a:prstGeom>
          <a:noFill/>
          <a:ln w="9525">
            <a:noFill/>
            <a:miter lim="800000"/>
            <a:headEnd/>
            <a:tailEnd/>
          </a:ln>
        </p:spPr>
        <p:txBody>
          <a:bodyPr wrap="none" lIns="88898" tIns="44449" rIns="88898" bIns="44449">
            <a:spAutoFit/>
          </a:bodyPr>
          <a:lstStyle/>
          <a:p>
            <a:r>
              <a:rPr lang="en-US" sz="1600" dirty="0"/>
              <a:t>Protons</a:t>
            </a:r>
          </a:p>
        </p:txBody>
      </p:sp>
      <p:sp>
        <p:nvSpPr>
          <p:cNvPr id="34" name="Oval 33"/>
          <p:cNvSpPr>
            <a:spLocks noChangeArrowheads="1"/>
          </p:cNvSpPr>
          <p:nvPr/>
        </p:nvSpPr>
        <p:spPr bwMode="auto">
          <a:xfrm>
            <a:off x="4646749" y="3799348"/>
            <a:ext cx="147956" cy="148448"/>
          </a:xfrm>
          <a:prstGeom prst="ellipse">
            <a:avLst/>
          </a:prstGeom>
          <a:solidFill>
            <a:srgbClr val="006600"/>
          </a:solidFill>
          <a:ln w="9525" algn="ctr">
            <a:solidFill>
              <a:schemeClr val="tx1"/>
            </a:solidFill>
            <a:round/>
            <a:headEnd/>
            <a:tailEnd/>
          </a:ln>
        </p:spPr>
        <p:txBody>
          <a:bodyPr lIns="88898" tIns="44449" rIns="88898" bIns="44449"/>
          <a:lstStyle/>
          <a:p>
            <a:pPr defTabSz="821072"/>
            <a:endParaRPr lang="en-US" dirty="0"/>
          </a:p>
        </p:txBody>
      </p:sp>
      <p:sp>
        <p:nvSpPr>
          <p:cNvPr id="38" name="Oval 37"/>
          <p:cNvSpPr>
            <a:spLocks noChangeArrowheads="1"/>
          </p:cNvSpPr>
          <p:nvPr/>
        </p:nvSpPr>
        <p:spPr bwMode="auto">
          <a:xfrm>
            <a:off x="4646749" y="3799348"/>
            <a:ext cx="147956" cy="148448"/>
          </a:xfrm>
          <a:prstGeom prst="ellipse">
            <a:avLst/>
          </a:prstGeom>
          <a:solidFill>
            <a:srgbClr val="006600"/>
          </a:solidFill>
          <a:ln w="9525" algn="ctr">
            <a:solidFill>
              <a:schemeClr val="tx1"/>
            </a:solidFill>
            <a:round/>
            <a:headEnd/>
            <a:tailEnd/>
          </a:ln>
        </p:spPr>
        <p:txBody>
          <a:bodyPr lIns="88898" tIns="44449" rIns="88898" bIns="44449"/>
          <a:lstStyle/>
          <a:p>
            <a:pPr defTabSz="821072"/>
            <a:endParaRPr lang="en-US" dirty="0"/>
          </a:p>
        </p:txBody>
      </p:sp>
      <p:sp>
        <p:nvSpPr>
          <p:cNvPr id="41" name="Explosion 2 40"/>
          <p:cNvSpPr>
            <a:spLocks noChangeArrowheads="1"/>
          </p:cNvSpPr>
          <p:nvPr/>
        </p:nvSpPr>
        <p:spPr bwMode="auto">
          <a:xfrm>
            <a:off x="4572771" y="3650899"/>
            <a:ext cx="369890" cy="371121"/>
          </a:xfrm>
          <a:prstGeom prst="irregularSeal2">
            <a:avLst/>
          </a:prstGeom>
          <a:solidFill>
            <a:schemeClr val="accent1"/>
          </a:solidFill>
          <a:ln w="9525" algn="ctr">
            <a:solidFill>
              <a:schemeClr val="tx1"/>
            </a:solidFill>
            <a:round/>
            <a:headEnd/>
            <a:tailEnd/>
          </a:ln>
        </p:spPr>
        <p:txBody>
          <a:bodyPr lIns="88898" tIns="44449" rIns="88898" bIns="44449"/>
          <a:lstStyle/>
          <a:p>
            <a:pPr defTabSz="821072"/>
            <a:endParaRPr lang="en-US" dirty="0"/>
          </a:p>
        </p:txBody>
      </p:sp>
      <p:sp>
        <p:nvSpPr>
          <p:cNvPr id="28" name="Line 7"/>
          <p:cNvSpPr>
            <a:spLocks noChangeShapeType="1"/>
          </p:cNvSpPr>
          <p:nvPr/>
        </p:nvSpPr>
        <p:spPr bwMode="auto">
          <a:xfrm>
            <a:off x="2727943" y="2319504"/>
            <a:ext cx="1183648" cy="1076250"/>
          </a:xfrm>
          <a:prstGeom prst="line">
            <a:avLst/>
          </a:prstGeom>
          <a:noFill/>
          <a:ln w="28575">
            <a:solidFill>
              <a:srgbClr val="FF3300"/>
            </a:solidFill>
            <a:round/>
            <a:headEnd/>
            <a:tailEnd type="triangle" w="med" len="med"/>
          </a:ln>
        </p:spPr>
        <p:txBody>
          <a:bodyPr lIns="88898" tIns="44449" rIns="88898" bIns="44449"/>
          <a:lstStyle/>
          <a:p>
            <a:endParaRPr lang="en-US"/>
          </a:p>
        </p:txBody>
      </p:sp>
      <p:sp>
        <p:nvSpPr>
          <p:cNvPr id="29" name="Oval 28"/>
          <p:cNvSpPr/>
          <p:nvPr/>
        </p:nvSpPr>
        <p:spPr bwMode="auto">
          <a:xfrm>
            <a:off x="2996113" y="4954461"/>
            <a:ext cx="397632" cy="463901"/>
          </a:xfrm>
          <a:prstGeom prst="ellipse">
            <a:avLst/>
          </a:prstGeom>
          <a:noFill/>
          <a:ln w="25400" cap="flat" cmpd="sng" algn="ctr">
            <a:solidFill>
              <a:srgbClr val="FF0000"/>
            </a:solidFill>
            <a:prstDash val="solid"/>
            <a:round/>
            <a:headEnd type="none" w="med" len="med"/>
            <a:tailEnd type="none" w="med" len="med"/>
          </a:ln>
          <a:effectLst/>
        </p:spPr>
        <p:txBody>
          <a:bodyPr vert="horz" wrap="square" lIns="88898" tIns="44449" rIns="88898" bIns="44449" numCol="1" rtlCol="0" anchor="t" anchorCtr="0" compatLnSpc="1">
            <a:prstTxWarp prst="textNoShape">
              <a:avLst/>
            </a:prstTxWarp>
          </a:bodyPr>
          <a:lstStyle/>
          <a:p>
            <a:pPr defTabSz="821072" fontAlgn="base">
              <a:spcBef>
                <a:spcPct val="0"/>
              </a:spcBef>
              <a:spcAft>
                <a:spcPct val="0"/>
              </a:spcAft>
            </a:pPr>
            <a:endParaRPr lang="en-US" sz="2200" b="1" dirty="0" smtClean="0">
              <a:latin typeface="Times New Roman" pitchFamily="18" charset="0"/>
            </a:endParaRPr>
          </a:p>
        </p:txBody>
      </p:sp>
      <p:sp>
        <p:nvSpPr>
          <p:cNvPr id="30" name="Slide Number Placeholder 29"/>
          <p:cNvSpPr>
            <a:spLocks noGrp="1"/>
          </p:cNvSpPr>
          <p:nvPr>
            <p:ph type="sldNum" sz="quarter" idx="12"/>
          </p:nvPr>
        </p:nvSpPr>
        <p:spPr/>
        <p:txBody>
          <a:bodyPr/>
          <a:lstStyle/>
          <a:p>
            <a:pPr>
              <a:defRPr/>
            </a:pPr>
            <a:fld id="{97BC6BF4-C63C-44E8-B410-E6FC002A5EDE}" type="slidenum">
              <a:rPr lang="en-US" smtClean="0">
                <a:solidFill>
                  <a:srgbClr val="000000"/>
                </a:solidFill>
              </a:rPr>
              <a:pPr>
                <a:defRPr/>
              </a:pPr>
              <a:t>39</a:t>
            </a:fld>
            <a:endParaRPr lang="en-US"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000" fill="hold"/>
                                        <p:tgtEl>
                                          <p:spTgt spid="34"/>
                                        </p:tgtEl>
                                        <p:attrNameLst>
                                          <p:attrName>ppt_x</p:attrName>
                                        </p:attrNameLst>
                                      </p:cBhvr>
                                      <p:tavLst>
                                        <p:tav tm="0">
                                          <p:val>
                                            <p:strVal val="0-#ppt_w/2"/>
                                          </p:val>
                                        </p:tav>
                                        <p:tav tm="100000">
                                          <p:val>
                                            <p:strVal val="#ppt_x"/>
                                          </p:val>
                                        </p:tav>
                                      </p:tavLst>
                                    </p:anim>
                                    <p:anim calcmode="lin" valueType="num">
                                      <p:cBhvr additive="base">
                                        <p:cTn id="8" dur="3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3000" fill="hold"/>
                                        <p:tgtEl>
                                          <p:spTgt spid="38"/>
                                        </p:tgtEl>
                                        <p:attrNameLst>
                                          <p:attrName>ppt_x</p:attrName>
                                        </p:attrNameLst>
                                      </p:cBhvr>
                                      <p:tavLst>
                                        <p:tav tm="0">
                                          <p:val>
                                            <p:strVal val="1+#ppt_w/2"/>
                                          </p:val>
                                        </p:tav>
                                        <p:tav tm="100000">
                                          <p:val>
                                            <p:strVal val="#ppt_x"/>
                                          </p:val>
                                        </p:tav>
                                      </p:tavLst>
                                    </p:anim>
                                    <p:anim calcmode="lin" valueType="num">
                                      <p:cBhvr additive="base">
                                        <p:cTn id="12" dur="3000" fill="hold"/>
                                        <p:tgtEl>
                                          <p:spTgt spid="3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2000">
                                          <p:stCondLst>
                                            <p:cond delay="0"/>
                                          </p:stCondLst>
                                        </p:cTn>
                                        <p:tgtEl>
                                          <p:spTgt spid="41"/>
                                        </p:tgtEl>
                                        <p:attrNameLst>
                                          <p:attrName>style.visibility</p:attrName>
                                        </p:attrNameLst>
                                      </p:cBhvr>
                                      <p:to>
                                        <p:strVal val="visible"/>
                                      </p:to>
                                    </p:set>
                                  </p:childTnLst>
                                  <p:subTnLst>
                                    <p:audio>
                                      <p:cMediaNode vol="98000">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7112"/>
                                        </p:tgtEl>
                                        <p:attrNameLst>
                                          <p:attrName>style.visibility</p:attrName>
                                        </p:attrNameLst>
                                      </p:cBhvr>
                                      <p:to>
                                        <p:strVal val="visible"/>
                                      </p:to>
                                    </p:set>
                                    <p:anim calcmode="lin" valueType="num">
                                      <p:cBhvr additive="base">
                                        <p:cTn id="20" dur="500" fill="hold"/>
                                        <p:tgtEl>
                                          <p:spTgt spid="47112"/>
                                        </p:tgtEl>
                                        <p:attrNameLst>
                                          <p:attrName>ppt_x</p:attrName>
                                        </p:attrNameLst>
                                      </p:cBhvr>
                                      <p:tavLst>
                                        <p:tav tm="0">
                                          <p:val>
                                            <p:strVal val="#ppt_x"/>
                                          </p:val>
                                        </p:tav>
                                        <p:tav tm="100000">
                                          <p:val>
                                            <p:strVal val="#ppt_x"/>
                                          </p:val>
                                        </p:tav>
                                      </p:tavLst>
                                    </p:anim>
                                    <p:anim calcmode="lin" valueType="num">
                                      <p:cBhvr additive="base">
                                        <p:cTn id="21" dur="500" fill="hold"/>
                                        <p:tgtEl>
                                          <p:spTgt spid="471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7113"/>
                                        </p:tgtEl>
                                        <p:attrNameLst>
                                          <p:attrName>style.visibility</p:attrName>
                                        </p:attrNameLst>
                                      </p:cBhvr>
                                      <p:to>
                                        <p:strVal val="visible"/>
                                      </p:to>
                                    </p:set>
                                    <p:anim calcmode="lin" valueType="num">
                                      <p:cBhvr additive="base">
                                        <p:cTn id="24" dur="500" fill="hold"/>
                                        <p:tgtEl>
                                          <p:spTgt spid="47113"/>
                                        </p:tgtEl>
                                        <p:attrNameLst>
                                          <p:attrName>ppt_x</p:attrName>
                                        </p:attrNameLst>
                                      </p:cBhvr>
                                      <p:tavLst>
                                        <p:tav tm="0">
                                          <p:val>
                                            <p:strVal val="#ppt_x"/>
                                          </p:val>
                                        </p:tav>
                                        <p:tav tm="100000">
                                          <p:val>
                                            <p:strVal val="#ppt_x"/>
                                          </p:val>
                                        </p:tav>
                                      </p:tavLst>
                                    </p:anim>
                                    <p:anim calcmode="lin" valueType="num">
                                      <p:cBhvr additive="base">
                                        <p:cTn id="25" dur="500" fill="hold"/>
                                        <p:tgtEl>
                                          <p:spTgt spid="471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7119"/>
                                        </p:tgtEl>
                                        <p:attrNameLst>
                                          <p:attrName>style.visibility</p:attrName>
                                        </p:attrNameLst>
                                      </p:cBhvr>
                                      <p:to>
                                        <p:strVal val="visible"/>
                                      </p:to>
                                    </p:set>
                                    <p:anim calcmode="lin" valueType="num">
                                      <p:cBhvr additive="base">
                                        <p:cTn id="30" dur="500" fill="hold"/>
                                        <p:tgtEl>
                                          <p:spTgt spid="47119"/>
                                        </p:tgtEl>
                                        <p:attrNameLst>
                                          <p:attrName>ppt_x</p:attrName>
                                        </p:attrNameLst>
                                      </p:cBhvr>
                                      <p:tavLst>
                                        <p:tav tm="0">
                                          <p:val>
                                            <p:strVal val="#ppt_x"/>
                                          </p:val>
                                        </p:tav>
                                        <p:tav tm="100000">
                                          <p:val>
                                            <p:strVal val="#ppt_x"/>
                                          </p:val>
                                        </p:tav>
                                      </p:tavLst>
                                    </p:anim>
                                    <p:anim calcmode="lin" valueType="num">
                                      <p:cBhvr additive="base">
                                        <p:cTn id="31" dur="500" fill="hold"/>
                                        <p:tgtEl>
                                          <p:spTgt spid="4711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7120"/>
                                        </p:tgtEl>
                                        <p:attrNameLst>
                                          <p:attrName>style.visibility</p:attrName>
                                        </p:attrNameLst>
                                      </p:cBhvr>
                                      <p:to>
                                        <p:strVal val="visible"/>
                                      </p:to>
                                    </p:set>
                                    <p:anim calcmode="lin" valueType="num">
                                      <p:cBhvr additive="base">
                                        <p:cTn id="34" dur="500" fill="hold"/>
                                        <p:tgtEl>
                                          <p:spTgt spid="47120"/>
                                        </p:tgtEl>
                                        <p:attrNameLst>
                                          <p:attrName>ppt_x</p:attrName>
                                        </p:attrNameLst>
                                      </p:cBhvr>
                                      <p:tavLst>
                                        <p:tav tm="0">
                                          <p:val>
                                            <p:strVal val="#ppt_x"/>
                                          </p:val>
                                        </p:tav>
                                        <p:tav tm="100000">
                                          <p:val>
                                            <p:strVal val="#ppt_x"/>
                                          </p:val>
                                        </p:tav>
                                      </p:tavLst>
                                    </p:anim>
                                    <p:anim calcmode="lin" valueType="num">
                                      <p:cBhvr additive="base">
                                        <p:cTn id="35" dur="500" fill="hold"/>
                                        <p:tgtEl>
                                          <p:spTgt spid="471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7114"/>
                                        </p:tgtEl>
                                        <p:attrNameLst>
                                          <p:attrName>style.visibility</p:attrName>
                                        </p:attrNameLst>
                                      </p:cBhvr>
                                      <p:to>
                                        <p:strVal val="visible"/>
                                      </p:to>
                                    </p:set>
                                    <p:anim calcmode="lin" valueType="num">
                                      <p:cBhvr additive="base">
                                        <p:cTn id="40" dur="500" fill="hold"/>
                                        <p:tgtEl>
                                          <p:spTgt spid="47114"/>
                                        </p:tgtEl>
                                        <p:attrNameLst>
                                          <p:attrName>ppt_x</p:attrName>
                                        </p:attrNameLst>
                                      </p:cBhvr>
                                      <p:tavLst>
                                        <p:tav tm="0">
                                          <p:val>
                                            <p:strVal val="#ppt_x"/>
                                          </p:val>
                                        </p:tav>
                                        <p:tav tm="100000">
                                          <p:val>
                                            <p:strVal val="#ppt_x"/>
                                          </p:val>
                                        </p:tav>
                                      </p:tavLst>
                                    </p:anim>
                                    <p:anim calcmode="lin" valueType="num">
                                      <p:cBhvr additive="base">
                                        <p:cTn id="41" dur="500" fill="hold"/>
                                        <p:tgtEl>
                                          <p:spTgt spid="4711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7115"/>
                                        </p:tgtEl>
                                        <p:attrNameLst>
                                          <p:attrName>style.visibility</p:attrName>
                                        </p:attrNameLst>
                                      </p:cBhvr>
                                      <p:to>
                                        <p:strVal val="visible"/>
                                      </p:to>
                                    </p:set>
                                    <p:anim calcmode="lin" valueType="num">
                                      <p:cBhvr additive="base">
                                        <p:cTn id="44" dur="500" fill="hold"/>
                                        <p:tgtEl>
                                          <p:spTgt spid="47115"/>
                                        </p:tgtEl>
                                        <p:attrNameLst>
                                          <p:attrName>ppt_x</p:attrName>
                                        </p:attrNameLst>
                                      </p:cBhvr>
                                      <p:tavLst>
                                        <p:tav tm="0">
                                          <p:val>
                                            <p:strVal val="#ppt_x"/>
                                          </p:val>
                                        </p:tav>
                                        <p:tav tm="100000">
                                          <p:val>
                                            <p:strVal val="#ppt_x"/>
                                          </p:val>
                                        </p:tav>
                                      </p:tavLst>
                                    </p:anim>
                                    <p:anim calcmode="lin" valueType="num">
                                      <p:cBhvr additive="base">
                                        <p:cTn id="45" dur="500" fill="hold"/>
                                        <p:tgtEl>
                                          <p:spTgt spid="471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7116"/>
                                        </p:tgtEl>
                                        <p:attrNameLst>
                                          <p:attrName>style.visibility</p:attrName>
                                        </p:attrNameLst>
                                      </p:cBhvr>
                                      <p:to>
                                        <p:strVal val="visible"/>
                                      </p:to>
                                    </p:set>
                                    <p:anim calcmode="lin" valueType="num">
                                      <p:cBhvr additive="base">
                                        <p:cTn id="50" dur="500" fill="hold"/>
                                        <p:tgtEl>
                                          <p:spTgt spid="47116"/>
                                        </p:tgtEl>
                                        <p:attrNameLst>
                                          <p:attrName>ppt_x</p:attrName>
                                        </p:attrNameLst>
                                      </p:cBhvr>
                                      <p:tavLst>
                                        <p:tav tm="0">
                                          <p:val>
                                            <p:strVal val="#ppt_x"/>
                                          </p:val>
                                        </p:tav>
                                        <p:tav tm="100000">
                                          <p:val>
                                            <p:strVal val="#ppt_x"/>
                                          </p:val>
                                        </p:tav>
                                      </p:tavLst>
                                    </p:anim>
                                    <p:anim calcmode="lin" valueType="num">
                                      <p:cBhvr additive="base">
                                        <p:cTn id="51" dur="500" fill="hold"/>
                                        <p:tgtEl>
                                          <p:spTgt spid="4711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7117"/>
                                        </p:tgtEl>
                                        <p:attrNameLst>
                                          <p:attrName>style.visibility</p:attrName>
                                        </p:attrNameLst>
                                      </p:cBhvr>
                                      <p:to>
                                        <p:strVal val="visible"/>
                                      </p:to>
                                    </p:set>
                                    <p:anim calcmode="lin" valueType="num">
                                      <p:cBhvr additive="base">
                                        <p:cTn id="54" dur="500" fill="hold"/>
                                        <p:tgtEl>
                                          <p:spTgt spid="47117"/>
                                        </p:tgtEl>
                                        <p:attrNameLst>
                                          <p:attrName>ppt_x</p:attrName>
                                        </p:attrNameLst>
                                      </p:cBhvr>
                                      <p:tavLst>
                                        <p:tav tm="0">
                                          <p:val>
                                            <p:strVal val="#ppt_x"/>
                                          </p:val>
                                        </p:tav>
                                        <p:tav tm="100000">
                                          <p:val>
                                            <p:strVal val="#ppt_x"/>
                                          </p:val>
                                        </p:tav>
                                      </p:tavLst>
                                    </p:anim>
                                    <p:anim calcmode="lin" valueType="num">
                                      <p:cBhvr additive="base">
                                        <p:cTn id="55" dur="500" fill="hold"/>
                                        <p:tgtEl>
                                          <p:spTgt spid="4711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7118"/>
                                        </p:tgtEl>
                                        <p:attrNameLst>
                                          <p:attrName>style.visibility</p:attrName>
                                        </p:attrNameLst>
                                      </p:cBhvr>
                                      <p:to>
                                        <p:strVal val="visible"/>
                                      </p:to>
                                    </p:set>
                                    <p:anim calcmode="lin" valueType="num">
                                      <p:cBhvr additive="base">
                                        <p:cTn id="58" dur="500" fill="hold"/>
                                        <p:tgtEl>
                                          <p:spTgt spid="47118"/>
                                        </p:tgtEl>
                                        <p:attrNameLst>
                                          <p:attrName>ppt_x</p:attrName>
                                        </p:attrNameLst>
                                      </p:cBhvr>
                                      <p:tavLst>
                                        <p:tav tm="0">
                                          <p:val>
                                            <p:strVal val="#ppt_x"/>
                                          </p:val>
                                        </p:tav>
                                        <p:tav tm="100000">
                                          <p:val>
                                            <p:strVal val="#ppt_x"/>
                                          </p:val>
                                        </p:tav>
                                      </p:tavLst>
                                    </p:anim>
                                    <p:anim calcmode="lin" valueType="num">
                                      <p:cBhvr additive="base">
                                        <p:cTn id="59" dur="500" fill="hold"/>
                                        <p:tgtEl>
                                          <p:spTgt spid="4711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7108"/>
                                        </p:tgtEl>
                                        <p:attrNameLst>
                                          <p:attrName>style.visibility</p:attrName>
                                        </p:attrNameLst>
                                      </p:cBhvr>
                                      <p:to>
                                        <p:strVal val="visible"/>
                                      </p:to>
                                    </p:set>
                                    <p:anim calcmode="lin" valueType="num">
                                      <p:cBhvr additive="base">
                                        <p:cTn id="64" dur="500" fill="hold"/>
                                        <p:tgtEl>
                                          <p:spTgt spid="47108"/>
                                        </p:tgtEl>
                                        <p:attrNameLst>
                                          <p:attrName>ppt_x</p:attrName>
                                        </p:attrNameLst>
                                      </p:cBhvr>
                                      <p:tavLst>
                                        <p:tav tm="0">
                                          <p:val>
                                            <p:strVal val="#ppt_x"/>
                                          </p:val>
                                        </p:tav>
                                        <p:tav tm="100000">
                                          <p:val>
                                            <p:strVal val="#ppt_x"/>
                                          </p:val>
                                        </p:tav>
                                      </p:tavLst>
                                    </p:anim>
                                    <p:anim calcmode="lin" valueType="num">
                                      <p:cBhvr additive="base">
                                        <p:cTn id="65" dur="500" fill="hold"/>
                                        <p:tgtEl>
                                          <p:spTgt spid="47108"/>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7109"/>
                                        </p:tgtEl>
                                        <p:attrNameLst>
                                          <p:attrName>style.visibility</p:attrName>
                                        </p:attrNameLst>
                                      </p:cBhvr>
                                      <p:to>
                                        <p:strVal val="visible"/>
                                      </p:to>
                                    </p:set>
                                    <p:anim calcmode="lin" valueType="num">
                                      <p:cBhvr additive="base">
                                        <p:cTn id="68" dur="500" fill="hold"/>
                                        <p:tgtEl>
                                          <p:spTgt spid="47109"/>
                                        </p:tgtEl>
                                        <p:attrNameLst>
                                          <p:attrName>ppt_x</p:attrName>
                                        </p:attrNameLst>
                                      </p:cBhvr>
                                      <p:tavLst>
                                        <p:tav tm="0">
                                          <p:val>
                                            <p:strVal val="#ppt_x"/>
                                          </p:val>
                                        </p:tav>
                                        <p:tav tm="100000">
                                          <p:val>
                                            <p:strVal val="#ppt_x"/>
                                          </p:val>
                                        </p:tav>
                                      </p:tavLst>
                                    </p:anim>
                                    <p:anim calcmode="lin" valueType="num">
                                      <p:cBhvr additive="base">
                                        <p:cTn id="69" dur="500" fill="hold"/>
                                        <p:tgtEl>
                                          <p:spTgt spid="47109"/>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47110"/>
                                        </p:tgtEl>
                                        <p:attrNameLst>
                                          <p:attrName>style.visibility</p:attrName>
                                        </p:attrNameLst>
                                      </p:cBhvr>
                                      <p:to>
                                        <p:strVal val="visible"/>
                                      </p:to>
                                    </p:set>
                                    <p:anim calcmode="lin" valueType="num">
                                      <p:cBhvr additive="base">
                                        <p:cTn id="78" dur="500" fill="hold"/>
                                        <p:tgtEl>
                                          <p:spTgt spid="47110"/>
                                        </p:tgtEl>
                                        <p:attrNameLst>
                                          <p:attrName>ppt_x</p:attrName>
                                        </p:attrNameLst>
                                      </p:cBhvr>
                                      <p:tavLst>
                                        <p:tav tm="0">
                                          <p:val>
                                            <p:strVal val="#ppt_x"/>
                                          </p:val>
                                        </p:tav>
                                        <p:tav tm="100000">
                                          <p:val>
                                            <p:strVal val="#ppt_x"/>
                                          </p:val>
                                        </p:tav>
                                      </p:tavLst>
                                    </p:anim>
                                    <p:anim calcmode="lin" valueType="num">
                                      <p:cBhvr additive="base">
                                        <p:cTn id="79" dur="500" fill="hold"/>
                                        <p:tgtEl>
                                          <p:spTgt spid="47110"/>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7111"/>
                                        </p:tgtEl>
                                        <p:attrNameLst>
                                          <p:attrName>style.visibility</p:attrName>
                                        </p:attrNameLst>
                                      </p:cBhvr>
                                      <p:to>
                                        <p:strVal val="visible"/>
                                      </p:to>
                                    </p:set>
                                    <p:anim calcmode="lin" valueType="num">
                                      <p:cBhvr additive="base">
                                        <p:cTn id="82" dur="500" fill="hold"/>
                                        <p:tgtEl>
                                          <p:spTgt spid="47111"/>
                                        </p:tgtEl>
                                        <p:attrNameLst>
                                          <p:attrName>ppt_x</p:attrName>
                                        </p:attrNameLst>
                                      </p:cBhvr>
                                      <p:tavLst>
                                        <p:tav tm="0">
                                          <p:val>
                                            <p:strVal val="#ppt_x"/>
                                          </p:val>
                                        </p:tav>
                                        <p:tav tm="100000">
                                          <p:val>
                                            <p:strVal val="#ppt_x"/>
                                          </p:val>
                                        </p:tav>
                                      </p:tavLst>
                                    </p:anim>
                                    <p:anim calcmode="lin" valueType="num">
                                      <p:cBhvr additive="base">
                                        <p:cTn id="83" dur="500" fill="hold"/>
                                        <p:tgtEl>
                                          <p:spTgt spid="4711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09" grpId="0" animBg="1"/>
      <p:bldP spid="47110" grpId="0"/>
      <p:bldP spid="47111" grpId="0" animBg="1"/>
      <p:bldP spid="47112" grpId="0"/>
      <p:bldP spid="47113" grpId="0" animBg="1"/>
      <p:bldP spid="47114" grpId="0"/>
      <p:bldP spid="47115" grpId="0" animBg="1"/>
      <p:bldP spid="47116" grpId="0"/>
      <p:bldP spid="47117" grpId="0" animBg="1"/>
      <p:bldP spid="47118" grpId="0" animBg="1"/>
      <p:bldP spid="47119" grpId="0"/>
      <p:bldP spid="47120" grpId="0" animBg="1"/>
      <p:bldP spid="34" grpId="0" animBg="1"/>
      <p:bldP spid="38" grpId="0" animBg="1"/>
      <p:bldP spid="41"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458200" cy="5638800"/>
          </a:xfrm>
        </p:spPr>
        <p:txBody>
          <a:bodyPr>
            <a:normAutofit lnSpcReduction="10000"/>
          </a:bodyPr>
          <a:lstStyle/>
          <a:p>
            <a:pPr marL="0" indent="0" algn="ctr">
              <a:buNone/>
            </a:pPr>
            <a:r>
              <a:rPr lang="en-US" sz="3600" b="1" dirty="0" smtClean="0">
                <a:solidFill>
                  <a:srgbClr val="C00000"/>
                </a:solidFill>
              </a:rPr>
              <a:t>HIGGS PHYSICS before the DISCOVERY</a:t>
            </a:r>
          </a:p>
          <a:p>
            <a:pPr marL="0" indent="0" algn="ctr">
              <a:buNone/>
            </a:pPr>
            <a:r>
              <a:rPr lang="en-US" sz="3600" dirty="0" smtClean="0"/>
              <a:t>Gordy Kane</a:t>
            </a:r>
          </a:p>
          <a:p>
            <a:pPr marL="0" indent="0" algn="ctr">
              <a:buNone/>
            </a:pPr>
            <a:r>
              <a:rPr lang="en-US" sz="3600" dirty="0" smtClean="0"/>
              <a:t>December 2012</a:t>
            </a:r>
          </a:p>
          <a:p>
            <a:pPr marL="0" indent="0">
              <a:buNone/>
            </a:pPr>
            <a:endParaRPr lang="en-US" sz="2400" b="1" dirty="0" smtClean="0"/>
          </a:p>
          <a:p>
            <a:pPr marL="0" indent="0">
              <a:buNone/>
            </a:pPr>
            <a:endParaRPr lang="en-US" sz="2400" b="1" dirty="0" smtClean="0"/>
          </a:p>
          <a:p>
            <a:pPr marL="0" indent="0">
              <a:buNone/>
            </a:pPr>
            <a:r>
              <a:rPr lang="en-US" sz="2400" b="1" dirty="0" smtClean="0"/>
              <a:t>		</a:t>
            </a:r>
          </a:p>
          <a:p>
            <a:pPr marL="0" indent="0"/>
            <a:r>
              <a:rPr lang="en-US" sz="2400" b="1" dirty="0" smtClean="0"/>
              <a:t>  Pre-LHC Higgs physics</a:t>
            </a:r>
          </a:p>
          <a:p>
            <a:pPr marL="0" indent="0"/>
            <a:r>
              <a:rPr lang="en-US" sz="2400" b="1" dirty="0" smtClean="0"/>
              <a:t>  Pre-LHC history</a:t>
            </a:r>
          </a:p>
          <a:p>
            <a:pPr marL="0" indent="0"/>
            <a:r>
              <a:rPr lang="en-US" sz="2400" b="1" dirty="0" smtClean="0"/>
              <a:t>  Mention pre-LHC Higgs physics theory at University of Michigan</a:t>
            </a:r>
          </a:p>
          <a:p>
            <a:pPr marL="0" indent="0">
              <a:buNone/>
            </a:pPr>
            <a:r>
              <a:rPr lang="en-US" sz="2400" b="1" dirty="0">
                <a:solidFill>
                  <a:srgbClr val="0070C0"/>
                </a:solidFill>
              </a:rPr>
              <a:t>	</a:t>
            </a:r>
            <a:endParaRPr lang="en-US" sz="2400" b="1" dirty="0" smtClean="0">
              <a:solidFill>
                <a:srgbClr val="0070C0"/>
              </a:solidFill>
            </a:endParaRPr>
          </a:p>
          <a:p>
            <a:pPr marL="0" indent="0">
              <a:buNone/>
            </a:pPr>
            <a:r>
              <a:rPr lang="en-US" sz="2400" b="1" dirty="0" smtClean="0">
                <a:solidFill>
                  <a:srgbClr val="0070C0"/>
                </a:solidFill>
              </a:rPr>
              <a:t>	Not simple…</a:t>
            </a:r>
          </a:p>
          <a:p>
            <a:pPr marL="0" indent="0">
              <a:buNone/>
            </a:pPr>
            <a:r>
              <a:rPr lang="en-US" sz="2400" b="1" dirty="0">
                <a:solidFill>
                  <a:srgbClr val="0070C0"/>
                </a:solidFill>
              </a:rPr>
              <a:t>	</a:t>
            </a:r>
            <a:endParaRPr lang="en-US" sz="2400" b="1" dirty="0"/>
          </a:p>
        </p:txBody>
      </p: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 xmlns:p14="http://schemas.microsoft.com/office/powerpoint/2010/main" val="472870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Big Wheel Assembled in Cavern</a:t>
            </a:r>
          </a:p>
        </p:txBody>
      </p:sp>
      <p:sp>
        <p:nvSpPr>
          <p:cNvPr id="56325" name="TextBox 5"/>
          <p:cNvSpPr txBox="1">
            <a:spLocks noChangeArrowheads="1"/>
          </p:cNvSpPr>
          <p:nvPr/>
        </p:nvSpPr>
        <p:spPr bwMode="auto">
          <a:xfrm>
            <a:off x="6718135" y="2611762"/>
            <a:ext cx="1301634" cy="1751760"/>
          </a:xfrm>
          <a:prstGeom prst="rect">
            <a:avLst/>
          </a:prstGeom>
          <a:noFill/>
          <a:ln w="9525">
            <a:noFill/>
            <a:miter lim="800000"/>
            <a:headEnd/>
            <a:tailEnd/>
          </a:ln>
        </p:spPr>
        <p:txBody>
          <a:bodyPr wrap="none" lIns="88898" tIns="44449" rIns="88898" bIns="44449">
            <a:spAutoFit/>
          </a:bodyPr>
          <a:lstStyle/>
          <a:p>
            <a:r>
              <a:rPr lang="en-US" dirty="0" smtClean="0"/>
              <a:t>Michigan</a:t>
            </a:r>
          </a:p>
          <a:p>
            <a:r>
              <a:rPr lang="en-US" dirty="0" smtClean="0"/>
              <a:t>Physicist</a:t>
            </a:r>
          </a:p>
          <a:p>
            <a:r>
              <a:rPr lang="en-US" dirty="0" smtClean="0"/>
              <a:t>Connecting </a:t>
            </a:r>
          </a:p>
          <a:p>
            <a:r>
              <a:rPr lang="en-US" dirty="0" smtClean="0"/>
              <a:t>Electronics</a:t>
            </a:r>
          </a:p>
          <a:p>
            <a:r>
              <a:rPr lang="en-US" dirty="0" smtClean="0"/>
              <a:t>On the Big</a:t>
            </a:r>
          </a:p>
          <a:p>
            <a:r>
              <a:rPr lang="en-US" dirty="0" smtClean="0"/>
              <a:t>Wheel.</a:t>
            </a:r>
            <a:endParaRPr lang="en-US" dirty="0"/>
          </a:p>
        </p:txBody>
      </p:sp>
      <p:cxnSp>
        <p:nvCxnSpPr>
          <p:cNvPr id="56327" name="Straight Connector 10"/>
          <p:cNvCxnSpPr>
            <a:cxnSpLocks noChangeShapeType="1"/>
          </p:cNvCxnSpPr>
          <p:nvPr/>
        </p:nvCxnSpPr>
        <p:spPr bwMode="auto">
          <a:xfrm>
            <a:off x="1104448" y="1843495"/>
            <a:ext cx="1405584" cy="3093"/>
          </a:xfrm>
          <a:prstGeom prst="line">
            <a:avLst/>
          </a:prstGeom>
          <a:noFill/>
          <a:ln w="9525" algn="ctr">
            <a:solidFill>
              <a:schemeClr val="tx1"/>
            </a:solidFill>
            <a:round/>
            <a:headEnd/>
            <a:tailEnd/>
          </a:ln>
        </p:spPr>
      </p:cxnSp>
      <p:cxnSp>
        <p:nvCxnSpPr>
          <p:cNvPr id="56328" name="Straight Connector 11"/>
          <p:cNvCxnSpPr>
            <a:cxnSpLocks noChangeShapeType="1"/>
          </p:cNvCxnSpPr>
          <p:nvPr/>
        </p:nvCxnSpPr>
        <p:spPr bwMode="auto">
          <a:xfrm>
            <a:off x="1252404" y="6015469"/>
            <a:ext cx="1405584" cy="3093"/>
          </a:xfrm>
          <a:prstGeom prst="line">
            <a:avLst/>
          </a:prstGeom>
          <a:noFill/>
          <a:ln w="9525" algn="ctr">
            <a:solidFill>
              <a:schemeClr val="tx1"/>
            </a:solidFill>
            <a:round/>
            <a:headEnd/>
            <a:tailEnd/>
          </a:ln>
        </p:spPr>
      </p:cxnSp>
      <p:cxnSp>
        <p:nvCxnSpPr>
          <p:cNvPr id="56329" name="Straight Arrow Connector 13"/>
          <p:cNvCxnSpPr>
            <a:cxnSpLocks noChangeShapeType="1"/>
          </p:cNvCxnSpPr>
          <p:nvPr/>
        </p:nvCxnSpPr>
        <p:spPr bwMode="auto">
          <a:xfrm>
            <a:off x="1844229" y="4296787"/>
            <a:ext cx="0" cy="1718682"/>
          </a:xfrm>
          <a:prstGeom prst="straightConnector1">
            <a:avLst/>
          </a:prstGeom>
          <a:noFill/>
          <a:ln w="9525" algn="ctr">
            <a:solidFill>
              <a:schemeClr val="tx1"/>
            </a:solidFill>
            <a:round/>
            <a:headEnd/>
            <a:tailEnd type="arrow" w="med" len="med"/>
          </a:ln>
        </p:spPr>
      </p:cxnSp>
      <p:cxnSp>
        <p:nvCxnSpPr>
          <p:cNvPr id="56330" name="Straight Arrow Connector 14"/>
          <p:cNvCxnSpPr>
            <a:cxnSpLocks noChangeShapeType="1"/>
          </p:cNvCxnSpPr>
          <p:nvPr/>
        </p:nvCxnSpPr>
        <p:spPr bwMode="auto">
          <a:xfrm flipH="1" flipV="1">
            <a:off x="1844229" y="1845042"/>
            <a:ext cx="1" cy="1673603"/>
          </a:xfrm>
          <a:prstGeom prst="straightConnector1">
            <a:avLst/>
          </a:prstGeom>
          <a:noFill/>
          <a:ln w="9525" algn="ctr">
            <a:solidFill>
              <a:schemeClr val="tx1"/>
            </a:solidFill>
            <a:round/>
            <a:headEnd/>
            <a:tailEnd type="arrow" w="med" len="med"/>
          </a:ln>
        </p:spPr>
      </p:cxnSp>
      <p:sp>
        <p:nvSpPr>
          <p:cNvPr id="56331" name="TextBox 15"/>
          <p:cNvSpPr txBox="1">
            <a:spLocks noChangeArrowheads="1"/>
          </p:cNvSpPr>
          <p:nvPr/>
        </p:nvSpPr>
        <p:spPr bwMode="auto">
          <a:xfrm>
            <a:off x="1178427" y="3621268"/>
            <a:ext cx="1112480" cy="366765"/>
          </a:xfrm>
          <a:prstGeom prst="rect">
            <a:avLst/>
          </a:prstGeom>
          <a:noFill/>
          <a:ln w="9525">
            <a:noFill/>
            <a:miter lim="800000"/>
            <a:headEnd/>
            <a:tailEnd/>
          </a:ln>
        </p:spPr>
        <p:txBody>
          <a:bodyPr wrap="none" lIns="88898" tIns="44449" rIns="88898" bIns="44449">
            <a:spAutoFit/>
          </a:bodyPr>
          <a:lstStyle/>
          <a:p>
            <a:r>
              <a:rPr lang="en-US" dirty="0"/>
              <a:t>~ 100 feet</a:t>
            </a:r>
          </a:p>
        </p:txBody>
      </p:sp>
      <p:sp>
        <p:nvSpPr>
          <p:cNvPr id="14" name="Slide Number Placeholder 13"/>
          <p:cNvSpPr>
            <a:spLocks noGrp="1"/>
          </p:cNvSpPr>
          <p:nvPr>
            <p:ph type="sldNum" sz="quarter" idx="12"/>
          </p:nvPr>
        </p:nvSpPr>
        <p:spPr/>
        <p:txBody>
          <a:bodyPr/>
          <a:lstStyle/>
          <a:p>
            <a:pPr>
              <a:defRPr/>
            </a:pPr>
            <a:fld id="{97BC6BF4-C63C-44E8-B410-E6FC002A5EDE}" type="slidenum">
              <a:rPr lang="en-US" smtClean="0"/>
              <a:pPr>
                <a:defRPr/>
              </a:pPr>
              <a:t>40</a:t>
            </a:fld>
            <a:endParaRPr lang="en-US"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85604" y="1646849"/>
            <a:ext cx="3033348" cy="4546854"/>
          </a:xfrm>
          <a:prstGeom prst="rect">
            <a:avLst/>
          </a:prstGeom>
        </p:spPr>
      </p:pic>
      <p:cxnSp>
        <p:nvCxnSpPr>
          <p:cNvPr id="56326" name="Straight Arrow Connector 7"/>
          <p:cNvCxnSpPr>
            <a:cxnSpLocks noChangeShapeType="1"/>
            <a:stCxn id="56325" idx="1"/>
          </p:cNvCxnSpPr>
          <p:nvPr/>
        </p:nvCxnSpPr>
        <p:spPr bwMode="auto">
          <a:xfrm flipH="1">
            <a:off x="4277279" y="3487642"/>
            <a:ext cx="2440856" cy="905498"/>
          </a:xfrm>
          <a:prstGeom prst="straightConnector1">
            <a:avLst/>
          </a:prstGeom>
          <a:noFill/>
          <a:ln w="254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Lower &amp; Position Small Wheel</a:t>
            </a:r>
          </a:p>
        </p:txBody>
      </p:sp>
      <p:pic>
        <p:nvPicPr>
          <p:cNvPr id="58371" name="Content Placeholder 6" descr="SW_loweredCrop.jpg"/>
          <p:cNvPicPr>
            <a:picLocks noGrp="1" noChangeAspect="1"/>
          </p:cNvPicPr>
          <p:nvPr>
            <p:ph idx="1"/>
          </p:nvPr>
        </p:nvPicPr>
        <p:blipFill>
          <a:blip r:embed="rId3" cstate="print"/>
          <a:srcRect/>
          <a:stretch>
            <a:fillRect/>
          </a:stretch>
        </p:blipFill>
        <p:spPr>
          <a:xfrm>
            <a:off x="859777" y="1721073"/>
            <a:ext cx="3304354" cy="4419428"/>
          </a:xfrm>
        </p:spPr>
      </p:pic>
      <p:pic>
        <p:nvPicPr>
          <p:cNvPr id="58372" name="Picture 7" descr="SWbest.jpg"/>
          <p:cNvPicPr>
            <a:picLocks noChangeAspect="1"/>
          </p:cNvPicPr>
          <p:nvPr/>
        </p:nvPicPr>
        <p:blipFill>
          <a:blip r:embed="rId4" cstate="print"/>
          <a:srcRect/>
          <a:stretch>
            <a:fillRect/>
          </a:stretch>
        </p:blipFill>
        <p:spPr bwMode="auto">
          <a:xfrm>
            <a:off x="5072783" y="1721072"/>
            <a:ext cx="2850140" cy="4402418"/>
          </a:xfrm>
          <a:prstGeom prst="rect">
            <a:avLst/>
          </a:prstGeom>
          <a:noFill/>
          <a:ln w="9525">
            <a:noFill/>
            <a:miter lim="800000"/>
            <a:headEnd/>
            <a:tailEnd/>
          </a:ln>
        </p:spPr>
      </p:pic>
      <p:sp>
        <p:nvSpPr>
          <p:cNvPr id="58373" name="TextBox 5"/>
          <p:cNvSpPr txBox="1">
            <a:spLocks noChangeArrowheads="1"/>
          </p:cNvSpPr>
          <p:nvPr/>
        </p:nvSpPr>
        <p:spPr bwMode="auto">
          <a:xfrm>
            <a:off x="1687626" y="5506503"/>
            <a:ext cx="1782535" cy="366765"/>
          </a:xfrm>
          <a:prstGeom prst="rect">
            <a:avLst/>
          </a:prstGeom>
          <a:noFill/>
          <a:ln w="9525">
            <a:noFill/>
            <a:miter lim="800000"/>
            <a:headEnd/>
            <a:tailEnd/>
          </a:ln>
        </p:spPr>
        <p:txBody>
          <a:bodyPr wrap="none" lIns="88898" tIns="44449" rIns="88898" bIns="44449">
            <a:spAutoFit/>
          </a:bodyPr>
          <a:lstStyle/>
          <a:p>
            <a:r>
              <a:rPr lang="en-US"/>
              <a:t>The smaller shaft</a:t>
            </a:r>
          </a:p>
        </p:txBody>
      </p:sp>
      <p:sp>
        <p:nvSpPr>
          <p:cNvPr id="8" name="Slide Number Placeholder 7"/>
          <p:cNvSpPr>
            <a:spLocks noGrp="1"/>
          </p:cNvSpPr>
          <p:nvPr>
            <p:ph type="sldNum" sz="quarter" idx="12"/>
          </p:nvPr>
        </p:nvSpPr>
        <p:spPr/>
        <p:txBody>
          <a:bodyPr/>
          <a:lstStyle/>
          <a:p>
            <a:pPr>
              <a:defRPr/>
            </a:pPr>
            <a:fld id="{97BC6BF4-C63C-44E8-B410-E6FC002A5EDE}" type="slidenum">
              <a:rPr lang="en-US" smtClean="0"/>
              <a:pPr>
                <a:defRPr/>
              </a:pPr>
              <a:t>41</a:t>
            </a:fld>
            <a:endParaRPr lang="en-US" dirty="0"/>
          </a:p>
        </p:txBody>
      </p:sp>
      <p:cxnSp>
        <p:nvCxnSpPr>
          <p:cNvPr id="10" name="Straight Arrow Connector 9"/>
          <p:cNvCxnSpPr/>
          <p:nvPr/>
        </p:nvCxnSpPr>
        <p:spPr bwMode="auto">
          <a:xfrm flipV="1">
            <a:off x="8130544" y="1767243"/>
            <a:ext cx="70456" cy="438275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8225494" y="3633447"/>
            <a:ext cx="639017" cy="366765"/>
          </a:xfrm>
          <a:prstGeom prst="rect">
            <a:avLst/>
          </a:prstGeom>
          <a:noFill/>
        </p:spPr>
        <p:txBody>
          <a:bodyPr wrap="none" lIns="88898" tIns="44449" rIns="88898" bIns="44449" rtlCol="0">
            <a:spAutoFit/>
          </a:bodyPr>
          <a:lstStyle/>
          <a:p>
            <a:r>
              <a:rPr lang="en-US" dirty="0" smtClean="0"/>
              <a:t>11 m</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3"/>
          <p:cNvSpPr>
            <a:spLocks noGrp="1" noChangeArrowheads="1"/>
          </p:cNvSpPr>
          <p:nvPr>
            <p:ph type="title"/>
          </p:nvPr>
        </p:nvSpPr>
        <p:spPr>
          <a:xfrm>
            <a:off x="1579480" y="609257"/>
            <a:ext cx="6243703" cy="845846"/>
          </a:xfrm>
        </p:spPr>
        <p:txBody>
          <a:bodyPr/>
          <a:lstStyle/>
          <a:p>
            <a:pPr eaLnBrk="1" hangingPunct="1"/>
            <a:r>
              <a:rPr lang="en-US" dirty="0" smtClean="0"/>
              <a:t>On a Familiar Site</a:t>
            </a:r>
          </a:p>
        </p:txBody>
      </p:sp>
      <p:pic>
        <p:nvPicPr>
          <p:cNvPr id="48132" name="Picture 4"/>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80924" y="1628292"/>
            <a:ext cx="6442258" cy="4849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8FCE397E-8554-4EBD-9B61-50CC64332D6C}" type="slidenum">
              <a:rPr lang="en-US" smtClean="0">
                <a:solidFill>
                  <a:srgbClr val="000000"/>
                </a:solidFill>
              </a:rPr>
              <a:pPr>
                <a:defRPr/>
              </a:pPr>
              <a:t>42</a:t>
            </a:fld>
            <a:endParaRPr lang="en-US" dirty="0">
              <a:solidFill>
                <a:srgbClr val="000000"/>
              </a:solidFill>
            </a:endParaRPr>
          </a:p>
        </p:txBody>
      </p:sp>
    </p:spTree>
    <p:extLst>
      <p:ext uri="{BB962C8B-B14F-4D97-AF65-F5344CB8AC3E}">
        <p14:creationId xmlns="" xmlns:p14="http://schemas.microsoft.com/office/powerpoint/2010/main" val="11028829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People in the Hunt</a:t>
            </a:r>
            <a:endParaRPr lang="en-US" dirty="0"/>
          </a:p>
        </p:txBody>
      </p:sp>
      <p:sp>
        <p:nvSpPr>
          <p:cNvPr id="7" name="Slide Number Placeholder 6"/>
          <p:cNvSpPr>
            <a:spLocks noGrp="1"/>
          </p:cNvSpPr>
          <p:nvPr>
            <p:ph type="sldNum" sz="quarter" idx="12"/>
          </p:nvPr>
        </p:nvSpPr>
        <p:spPr/>
        <p:txBody>
          <a:bodyPr/>
          <a:lstStyle/>
          <a:p>
            <a:pPr>
              <a:defRPr/>
            </a:pPr>
            <a:fld id="{93DCEE35-50F9-4CBA-B5B8-D4C71740382B}" type="slidenum">
              <a:rPr lang="en-US" smtClean="0"/>
              <a:pPr>
                <a:defRPr/>
              </a:pPr>
              <a:t>43</a:t>
            </a:fld>
            <a:endParaRPr lang="en-US" dirty="0"/>
          </a:p>
        </p:txBody>
      </p:sp>
      <p:pic>
        <p:nvPicPr>
          <p:cNvPr id="8" name="Picture 6" descr="Higgs.jpg"/>
          <p:cNvPicPr>
            <a:picLocks noGrp="1" noChangeAspect="1"/>
          </p:cNvPicPr>
          <p:nvPr>
            <p:ph sz="half" idx="2"/>
          </p:nvPr>
        </p:nvPicPr>
        <p:blipFill>
          <a:blip r:embed="rId2" cstate="print"/>
          <a:srcRect/>
          <a:stretch>
            <a:fillRect/>
          </a:stretch>
        </p:blipFill>
        <p:spPr bwMode="auto">
          <a:xfrm>
            <a:off x="4863837" y="3186660"/>
            <a:ext cx="3934027" cy="2223539"/>
          </a:xfrm>
          <a:prstGeom prst="rect">
            <a:avLst/>
          </a:prstGeom>
          <a:noFill/>
          <a:ln w="9525">
            <a:noFill/>
            <a:miter lim="800000"/>
            <a:headEnd/>
            <a:tailEnd/>
          </a:ln>
        </p:spPr>
      </p:pic>
      <p:pic>
        <p:nvPicPr>
          <p:cNvPr id="9" name="Picture 7" descr="People"/>
          <p:cNvPicPr>
            <a:picLocks noGrp="1" noChangeAspect="1" noChangeArrowheads="1"/>
          </p:cNvPicPr>
          <p:nvPr>
            <p:ph idx="1"/>
          </p:nvPr>
        </p:nvPicPr>
        <p:blipFill>
          <a:blip r:embed="rId3" cstate="print"/>
          <a:srcRect/>
          <a:stretch>
            <a:fillRect/>
          </a:stretch>
        </p:blipFill>
        <p:spPr>
          <a:xfrm>
            <a:off x="563864" y="2959688"/>
            <a:ext cx="4238328" cy="3154525"/>
          </a:xfrm>
          <a:noFill/>
        </p:spPr>
      </p:pic>
      <p:sp>
        <p:nvSpPr>
          <p:cNvPr id="10" name="TextBox 9"/>
          <p:cNvSpPr txBox="1"/>
          <p:nvPr/>
        </p:nvSpPr>
        <p:spPr>
          <a:xfrm>
            <a:off x="732734" y="1694668"/>
            <a:ext cx="3265313" cy="1013096"/>
          </a:xfrm>
          <a:prstGeom prst="rect">
            <a:avLst/>
          </a:prstGeom>
          <a:noFill/>
        </p:spPr>
        <p:txBody>
          <a:bodyPr wrap="none" lIns="88898" tIns="44449" rIns="88898" bIns="44449" rtlCol="0">
            <a:spAutoFit/>
          </a:bodyPr>
          <a:lstStyle/>
          <a:p>
            <a:r>
              <a:rPr lang="en-US" sz="2000" dirty="0" smtClean="0"/>
              <a:t>All these people are searching</a:t>
            </a:r>
          </a:p>
          <a:p>
            <a:r>
              <a:rPr lang="en-US" sz="2000" dirty="0" smtClean="0"/>
              <a:t>for the particle proposed by</a:t>
            </a:r>
          </a:p>
          <a:p>
            <a:r>
              <a:rPr lang="en-US" sz="2000" dirty="0" smtClean="0"/>
              <a:t>Peter Higgs and others.</a:t>
            </a:r>
            <a:endParaRPr lang="en-US" sz="2000" dirty="0"/>
          </a:p>
        </p:txBody>
      </p:sp>
      <p:sp>
        <p:nvSpPr>
          <p:cNvPr id="11" name="TextBox 10"/>
          <p:cNvSpPr txBox="1"/>
          <p:nvPr/>
        </p:nvSpPr>
        <p:spPr>
          <a:xfrm>
            <a:off x="5086872" y="1717661"/>
            <a:ext cx="3523728" cy="1320872"/>
          </a:xfrm>
          <a:prstGeom prst="rect">
            <a:avLst/>
          </a:prstGeom>
          <a:noFill/>
        </p:spPr>
        <p:txBody>
          <a:bodyPr wrap="square" lIns="88898" tIns="44449" rIns="88898" bIns="44449" rtlCol="0">
            <a:spAutoFit/>
          </a:bodyPr>
          <a:lstStyle/>
          <a:p>
            <a:r>
              <a:rPr lang="en-US" sz="2000" b="1" dirty="0" smtClean="0"/>
              <a:t>Peter Higgs </a:t>
            </a:r>
            <a:r>
              <a:rPr lang="en-US" sz="2000" dirty="0" smtClean="0"/>
              <a:t>during a visit to Ann Arbor for an MCTP meeting shown with CDF &amp; ATLAS experimentalist.</a:t>
            </a:r>
            <a:endParaRPr lang="en-US" sz="2000" dirty="0"/>
          </a:p>
        </p:txBody>
      </p:sp>
      <p:sp>
        <p:nvSpPr>
          <p:cNvPr id="12" name="TextBox 11"/>
          <p:cNvSpPr txBox="1"/>
          <p:nvPr/>
        </p:nvSpPr>
        <p:spPr>
          <a:xfrm>
            <a:off x="1828800" y="6248400"/>
            <a:ext cx="2231441" cy="366765"/>
          </a:xfrm>
          <a:prstGeom prst="rect">
            <a:avLst/>
          </a:prstGeom>
          <a:noFill/>
        </p:spPr>
        <p:txBody>
          <a:bodyPr wrap="none" lIns="88898" tIns="44449" rIns="88898" bIns="44449" rtlCol="0">
            <a:spAutoFit/>
          </a:bodyPr>
          <a:lstStyle/>
          <a:p>
            <a:r>
              <a:rPr lang="en-US" dirty="0" smtClean="0"/>
              <a:t>ATLAS collaboration </a:t>
            </a:r>
            <a:endParaRPr lang="en-US" dirty="0"/>
          </a:p>
        </p:txBody>
      </p:sp>
      <p:cxnSp>
        <p:nvCxnSpPr>
          <p:cNvPr id="14" name="Straight Arrow Connector 13"/>
          <p:cNvCxnSpPr/>
          <p:nvPr/>
        </p:nvCxnSpPr>
        <p:spPr bwMode="auto">
          <a:xfrm flipH="1" flipV="1">
            <a:off x="5867400" y="4038600"/>
            <a:ext cx="609600" cy="16002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17" name="TextBox 16"/>
          <p:cNvSpPr txBox="1"/>
          <p:nvPr/>
        </p:nvSpPr>
        <p:spPr>
          <a:xfrm>
            <a:off x="5867400" y="5715000"/>
            <a:ext cx="1320870" cy="366765"/>
          </a:xfrm>
          <a:prstGeom prst="rect">
            <a:avLst/>
          </a:prstGeom>
          <a:noFill/>
        </p:spPr>
        <p:txBody>
          <a:bodyPr wrap="none" lIns="88898" tIns="44449" rIns="88898" bIns="44449" rtlCol="0">
            <a:spAutoFit/>
          </a:bodyPr>
          <a:lstStyle/>
          <a:p>
            <a:r>
              <a:rPr lang="en-US" dirty="0" smtClean="0"/>
              <a:t>Peter Higgs </a:t>
            </a:r>
            <a:endParaRPr lang="en-US" dirty="0"/>
          </a:p>
        </p:txBody>
      </p:sp>
    </p:spTree>
    <p:extLst>
      <p:ext uri="{BB962C8B-B14F-4D97-AF65-F5344CB8AC3E}">
        <p14:creationId xmlns="" xmlns:p14="http://schemas.microsoft.com/office/powerpoint/2010/main" val="3358594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366367" y="51840"/>
            <a:ext cx="8578253" cy="838114"/>
          </a:xfrm>
        </p:spPr>
        <p:txBody>
          <a:bodyPr lIns="91424" tIns="45712" rIns="91424" bIns="45712"/>
          <a:lstStyle/>
          <a:p>
            <a:pPr eaLnBrk="1" hangingPunct="1"/>
            <a:r>
              <a:rPr lang="en-US" altLang="zh-CN" sz="2700" b="1" dirty="0" smtClean="0">
                <a:solidFill>
                  <a:schemeClr val="bg1"/>
                </a:solidFill>
                <a:ea typeface="SimSun" pitchFamily="2" charset="-122"/>
              </a:rPr>
              <a:t>Members of the Michigan Team in the ATLAS Pit (2007)</a:t>
            </a:r>
            <a:endParaRPr lang="en-US" sz="2700" b="1" dirty="0" smtClean="0">
              <a:solidFill>
                <a:schemeClr val="bg1"/>
              </a:solidFill>
            </a:endParaRPr>
          </a:p>
        </p:txBody>
      </p:sp>
      <p:pic>
        <p:nvPicPr>
          <p:cNvPr id="59395" name="Picture 4" descr="group_pit"/>
          <p:cNvPicPr>
            <a:picLocks noChangeAspect="1" noChangeArrowheads="1"/>
          </p:cNvPicPr>
          <p:nvPr/>
        </p:nvPicPr>
        <p:blipFill>
          <a:blip r:embed="rId3" cstate="print"/>
          <a:srcRect/>
          <a:stretch>
            <a:fillRect/>
          </a:stretch>
        </p:blipFill>
        <p:spPr bwMode="auto">
          <a:xfrm>
            <a:off x="1068059" y="904607"/>
            <a:ext cx="7363902" cy="5520419"/>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51261D28-D57D-460F-81E7-4E1822327B01}" type="slidenum">
              <a:rPr lang="en-US" smtClean="0">
                <a:solidFill>
                  <a:srgbClr val="000000"/>
                </a:solidFill>
              </a:rPr>
              <a:pPr>
                <a:defRPr/>
              </a:pPr>
              <a:t>44</a:t>
            </a:fld>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784" y="126800"/>
            <a:ext cx="8671308" cy="1280366"/>
          </a:xfrm>
        </p:spPr>
        <p:txBody>
          <a:bodyPr/>
          <a:lstStyle/>
          <a:p>
            <a:r>
              <a:rPr lang="en-US" dirty="0" smtClean="0"/>
              <a:t>Detection of Higgs Boson </a:t>
            </a:r>
            <a:br>
              <a:rPr lang="en-US" dirty="0" smtClean="0"/>
            </a:br>
            <a:r>
              <a:rPr lang="en-US" dirty="0" smtClean="0"/>
              <a:t>in lepton and photon decay channels </a:t>
            </a:r>
            <a:endParaRPr lang="en-US" dirty="0"/>
          </a:p>
        </p:txBody>
      </p:sp>
      <p:sp>
        <p:nvSpPr>
          <p:cNvPr id="6" name="Slide Number Placeholder 5"/>
          <p:cNvSpPr>
            <a:spLocks noGrp="1"/>
          </p:cNvSpPr>
          <p:nvPr>
            <p:ph type="sldNum" sz="quarter" idx="12"/>
          </p:nvPr>
        </p:nvSpPr>
        <p:spPr/>
        <p:txBody>
          <a:bodyPr/>
          <a:lstStyle/>
          <a:p>
            <a:pPr>
              <a:defRPr/>
            </a:pPr>
            <a:fld id="{97BC6BF4-C63C-44E8-B410-E6FC002A5EDE}" type="slidenum">
              <a:rPr lang="en-US" smtClean="0"/>
              <a:pPr>
                <a:defRPr/>
              </a:pPr>
              <a:t>45</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02748" y="1961578"/>
            <a:ext cx="4336965" cy="17071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1375" y="3875078"/>
            <a:ext cx="6617677" cy="629572"/>
          </a:xfrm>
          <a:prstGeom prst="rect">
            <a:avLst/>
          </a:prstGeom>
          <a:noFill/>
        </p:spPr>
        <p:txBody>
          <a:bodyPr wrap="square" lIns="88898" tIns="44449" rIns="88898" bIns="44449" rtlCol="0">
            <a:spAutoFit/>
          </a:bodyPr>
          <a:lstStyle/>
          <a:p>
            <a:pPr algn="ctr"/>
            <a:r>
              <a:rPr lang="en-US" sz="3500" dirty="0" smtClean="0"/>
              <a:t>Thus, ATLAS needs to measure</a:t>
            </a:r>
            <a:endParaRPr lang="en-US" sz="3500" dirty="0"/>
          </a:p>
        </p:txBody>
      </p:sp>
      <p:sp>
        <p:nvSpPr>
          <p:cNvPr id="7" name="TextBox 6"/>
          <p:cNvSpPr txBox="1"/>
          <p:nvPr/>
        </p:nvSpPr>
        <p:spPr>
          <a:xfrm>
            <a:off x="1429601" y="4638525"/>
            <a:ext cx="5152047" cy="1074651"/>
          </a:xfrm>
          <a:prstGeom prst="rect">
            <a:avLst/>
          </a:prstGeom>
          <a:noFill/>
        </p:spPr>
        <p:txBody>
          <a:bodyPr wrap="none" lIns="88898" tIns="44449" rIns="88898" bIns="44449" rtlCol="0">
            <a:spAutoFit/>
          </a:bodyPr>
          <a:lstStyle/>
          <a:p>
            <a:r>
              <a:rPr lang="en-US" sz="3100" dirty="0" smtClean="0">
                <a:latin typeface="Symbol" pitchFamily="18" charset="2"/>
              </a:rPr>
              <a:t>g,</a:t>
            </a:r>
            <a:r>
              <a:rPr lang="en-US" sz="2300" dirty="0"/>
              <a:t> </a:t>
            </a:r>
            <a:r>
              <a:rPr lang="en-US" sz="3100" dirty="0" smtClean="0"/>
              <a:t>e</a:t>
            </a:r>
            <a:r>
              <a:rPr lang="en-US" dirty="0" smtClean="0"/>
              <a:t>  -  gamma rays &amp; electrons with good precision</a:t>
            </a:r>
          </a:p>
          <a:p>
            <a:r>
              <a:rPr lang="en-US" sz="3100" dirty="0" smtClean="0">
                <a:latin typeface="Symbol" pitchFamily="18" charset="2"/>
              </a:rPr>
              <a:t>m</a:t>
            </a:r>
            <a:r>
              <a:rPr lang="en-US" dirty="0" smtClean="0"/>
              <a:t> – </a:t>
            </a:r>
            <a:r>
              <a:rPr lang="en-US" dirty="0" err="1" smtClean="0"/>
              <a:t>muons</a:t>
            </a:r>
            <a:r>
              <a:rPr lang="en-US" dirty="0" smtClean="0"/>
              <a:t> with good precision</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506" y="126800"/>
            <a:ext cx="8045117" cy="650787"/>
          </a:xfrm>
        </p:spPr>
        <p:txBody>
          <a:bodyPr/>
          <a:lstStyle/>
          <a:p>
            <a:r>
              <a:rPr lang="en-US" dirty="0" smtClean="0"/>
              <a:t>Particle Identification in ATLAS</a:t>
            </a:r>
            <a:endParaRPr lang="en-US" dirty="0"/>
          </a:p>
        </p:txBody>
      </p:sp>
      <p:sp>
        <p:nvSpPr>
          <p:cNvPr id="4" name="Slide Number Placeholder 3"/>
          <p:cNvSpPr>
            <a:spLocks noGrp="1"/>
          </p:cNvSpPr>
          <p:nvPr>
            <p:ph type="sldNum" sz="quarter" idx="11"/>
          </p:nvPr>
        </p:nvSpPr>
        <p:spPr/>
        <p:txBody>
          <a:bodyPr/>
          <a:lstStyle/>
          <a:p>
            <a:fld id="{A6D1DB0A-9D91-4248-951C-5CAC5EA0992E}" type="slidenum">
              <a:rPr lang="en-US" altLang="zh-CN" smtClean="0"/>
              <a:pPr/>
              <a:t>46</a:t>
            </a:fld>
            <a:endParaRPr lang="en-US" altLang="zh-CN"/>
          </a:p>
        </p:txBody>
      </p:sp>
      <p:pic>
        <p:nvPicPr>
          <p:cNvPr id="6" name="Picture 9" descr="Detector_Cut_Section"/>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296" y="951568"/>
            <a:ext cx="6906123" cy="560163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57200" y="1524001"/>
            <a:ext cx="920429" cy="461657"/>
          </a:xfrm>
          <a:prstGeom prst="rect">
            <a:avLst/>
          </a:prstGeom>
          <a:noFill/>
        </p:spPr>
        <p:txBody>
          <a:bodyPr wrap="none" lIns="91432" tIns="45716" rIns="91432" bIns="45716" rtlCol="0">
            <a:spAutoFit/>
          </a:bodyPr>
          <a:lstStyle/>
          <a:p>
            <a:r>
              <a:rPr lang="en-US" sz="2400" dirty="0" smtClean="0"/>
              <a:t>Muon</a:t>
            </a:r>
            <a:endParaRPr lang="en-US" sz="2400" dirty="0"/>
          </a:p>
        </p:txBody>
      </p:sp>
      <p:sp>
        <p:nvSpPr>
          <p:cNvPr id="9" name="TextBox 8"/>
          <p:cNvSpPr txBox="1"/>
          <p:nvPr/>
        </p:nvSpPr>
        <p:spPr>
          <a:xfrm>
            <a:off x="488655" y="3124200"/>
            <a:ext cx="721656" cy="523212"/>
          </a:xfrm>
          <a:prstGeom prst="rect">
            <a:avLst/>
          </a:prstGeom>
          <a:noFill/>
        </p:spPr>
        <p:txBody>
          <a:bodyPr wrap="none" lIns="91432" tIns="45716" rIns="91432" bIns="45716" rtlCol="0">
            <a:spAutoFit/>
          </a:bodyPr>
          <a:lstStyle/>
          <a:p>
            <a:r>
              <a:rPr lang="en-US" sz="2800" dirty="0" smtClean="0"/>
              <a:t>Jets</a:t>
            </a:r>
            <a:endParaRPr lang="en-US" sz="2800" dirty="0"/>
          </a:p>
        </p:txBody>
      </p:sp>
      <p:sp>
        <p:nvSpPr>
          <p:cNvPr id="10" name="TextBox 9"/>
          <p:cNvSpPr txBox="1"/>
          <p:nvPr/>
        </p:nvSpPr>
        <p:spPr>
          <a:xfrm>
            <a:off x="152400" y="4705290"/>
            <a:ext cx="1670634" cy="538601"/>
          </a:xfrm>
          <a:prstGeom prst="rect">
            <a:avLst/>
          </a:prstGeom>
          <a:noFill/>
        </p:spPr>
        <p:txBody>
          <a:bodyPr wrap="none" lIns="91432" tIns="45716" rIns="91432" bIns="45716" rtlCol="0">
            <a:spAutoFit/>
          </a:bodyPr>
          <a:lstStyle/>
          <a:p>
            <a:r>
              <a:rPr lang="en-US" sz="2800" dirty="0" smtClean="0"/>
              <a:t>electron, </a:t>
            </a:r>
            <a:r>
              <a:rPr lang="en-US" sz="2800" dirty="0" smtClean="0">
                <a:latin typeface="Symbol" pitchFamily="18" charset="2"/>
              </a:rPr>
              <a:t>g</a:t>
            </a:r>
            <a:endParaRPr lang="en-US" sz="2800" dirty="0">
              <a:latin typeface="Symbol" pitchFamily="18" charset="2"/>
            </a:endParaRPr>
          </a:p>
        </p:txBody>
      </p:sp>
      <p:sp>
        <p:nvSpPr>
          <p:cNvPr id="11" name="TextBox 10"/>
          <p:cNvSpPr txBox="1"/>
          <p:nvPr/>
        </p:nvSpPr>
        <p:spPr>
          <a:xfrm>
            <a:off x="152400" y="5562600"/>
            <a:ext cx="1723725" cy="400101"/>
          </a:xfrm>
          <a:prstGeom prst="rect">
            <a:avLst/>
          </a:prstGeom>
          <a:noFill/>
        </p:spPr>
        <p:txBody>
          <a:bodyPr wrap="none" lIns="91432" tIns="45716" rIns="91432" bIns="45716" rtlCol="0">
            <a:spAutoFit/>
          </a:bodyPr>
          <a:lstStyle/>
          <a:p>
            <a:r>
              <a:rPr lang="en-US" sz="2000" dirty="0" smtClean="0"/>
              <a:t>Charged tracks</a:t>
            </a:r>
            <a:endParaRPr lang="en-US" sz="2000" dirty="0"/>
          </a:p>
        </p:txBody>
      </p:sp>
      <p:sp>
        <p:nvSpPr>
          <p:cNvPr id="12" name="TextBox 11"/>
          <p:cNvSpPr txBox="1"/>
          <p:nvPr/>
        </p:nvSpPr>
        <p:spPr>
          <a:xfrm>
            <a:off x="152400" y="5867401"/>
            <a:ext cx="1356445" cy="707878"/>
          </a:xfrm>
          <a:prstGeom prst="rect">
            <a:avLst/>
          </a:prstGeom>
          <a:noFill/>
        </p:spPr>
        <p:txBody>
          <a:bodyPr wrap="none" lIns="91432" tIns="45716" rIns="91432" bIns="45716" rtlCol="0">
            <a:spAutoFit/>
          </a:bodyPr>
          <a:lstStyle/>
          <a:p>
            <a:r>
              <a:rPr lang="en-US" sz="2000" dirty="0" smtClean="0"/>
              <a:t>Interaction </a:t>
            </a:r>
            <a:br>
              <a:rPr lang="en-US" sz="2000" dirty="0" smtClean="0"/>
            </a:br>
            <a:r>
              <a:rPr lang="en-US" sz="2000" dirty="0" smtClean="0"/>
              <a:t>vertices</a:t>
            </a:r>
            <a:endParaRPr lang="en-US"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Books for Extended Reading </a:t>
            </a:r>
            <a:endParaRPr lang="en-US" dirty="0"/>
          </a:p>
        </p:txBody>
      </p:sp>
      <p:pic>
        <p:nvPicPr>
          <p:cNvPr id="7" name="Picture 6" descr="PresentAtCreation.jpg"/>
          <p:cNvPicPr>
            <a:picLocks noChangeAspect="1"/>
          </p:cNvPicPr>
          <p:nvPr/>
        </p:nvPicPr>
        <p:blipFill>
          <a:blip r:embed="rId3" cstate="print"/>
          <a:stretch>
            <a:fillRect/>
          </a:stretch>
        </p:blipFill>
        <p:spPr>
          <a:xfrm>
            <a:off x="5220436" y="1897969"/>
            <a:ext cx="2533749" cy="3726051"/>
          </a:xfrm>
          <a:prstGeom prst="rect">
            <a:avLst/>
          </a:prstGeom>
        </p:spPr>
      </p:pic>
      <p:sp>
        <p:nvSpPr>
          <p:cNvPr id="8" name="Slide Number Placeholder 7"/>
          <p:cNvSpPr>
            <a:spLocks noGrp="1"/>
          </p:cNvSpPr>
          <p:nvPr>
            <p:ph type="sldNum" sz="quarter" idx="12"/>
          </p:nvPr>
        </p:nvSpPr>
        <p:spPr/>
        <p:txBody>
          <a:bodyPr/>
          <a:lstStyle/>
          <a:p>
            <a:pPr>
              <a:defRPr/>
            </a:pPr>
            <a:fld id="{97BC6BF4-C63C-44E8-B410-E6FC002A5EDE}" type="slidenum">
              <a:rPr lang="en-US" smtClean="0"/>
              <a:pPr>
                <a:defRPr/>
              </a:pPr>
              <a:t>47</a:t>
            </a:fld>
            <a:endParaRPr lang="en-US" dirty="0"/>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50481" y="1897970"/>
            <a:ext cx="2515680" cy="37038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3272" y="1607186"/>
            <a:ext cx="4519390" cy="4419428"/>
          </a:xfrm>
        </p:spPr>
        <p:txBody>
          <a:bodyPr/>
          <a:lstStyle/>
          <a:p>
            <a:r>
              <a:rPr lang="en-US" dirty="0" smtClean="0"/>
              <a:t>The Announcement was July 4</a:t>
            </a:r>
            <a:r>
              <a:rPr lang="en-US" baseline="30000" dirty="0" smtClean="0"/>
              <a:t>th</a:t>
            </a:r>
            <a:r>
              <a:rPr lang="en-US" dirty="0" smtClean="0"/>
              <a:t> from CERN &amp; Australia (4AM EST)</a:t>
            </a:r>
          </a:p>
          <a:p>
            <a:r>
              <a:rPr lang="en-US" dirty="0" smtClean="0"/>
              <a:t>I was at Camp </a:t>
            </a:r>
            <a:r>
              <a:rPr lang="en-US" dirty="0" err="1" smtClean="0"/>
              <a:t>Michigania</a:t>
            </a:r>
            <a:r>
              <a:rPr lang="en-US" dirty="0" smtClean="0"/>
              <a:t> listening</a:t>
            </a:r>
            <a:r>
              <a:rPr lang="en-US" dirty="0"/>
              <a:t> </a:t>
            </a:r>
            <a:r>
              <a:rPr lang="en-US" dirty="0" smtClean="0"/>
              <a:t>with a full moon above Lake Walloon.</a:t>
            </a:r>
          </a:p>
          <a:p>
            <a:r>
              <a:rPr lang="en-US" dirty="0" smtClean="0"/>
              <a:t>Having it all!</a:t>
            </a:r>
          </a:p>
        </p:txBody>
      </p:sp>
      <p:sp>
        <p:nvSpPr>
          <p:cNvPr id="3" name="Title 2"/>
          <p:cNvSpPr>
            <a:spLocks noGrp="1"/>
          </p:cNvSpPr>
          <p:nvPr>
            <p:ph type="title"/>
          </p:nvPr>
        </p:nvSpPr>
        <p:spPr/>
        <p:txBody>
          <a:bodyPr/>
          <a:lstStyle/>
          <a:p>
            <a:r>
              <a:rPr lang="en-US" dirty="0" smtClean="0"/>
              <a:t>The  Announcement</a:t>
            </a:r>
            <a:endParaRPr lang="en-US" dirty="0"/>
          </a:p>
        </p:txBody>
      </p:sp>
      <p:sp>
        <p:nvSpPr>
          <p:cNvPr id="6" name="Slide Number Placeholder 5"/>
          <p:cNvSpPr>
            <a:spLocks noGrp="1"/>
          </p:cNvSpPr>
          <p:nvPr>
            <p:ph type="sldNum" sz="quarter" idx="12"/>
          </p:nvPr>
        </p:nvSpPr>
        <p:spPr/>
        <p:txBody>
          <a:bodyPr/>
          <a:lstStyle/>
          <a:p>
            <a:pPr>
              <a:defRPr/>
            </a:pPr>
            <a:fld id="{97BC6BF4-C63C-44E8-B410-E6FC002A5EDE}" type="slidenum">
              <a:rPr lang="en-US" smtClean="0"/>
              <a:pPr>
                <a:defRPr/>
              </a:pPr>
              <a:t>48</a:t>
            </a:fld>
            <a:endParaRPr lang="en-US" dirty="0"/>
          </a:p>
        </p:txBody>
      </p:sp>
      <p:sp>
        <p:nvSpPr>
          <p:cNvPr id="11" name="TextBox 10"/>
          <p:cNvSpPr txBox="1"/>
          <p:nvPr/>
        </p:nvSpPr>
        <p:spPr>
          <a:xfrm>
            <a:off x="5857929" y="5809262"/>
            <a:ext cx="1538879" cy="366765"/>
          </a:xfrm>
          <a:prstGeom prst="rect">
            <a:avLst/>
          </a:prstGeom>
          <a:noFill/>
        </p:spPr>
        <p:txBody>
          <a:bodyPr wrap="none" lIns="88898" tIns="44449" rIns="88898" bIns="44449" rtlCol="0">
            <a:spAutoFit/>
          </a:bodyPr>
          <a:lstStyle/>
          <a:p>
            <a:r>
              <a:rPr lang="en-US" dirty="0" smtClean="0"/>
              <a:t>Later that day!</a:t>
            </a:r>
            <a:endParaRPr lang="en-US" dirty="0"/>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8989" y="2034965"/>
            <a:ext cx="2951726" cy="3774297"/>
          </a:xfrm>
          <a:prstGeom prst="rect">
            <a:avLst/>
          </a:prstGeom>
        </p:spPr>
      </p:pic>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40100" y="4831234"/>
            <a:ext cx="1156524" cy="1412732"/>
          </a:xfrm>
          <a:prstGeom prst="rect">
            <a:avLst/>
          </a:prstGeom>
        </p:spPr>
      </p:pic>
    </p:spTree>
    <p:extLst>
      <p:ext uri="{BB962C8B-B14F-4D97-AF65-F5344CB8AC3E}">
        <p14:creationId xmlns="" xmlns:p14="http://schemas.microsoft.com/office/powerpoint/2010/main" val="28648332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7649" y="4952999"/>
            <a:ext cx="5944256" cy="954107"/>
          </a:xfrm>
          <a:prstGeom prst="rect">
            <a:avLst/>
          </a:prstGeom>
          <a:noFill/>
        </p:spPr>
        <p:txBody>
          <a:bodyPr wrap="none" rtlCol="0">
            <a:spAutoFit/>
          </a:bodyPr>
          <a:lstStyle/>
          <a:p>
            <a:pPr algn="ctr" defTabSz="914400" fontAlgn="base">
              <a:spcBef>
                <a:spcPct val="0"/>
              </a:spcBef>
              <a:spcAft>
                <a:spcPct val="0"/>
              </a:spcAft>
            </a:pPr>
            <a:r>
              <a:rPr lang="en-US" sz="2400" dirty="0" err="1" smtClean="0">
                <a:solidFill>
                  <a:srgbClr val="0000FF"/>
                </a:solidFill>
                <a:latin typeface="Arial" pitchFamily="34" charset="0"/>
                <a:cs typeface="Arial" pitchFamily="34" charset="0"/>
              </a:rPr>
              <a:t>Jianming</a:t>
            </a:r>
            <a:r>
              <a:rPr lang="en-US" sz="2400" dirty="0" smtClean="0">
                <a:solidFill>
                  <a:srgbClr val="0000FF"/>
                </a:solidFill>
                <a:latin typeface="Arial" pitchFamily="34" charset="0"/>
                <a:cs typeface="Arial" pitchFamily="34" charset="0"/>
              </a:rPr>
              <a:t> </a:t>
            </a:r>
            <a:r>
              <a:rPr lang="en-US" sz="2400" dirty="0" err="1" smtClean="0">
                <a:solidFill>
                  <a:srgbClr val="0000FF"/>
                </a:solidFill>
                <a:latin typeface="Arial" pitchFamily="34" charset="0"/>
                <a:cs typeface="Arial" pitchFamily="34" charset="0"/>
              </a:rPr>
              <a:t>Qian</a:t>
            </a:r>
            <a:endParaRPr lang="en-US" sz="2400" dirty="0">
              <a:solidFill>
                <a:srgbClr val="0000FF"/>
              </a:solidFill>
              <a:latin typeface="Arial" pitchFamily="34" charset="0"/>
              <a:cs typeface="Arial" pitchFamily="34" charset="0"/>
            </a:endParaRPr>
          </a:p>
          <a:p>
            <a:pPr algn="ctr" defTabSz="914400" fontAlgn="base">
              <a:spcBef>
                <a:spcPct val="0"/>
              </a:spcBef>
              <a:spcAft>
                <a:spcPct val="0"/>
              </a:spcAft>
            </a:pPr>
            <a:endParaRPr lang="en-US" sz="1000" dirty="0" smtClean="0">
              <a:solidFill>
                <a:srgbClr val="0000FF"/>
              </a:solidFill>
              <a:latin typeface="Arial" pitchFamily="34" charset="0"/>
              <a:cs typeface="Arial" pitchFamily="34" charset="0"/>
            </a:endParaRPr>
          </a:p>
          <a:p>
            <a:pPr algn="ctr" defTabSz="914400" fontAlgn="base">
              <a:spcBef>
                <a:spcPct val="0"/>
              </a:spcBef>
              <a:spcAft>
                <a:spcPct val="0"/>
              </a:spcAft>
            </a:pPr>
            <a:r>
              <a:rPr lang="en-US" sz="2200" dirty="0" smtClean="0">
                <a:solidFill>
                  <a:srgbClr val="0000FF"/>
                </a:solidFill>
                <a:latin typeface="Arial" pitchFamily="34" charset="0"/>
                <a:cs typeface="Arial" pitchFamily="34" charset="0"/>
              </a:rPr>
              <a:t>Department of Physics, University of Michigan</a:t>
            </a:r>
          </a:p>
        </p:txBody>
      </p:sp>
      <p:sp>
        <p:nvSpPr>
          <p:cNvPr id="5" name="TextBox 4"/>
          <p:cNvSpPr txBox="1"/>
          <p:nvPr/>
        </p:nvSpPr>
        <p:spPr>
          <a:xfrm>
            <a:off x="266931" y="381000"/>
            <a:ext cx="8628580" cy="646331"/>
          </a:xfrm>
          <a:prstGeom prst="rect">
            <a:avLst/>
          </a:prstGeom>
          <a:noFill/>
        </p:spPr>
        <p:txBody>
          <a:bodyPr wrap="none" rtlCol="0">
            <a:spAutoFit/>
          </a:bodyPr>
          <a:lstStyle/>
          <a:p>
            <a:pPr algn="ctr" defTabSz="914400" fontAlgn="base">
              <a:spcBef>
                <a:spcPct val="0"/>
              </a:spcBef>
              <a:spcAft>
                <a:spcPct val="0"/>
              </a:spcAft>
            </a:pPr>
            <a:r>
              <a:rPr lang="en-US" sz="3600" b="1" dirty="0" smtClean="0">
                <a:solidFill>
                  <a:srgbClr val="FF0000"/>
                </a:solidFill>
              </a:rPr>
              <a:t>Observation of a Higgs-like Particle at ATLAS</a:t>
            </a:r>
          </a:p>
        </p:txBody>
      </p:sp>
      <p:pic>
        <p:nvPicPr>
          <p:cNvPr id="6" name="Picture 18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71801" y="2575824"/>
            <a:ext cx="2895599" cy="1908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34816" y="2575824"/>
            <a:ext cx="3209184" cy="19199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33392"/>
          <a:stretch/>
        </p:blipFill>
        <p:spPr bwMode="auto">
          <a:xfrm>
            <a:off x="34835" y="2598564"/>
            <a:ext cx="2860765" cy="18822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14399" y="2167677"/>
            <a:ext cx="912429" cy="430887"/>
          </a:xfrm>
          <a:prstGeom prst="rect">
            <a:avLst/>
          </a:prstGeom>
          <a:noFill/>
        </p:spPr>
        <p:txBody>
          <a:bodyPr wrap="none" rtlCol="0">
            <a:spAutoFit/>
          </a:bodyPr>
          <a:lstStyle/>
          <a:p>
            <a:pPr defTabSz="914400" fontAlgn="base">
              <a:spcBef>
                <a:spcPct val="0"/>
              </a:spcBef>
              <a:spcAft>
                <a:spcPct val="0"/>
              </a:spcAft>
            </a:pPr>
            <a:r>
              <a:rPr lang="en-US" sz="2200" b="1" dirty="0" smtClean="0">
                <a:solidFill>
                  <a:prstClr val="black">
                    <a:lumMod val="75000"/>
                    <a:lumOff val="25000"/>
                  </a:prstClr>
                </a:solidFill>
              </a:rPr>
              <a:t>H</a:t>
            </a:r>
            <a:r>
              <a:rPr lang="en-US" sz="2200" b="1" dirty="0">
                <a:solidFill>
                  <a:prstClr val="black">
                    <a:lumMod val="75000"/>
                    <a:lumOff val="25000"/>
                  </a:prstClr>
                </a:solidFill>
                <a:sym typeface="Wingdings" pitchFamily="2" charset="2"/>
              </a:rPr>
              <a:t>→</a:t>
            </a:r>
            <a:r>
              <a:rPr lang="en-US" sz="2200" b="1" dirty="0" smtClean="0">
                <a:solidFill>
                  <a:prstClr val="black">
                    <a:lumMod val="75000"/>
                    <a:lumOff val="25000"/>
                  </a:prstClr>
                </a:solidFill>
                <a:sym typeface="Wingdings" pitchFamily="2" charset="2"/>
              </a:rPr>
              <a:t> </a:t>
            </a:r>
            <a:r>
              <a:rPr lang="en-US" sz="2200" b="1" dirty="0" err="1" smtClean="0">
                <a:solidFill>
                  <a:prstClr val="black">
                    <a:lumMod val="75000"/>
                    <a:lumOff val="25000"/>
                  </a:prstClr>
                </a:solidFill>
                <a:latin typeface="Symbol" pitchFamily="18" charset="2"/>
                <a:sym typeface="Wingdings" pitchFamily="2" charset="2"/>
              </a:rPr>
              <a:t>gg</a:t>
            </a:r>
            <a:endParaRPr lang="en-US" sz="2200" b="1" dirty="0">
              <a:solidFill>
                <a:prstClr val="black">
                  <a:lumMod val="75000"/>
                  <a:lumOff val="25000"/>
                </a:prstClr>
              </a:solidFill>
              <a:latin typeface="Symbol" pitchFamily="18" charset="2"/>
            </a:endParaRPr>
          </a:p>
        </p:txBody>
      </p:sp>
      <p:sp>
        <p:nvSpPr>
          <p:cNvPr id="10" name="TextBox 9"/>
          <p:cNvSpPr txBox="1"/>
          <p:nvPr/>
        </p:nvSpPr>
        <p:spPr>
          <a:xfrm>
            <a:off x="3416595" y="2136752"/>
            <a:ext cx="2100255" cy="430887"/>
          </a:xfrm>
          <a:prstGeom prst="rect">
            <a:avLst/>
          </a:prstGeom>
          <a:noFill/>
        </p:spPr>
        <p:txBody>
          <a:bodyPr wrap="none" rtlCol="0">
            <a:spAutoFit/>
          </a:bodyPr>
          <a:lstStyle/>
          <a:p>
            <a:pPr defTabSz="914400" fontAlgn="base">
              <a:spcBef>
                <a:spcPct val="0"/>
              </a:spcBef>
              <a:spcAft>
                <a:spcPct val="0"/>
              </a:spcAft>
            </a:pPr>
            <a:r>
              <a:rPr lang="en-US" sz="2200" b="1" dirty="0" smtClean="0">
                <a:solidFill>
                  <a:prstClr val="black">
                    <a:lumMod val="75000"/>
                    <a:lumOff val="25000"/>
                  </a:prstClr>
                </a:solidFill>
              </a:rPr>
              <a:t>H</a:t>
            </a:r>
            <a:r>
              <a:rPr lang="en-US" sz="2200" b="1" dirty="0" smtClean="0">
                <a:solidFill>
                  <a:prstClr val="black">
                    <a:lumMod val="75000"/>
                    <a:lumOff val="25000"/>
                  </a:prstClr>
                </a:solidFill>
                <a:sym typeface="Wingdings" pitchFamily="2" charset="2"/>
              </a:rPr>
              <a:t> ZZ* </a:t>
            </a:r>
            <a:r>
              <a:rPr lang="en-US" sz="2200" b="1" dirty="0" err="1" smtClean="0">
                <a:solidFill>
                  <a:prstClr val="black">
                    <a:lumMod val="75000"/>
                    <a:lumOff val="25000"/>
                  </a:prstClr>
                </a:solidFill>
                <a:latin typeface="Symbol" pitchFamily="18" charset="2"/>
                <a:sym typeface="Wingdings" pitchFamily="2" charset="2"/>
              </a:rPr>
              <a:t>mmmm</a:t>
            </a:r>
            <a:endParaRPr lang="en-US" sz="2200" b="1" dirty="0">
              <a:solidFill>
                <a:prstClr val="black">
                  <a:lumMod val="75000"/>
                  <a:lumOff val="25000"/>
                </a:prstClr>
              </a:solidFill>
              <a:latin typeface="Symbol" pitchFamily="18" charset="2"/>
            </a:endParaRPr>
          </a:p>
        </p:txBody>
      </p:sp>
      <p:sp>
        <p:nvSpPr>
          <p:cNvPr id="11" name="TextBox 10"/>
          <p:cNvSpPr txBox="1"/>
          <p:nvPr/>
        </p:nvSpPr>
        <p:spPr>
          <a:xfrm>
            <a:off x="6381307" y="2148357"/>
            <a:ext cx="2369559" cy="430887"/>
          </a:xfrm>
          <a:prstGeom prst="rect">
            <a:avLst/>
          </a:prstGeom>
          <a:noFill/>
        </p:spPr>
        <p:txBody>
          <a:bodyPr wrap="none" rtlCol="0">
            <a:spAutoFit/>
          </a:bodyPr>
          <a:lstStyle/>
          <a:p>
            <a:pPr defTabSz="914400" fontAlgn="base">
              <a:spcBef>
                <a:spcPct val="0"/>
              </a:spcBef>
              <a:spcAft>
                <a:spcPct val="0"/>
              </a:spcAft>
            </a:pPr>
            <a:r>
              <a:rPr lang="en-US" sz="2200" b="1" dirty="0" smtClean="0">
                <a:solidFill>
                  <a:prstClr val="black">
                    <a:lumMod val="65000"/>
                    <a:lumOff val="35000"/>
                  </a:prstClr>
                </a:solidFill>
              </a:rPr>
              <a:t>H</a:t>
            </a:r>
            <a:r>
              <a:rPr lang="en-US" sz="2200" b="1" dirty="0" smtClean="0">
                <a:solidFill>
                  <a:prstClr val="black">
                    <a:lumMod val="65000"/>
                    <a:lumOff val="35000"/>
                  </a:prstClr>
                </a:solidFill>
                <a:sym typeface="Wingdings" pitchFamily="2" charset="2"/>
              </a:rPr>
              <a:t> WW* </a:t>
            </a:r>
            <a:r>
              <a:rPr lang="en-US" sz="2200" b="1" dirty="0" err="1" smtClean="0">
                <a:solidFill>
                  <a:prstClr val="black">
                    <a:lumMod val="65000"/>
                    <a:lumOff val="35000"/>
                  </a:prstClr>
                </a:solidFill>
                <a:sym typeface="Wingdings" pitchFamily="2" charset="2"/>
              </a:rPr>
              <a:t>e</a:t>
            </a:r>
            <a:r>
              <a:rPr lang="en-US" sz="2200" b="1" dirty="0" err="1" smtClean="0">
                <a:solidFill>
                  <a:prstClr val="black">
                    <a:lumMod val="65000"/>
                    <a:lumOff val="35000"/>
                  </a:prstClr>
                </a:solidFill>
                <a:latin typeface="Symbol" pitchFamily="18" charset="2"/>
                <a:sym typeface="Wingdings" pitchFamily="2" charset="2"/>
              </a:rPr>
              <a:t>nmn</a:t>
            </a:r>
            <a:endParaRPr lang="en-US" sz="2200" b="1" dirty="0">
              <a:solidFill>
                <a:prstClr val="black">
                  <a:lumMod val="65000"/>
                  <a:lumOff val="35000"/>
                </a:prstClr>
              </a:solidFill>
              <a:latin typeface="Symbol" pitchFamily="18" charset="2"/>
            </a:endParaRPr>
          </a:p>
        </p:txBody>
      </p:sp>
      <p:sp>
        <p:nvSpPr>
          <p:cNvPr id="13" name="Slide Number Placeholder 12"/>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49</a:t>
            </a:fld>
            <a:endParaRPr lang="en-US" sz="2200" b="1" dirty="0">
              <a:solidFill>
                <a:srgbClr val="FF0000"/>
              </a:solidFill>
            </a:endParaRPr>
          </a:p>
        </p:txBody>
      </p:sp>
    </p:spTree>
    <p:extLst>
      <p:ext uri="{BB962C8B-B14F-4D97-AF65-F5344CB8AC3E}">
        <p14:creationId xmlns="" xmlns:p14="http://schemas.microsoft.com/office/powerpoint/2010/main" val="3171494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248400"/>
          </a:xfrm>
        </p:spPr>
        <p:txBody>
          <a:bodyPr>
            <a:normAutofit/>
          </a:bodyPr>
          <a:lstStyle/>
          <a:p>
            <a:pPr marL="0" indent="0">
              <a:buNone/>
            </a:pPr>
            <a:r>
              <a:rPr lang="en-US" sz="2800" b="1" dirty="0" smtClean="0">
                <a:solidFill>
                  <a:srgbClr val="FF0000"/>
                </a:solidFill>
              </a:rPr>
              <a:t>Goal of particle physics is to understand our world as well as we can – find and understand origin of the underlying laws of nature</a:t>
            </a:r>
          </a:p>
          <a:p>
            <a:pPr marL="0" indent="0">
              <a:buNone/>
            </a:pPr>
            <a:endParaRPr lang="en-US" sz="2800" b="1" dirty="0" smtClean="0"/>
          </a:p>
          <a:p>
            <a:pPr marL="0" indent="0">
              <a:buNone/>
            </a:pPr>
            <a:r>
              <a:rPr lang="en-US" sz="2800" b="1" dirty="0" smtClean="0"/>
              <a:t>“Standard Model” synthesis of </a:t>
            </a:r>
            <a:r>
              <a:rPr lang="en-US" sz="2800" b="1" dirty="0" smtClean="0">
                <a:sym typeface="Euclid Symbol"/>
              </a:rPr>
              <a:t> 400 years, since Galileo and </a:t>
            </a:r>
            <a:r>
              <a:rPr lang="en-US" sz="2800" b="1" dirty="0" err="1" smtClean="0">
                <a:sym typeface="Euclid Symbol"/>
              </a:rPr>
              <a:t>Kepler</a:t>
            </a:r>
            <a:r>
              <a:rPr lang="en-US" sz="2800" b="1" dirty="0" smtClean="0">
                <a:sym typeface="Euclid Symbol"/>
              </a:rPr>
              <a:t> -- </a:t>
            </a:r>
          </a:p>
          <a:p>
            <a:pPr marL="0" indent="0">
              <a:buNone/>
            </a:pPr>
            <a:endParaRPr lang="en-US" sz="2800" b="1" dirty="0">
              <a:sym typeface="Euclid Symbol"/>
            </a:endParaRPr>
          </a:p>
          <a:p>
            <a:pPr marL="0" indent="0">
              <a:buNone/>
            </a:pPr>
            <a:r>
              <a:rPr lang="en-US" sz="2800" b="1" dirty="0" smtClean="0">
                <a:solidFill>
                  <a:srgbClr val="C00000"/>
                </a:solidFill>
                <a:sym typeface="Euclid Symbol"/>
              </a:rPr>
              <a:t>Discovery of Higgs boson last step to complete the Standard Model</a:t>
            </a:r>
          </a:p>
          <a:p>
            <a:pPr marL="0" indent="0">
              <a:buNone/>
            </a:pPr>
            <a:endParaRPr lang="en-US" sz="2800" b="1" dirty="0">
              <a:sym typeface="Euclid Symbol"/>
            </a:endParaRPr>
          </a:p>
          <a:p>
            <a:pPr marL="0" indent="0">
              <a:buNone/>
            </a:pPr>
            <a:r>
              <a:rPr lang="en-US" sz="2800" b="1" dirty="0" smtClean="0">
                <a:sym typeface="Euclid Symbol"/>
              </a:rPr>
              <a:t>And Higgs boson properties point to how to go Beyond-the-Standard Model, find a deeper underlying theory that incorporates the SM</a:t>
            </a:r>
            <a:endParaRPr lang="en-US" sz="2800" b="1" dirty="0">
              <a:sym typeface="Euclid Symbol"/>
            </a:endParaRPr>
          </a:p>
          <a:p>
            <a:pPr marL="0" indent="0">
              <a:buNone/>
            </a:pPr>
            <a:endParaRPr lang="en-US" sz="2400" b="1" dirty="0" smtClean="0">
              <a:sym typeface="Euclid Symbol"/>
            </a:endParaRPr>
          </a:p>
          <a:p>
            <a:pPr marL="0" indent="0">
              <a:buNone/>
            </a:pPr>
            <a:endParaRPr lang="en-US" sz="2400" b="1" dirty="0" smtClean="0">
              <a:sym typeface="Euclid Symbol"/>
            </a:endParaRPr>
          </a:p>
          <a:p>
            <a:pPr marL="0" indent="0">
              <a:buNone/>
            </a:pPr>
            <a:endParaRPr lang="en-US" sz="2400" b="1" dirty="0">
              <a:sym typeface="Euclid Symbol"/>
            </a:endParaRPr>
          </a:p>
          <a:p>
            <a:pPr marL="0" indent="0">
              <a:buNone/>
            </a:pPr>
            <a:endParaRPr lang="en-US" sz="2400" b="1" dirty="0" smtClean="0">
              <a:sym typeface="Euclid Symbol"/>
            </a:endParaRPr>
          </a:p>
          <a:p>
            <a:pPr marL="0" indent="0">
              <a:buNone/>
            </a:pPr>
            <a:endParaRPr lang="en-US" sz="2400" b="1" dirty="0">
              <a:sym typeface="Euclid Symbol"/>
            </a:endParaRPr>
          </a:p>
          <a:p>
            <a:pPr marL="0" indent="0">
              <a:buNone/>
            </a:pPr>
            <a:endParaRPr lang="en-US" sz="2400" b="1" dirty="0"/>
          </a:p>
        </p:txBody>
      </p: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 xmlns:p14="http://schemas.microsoft.com/office/powerpoint/2010/main" val="33521381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212650"/>
            <a:ext cx="6883359" cy="769441"/>
          </a:xfrm>
          <a:prstGeom prst="rect">
            <a:avLst/>
          </a:prstGeom>
          <a:noFill/>
        </p:spPr>
        <p:txBody>
          <a:bodyPr wrap="none" rtlCol="0">
            <a:spAutoFit/>
          </a:bodyPr>
          <a:lstStyle/>
          <a:p>
            <a:pPr defTabSz="914400" fontAlgn="base">
              <a:spcBef>
                <a:spcPct val="0"/>
              </a:spcBef>
              <a:spcAft>
                <a:spcPct val="0"/>
              </a:spcAft>
            </a:pPr>
            <a:r>
              <a:rPr lang="en-US" sz="4400" b="1" dirty="0" smtClean="0">
                <a:solidFill>
                  <a:srgbClr val="FF0000"/>
                </a:solidFill>
              </a:rPr>
              <a:t>Proton-proton Collision Data</a:t>
            </a:r>
            <a:endParaRPr lang="en-US" sz="4400" b="1" dirty="0">
              <a:solidFill>
                <a:srgbClr val="FF0000"/>
              </a:solidFill>
            </a:endParaRPr>
          </a:p>
        </p:txBody>
      </p:sp>
      <p:sp>
        <p:nvSpPr>
          <p:cNvPr id="4" name="TextBox 3"/>
          <p:cNvSpPr txBox="1"/>
          <p:nvPr/>
        </p:nvSpPr>
        <p:spPr>
          <a:xfrm>
            <a:off x="381000" y="1079956"/>
            <a:ext cx="8428911" cy="1107996"/>
          </a:xfrm>
          <a:prstGeom prst="rect">
            <a:avLst/>
          </a:prstGeom>
          <a:noFill/>
        </p:spPr>
        <p:txBody>
          <a:bodyPr wrap="none" rtlCol="0">
            <a:spAutoFit/>
          </a:bodyPr>
          <a:lstStyle/>
          <a:p>
            <a:pPr defTabSz="914400" fontAlgn="base">
              <a:spcBef>
                <a:spcPct val="0"/>
              </a:spcBef>
              <a:spcAft>
                <a:spcPct val="0"/>
              </a:spcAft>
            </a:pPr>
            <a:r>
              <a:rPr lang="en-US" sz="2200" dirty="0" smtClean="0">
                <a:solidFill>
                  <a:srgbClr val="0000FF"/>
                </a:solidFill>
                <a:latin typeface="Arial" pitchFamily="34" charset="0"/>
                <a:cs typeface="Arial" pitchFamily="34" charset="0"/>
              </a:rPr>
              <a:t>The Large Hadron Collider is a circular proton-proton collider with </a:t>
            </a:r>
          </a:p>
          <a:p>
            <a:pPr defTabSz="914400" fontAlgn="base">
              <a:spcBef>
                <a:spcPct val="0"/>
              </a:spcBef>
              <a:spcAft>
                <a:spcPct val="0"/>
              </a:spcAft>
            </a:pPr>
            <a:r>
              <a:rPr lang="en-US" sz="2200" dirty="0" smtClean="0">
                <a:solidFill>
                  <a:srgbClr val="0000FF"/>
                </a:solidFill>
                <a:latin typeface="Arial" pitchFamily="34" charset="0"/>
                <a:cs typeface="Arial" pitchFamily="34" charset="0"/>
              </a:rPr>
              <a:t>a design energy of 14 </a:t>
            </a:r>
            <a:r>
              <a:rPr lang="en-US" sz="2200" dirty="0" err="1" smtClean="0">
                <a:solidFill>
                  <a:srgbClr val="0000FF"/>
                </a:solidFill>
                <a:latin typeface="Arial" pitchFamily="34" charset="0"/>
                <a:cs typeface="Arial" pitchFamily="34" charset="0"/>
              </a:rPr>
              <a:t>TeV</a:t>
            </a:r>
            <a:r>
              <a:rPr lang="en-US" sz="2200" dirty="0" smtClean="0">
                <a:solidFill>
                  <a:srgbClr val="0000FF"/>
                </a:solidFill>
                <a:latin typeface="Arial" pitchFamily="34" charset="0"/>
                <a:cs typeface="Arial" pitchFamily="34" charset="0"/>
              </a:rPr>
              <a:t>. It has been in operation since 2010 </a:t>
            </a:r>
          </a:p>
          <a:p>
            <a:pPr defTabSz="914400" fontAlgn="base">
              <a:spcBef>
                <a:spcPct val="0"/>
              </a:spcBef>
              <a:spcAft>
                <a:spcPct val="0"/>
              </a:spcAft>
            </a:pPr>
            <a:r>
              <a:rPr lang="en-US" sz="2200" dirty="0">
                <a:solidFill>
                  <a:srgbClr val="0000FF"/>
                </a:solidFill>
                <a:latin typeface="Arial" pitchFamily="34" charset="0"/>
                <a:cs typeface="Arial" pitchFamily="34" charset="0"/>
              </a:rPr>
              <a:t>r</a:t>
            </a:r>
            <a:r>
              <a:rPr lang="en-US" sz="2200" dirty="0" smtClean="0">
                <a:solidFill>
                  <a:srgbClr val="0000FF"/>
                </a:solidFill>
                <a:latin typeface="Arial" pitchFamily="34" charset="0"/>
                <a:cs typeface="Arial" pitchFamily="34" charset="0"/>
              </a:rPr>
              <a:t>unning at lower energies.</a:t>
            </a:r>
          </a:p>
        </p:txBody>
      </p:sp>
      <p:pic>
        <p:nvPicPr>
          <p:cNvPr id="269318"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48049" y="2477386"/>
            <a:ext cx="3014129" cy="14222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2493335"/>
            <a:ext cx="4799712" cy="1107996"/>
          </a:xfrm>
          <a:prstGeom prst="rect">
            <a:avLst/>
          </a:prstGeom>
          <a:noFill/>
        </p:spPr>
        <p:txBody>
          <a:bodyPr wrap="none">
            <a:spAutoFit/>
          </a:bodyPr>
          <a:lstStyle/>
          <a:p>
            <a:pPr defTabSz="914400" fontAlgn="base">
              <a:spcBef>
                <a:spcPct val="0"/>
              </a:spcBef>
              <a:spcAft>
                <a:spcPct val="0"/>
              </a:spcAft>
              <a:defRPr/>
            </a:pPr>
            <a:r>
              <a:rPr lang="en-US" sz="2200" dirty="0">
                <a:solidFill>
                  <a:srgbClr val="0000FF"/>
                </a:solidFill>
                <a:latin typeface="Arial" pitchFamily="34" charset="0"/>
                <a:cs typeface="Arial" pitchFamily="34" charset="0"/>
              </a:rPr>
              <a:t>When </a:t>
            </a:r>
            <a:r>
              <a:rPr lang="en-US" sz="2200" dirty="0" smtClean="0">
                <a:solidFill>
                  <a:srgbClr val="0000FF"/>
                </a:solidFill>
                <a:latin typeface="Arial" pitchFamily="34" charset="0"/>
                <a:cs typeface="Arial" pitchFamily="34" charset="0"/>
              </a:rPr>
              <a:t>two protons collide, </a:t>
            </a:r>
            <a:r>
              <a:rPr lang="en-US" sz="2200" dirty="0">
                <a:solidFill>
                  <a:srgbClr val="0000FF"/>
                </a:solidFill>
                <a:latin typeface="Arial" pitchFamily="34" charset="0"/>
                <a:cs typeface="Arial" pitchFamily="34" charset="0"/>
              </a:rPr>
              <a:t>the actual </a:t>
            </a:r>
          </a:p>
          <a:p>
            <a:pPr defTabSz="914400" fontAlgn="base">
              <a:spcBef>
                <a:spcPct val="0"/>
              </a:spcBef>
              <a:spcAft>
                <a:spcPct val="0"/>
              </a:spcAft>
              <a:defRPr/>
            </a:pPr>
            <a:r>
              <a:rPr lang="en-US" sz="2200" dirty="0">
                <a:solidFill>
                  <a:srgbClr val="0000FF"/>
                </a:solidFill>
                <a:latin typeface="Arial" pitchFamily="34" charset="0"/>
                <a:cs typeface="Arial" pitchFamily="34" charset="0"/>
              </a:rPr>
              <a:t>collision occurs between quarks and </a:t>
            </a:r>
            <a:endParaRPr lang="en-US" sz="2200" dirty="0" smtClean="0">
              <a:solidFill>
                <a:srgbClr val="0000FF"/>
              </a:solidFill>
              <a:latin typeface="Arial" pitchFamily="34" charset="0"/>
              <a:cs typeface="Arial" pitchFamily="34" charset="0"/>
            </a:endParaRPr>
          </a:p>
          <a:p>
            <a:pPr defTabSz="914400" fontAlgn="base">
              <a:spcBef>
                <a:spcPct val="0"/>
              </a:spcBef>
              <a:spcAft>
                <a:spcPct val="0"/>
              </a:spcAft>
              <a:defRPr/>
            </a:pPr>
            <a:r>
              <a:rPr lang="en-US" sz="2200" dirty="0">
                <a:solidFill>
                  <a:srgbClr val="0000FF"/>
                </a:solidFill>
                <a:latin typeface="Arial" pitchFamily="34" charset="0"/>
                <a:cs typeface="Arial" pitchFamily="34" charset="0"/>
              </a:rPr>
              <a:t>g</a:t>
            </a:r>
            <a:r>
              <a:rPr lang="en-US" sz="2200" dirty="0" smtClean="0">
                <a:solidFill>
                  <a:srgbClr val="0000FF"/>
                </a:solidFill>
                <a:latin typeface="Arial" pitchFamily="34" charset="0"/>
                <a:cs typeface="Arial" pitchFamily="34" charset="0"/>
              </a:rPr>
              <a:t>luons.</a:t>
            </a:r>
            <a:endParaRPr lang="en-US" sz="2200" dirty="0">
              <a:solidFill>
                <a:srgbClr val="0000FF"/>
              </a:solidFill>
              <a:latin typeface="Arial" pitchFamily="34" charset="0"/>
              <a:cs typeface="Arial" pitchFamily="34" charset="0"/>
            </a:endParaRPr>
          </a:p>
        </p:txBody>
      </p:sp>
      <p:pic>
        <p:nvPicPr>
          <p:cNvPr id="269319"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 y="4114800"/>
            <a:ext cx="1828800" cy="1968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62106" y="4114800"/>
            <a:ext cx="6681894" cy="2123658"/>
          </a:xfrm>
          <a:prstGeom prst="rect">
            <a:avLst/>
          </a:prstGeom>
          <a:noFill/>
        </p:spPr>
        <p:txBody>
          <a:bodyPr wrap="none" rtlCol="0">
            <a:spAutoFit/>
          </a:bodyPr>
          <a:lstStyle/>
          <a:p>
            <a:pPr defTabSz="914400" fontAlgn="base">
              <a:spcBef>
                <a:spcPct val="0"/>
              </a:spcBef>
              <a:spcAft>
                <a:spcPct val="0"/>
              </a:spcAft>
            </a:pPr>
            <a:r>
              <a:rPr lang="en-US" sz="2200" dirty="0" smtClean="0">
                <a:solidFill>
                  <a:srgbClr val="0000FF"/>
                </a:solidFill>
                <a:latin typeface="Arial" pitchFamily="34" charset="0"/>
                <a:cs typeface="Arial" pitchFamily="34" charset="0"/>
              </a:rPr>
              <a:t>ATLAS detector selects and records “interesting”</a:t>
            </a:r>
          </a:p>
          <a:p>
            <a:pPr defTabSz="914400" fontAlgn="base">
              <a:spcBef>
                <a:spcPct val="0"/>
              </a:spcBef>
              <a:spcAft>
                <a:spcPct val="0"/>
              </a:spcAft>
            </a:pPr>
            <a:r>
              <a:rPr lang="en-US" sz="2200" dirty="0" smtClean="0">
                <a:solidFill>
                  <a:srgbClr val="0000FF"/>
                </a:solidFill>
                <a:latin typeface="Arial" pitchFamily="34" charset="0"/>
                <a:cs typeface="Arial" pitchFamily="34" charset="0"/>
              </a:rPr>
              <a:t>collisions for offline reconstruction and analysis.</a:t>
            </a:r>
          </a:p>
          <a:p>
            <a:pPr defTabSz="914400" fontAlgn="base">
              <a:spcBef>
                <a:spcPct val="0"/>
              </a:spcBef>
              <a:spcAft>
                <a:spcPct val="0"/>
              </a:spcAft>
            </a:pPr>
            <a:endParaRPr lang="en-US" sz="2200" dirty="0">
              <a:solidFill>
                <a:srgbClr val="0000FF"/>
              </a:solidFill>
              <a:latin typeface="Arial" pitchFamily="34" charset="0"/>
              <a:cs typeface="Arial" pitchFamily="34" charset="0"/>
            </a:endParaRPr>
          </a:p>
          <a:p>
            <a:pPr defTabSz="914400" fontAlgn="base">
              <a:spcBef>
                <a:spcPct val="0"/>
              </a:spcBef>
              <a:spcAft>
                <a:spcPct val="0"/>
              </a:spcAft>
            </a:pPr>
            <a:r>
              <a:rPr lang="en-US" sz="2200" dirty="0" smtClean="0">
                <a:solidFill>
                  <a:srgbClr val="0000FF"/>
                </a:solidFill>
                <a:latin typeface="Arial" pitchFamily="34" charset="0"/>
                <a:cs typeface="Arial" pitchFamily="34" charset="0"/>
              </a:rPr>
              <a:t>The results presented today are based on the data</a:t>
            </a:r>
          </a:p>
          <a:p>
            <a:pPr defTabSz="914400" fontAlgn="base">
              <a:spcBef>
                <a:spcPct val="0"/>
              </a:spcBef>
              <a:spcAft>
                <a:spcPct val="0"/>
              </a:spcAft>
            </a:pPr>
            <a:r>
              <a:rPr lang="en-US" sz="2200" dirty="0">
                <a:solidFill>
                  <a:srgbClr val="0000FF"/>
                </a:solidFill>
                <a:latin typeface="Arial" pitchFamily="34" charset="0"/>
                <a:cs typeface="Arial" pitchFamily="34" charset="0"/>
              </a:rPr>
              <a:t>t</a:t>
            </a:r>
            <a:r>
              <a:rPr lang="en-US" sz="2200" dirty="0" smtClean="0">
                <a:solidFill>
                  <a:srgbClr val="0000FF"/>
                </a:solidFill>
                <a:latin typeface="Arial" pitchFamily="34" charset="0"/>
                <a:cs typeface="Arial" pitchFamily="34" charset="0"/>
              </a:rPr>
              <a:t>aken in 2011 at 7 </a:t>
            </a:r>
            <a:r>
              <a:rPr lang="en-US" sz="2200" dirty="0" err="1" smtClean="0">
                <a:solidFill>
                  <a:srgbClr val="0000FF"/>
                </a:solidFill>
                <a:latin typeface="Arial" pitchFamily="34" charset="0"/>
                <a:cs typeface="Arial" pitchFamily="34" charset="0"/>
              </a:rPr>
              <a:t>TeV</a:t>
            </a:r>
            <a:r>
              <a:rPr lang="en-US" sz="2200" dirty="0" smtClean="0">
                <a:solidFill>
                  <a:srgbClr val="0000FF"/>
                </a:solidFill>
                <a:latin typeface="Arial" pitchFamily="34" charset="0"/>
                <a:cs typeface="Arial" pitchFamily="34" charset="0"/>
              </a:rPr>
              <a:t> and in 2012 (first 6 months)</a:t>
            </a:r>
          </a:p>
          <a:p>
            <a:pPr defTabSz="914400" fontAlgn="base">
              <a:spcBef>
                <a:spcPct val="0"/>
              </a:spcBef>
              <a:spcAft>
                <a:spcPct val="0"/>
              </a:spcAft>
            </a:pPr>
            <a:r>
              <a:rPr lang="en-US" sz="2200" dirty="0">
                <a:solidFill>
                  <a:srgbClr val="0000FF"/>
                </a:solidFill>
                <a:latin typeface="Arial" pitchFamily="34" charset="0"/>
                <a:cs typeface="Arial" pitchFamily="34" charset="0"/>
              </a:rPr>
              <a:t>a</a:t>
            </a:r>
            <a:r>
              <a:rPr lang="en-US" sz="2200" dirty="0" smtClean="0">
                <a:solidFill>
                  <a:srgbClr val="0000FF"/>
                </a:solidFill>
                <a:latin typeface="Arial" pitchFamily="34" charset="0"/>
                <a:cs typeface="Arial" pitchFamily="34" charset="0"/>
              </a:rPr>
              <a:t>t 8 </a:t>
            </a:r>
            <a:r>
              <a:rPr lang="en-US" sz="2200" dirty="0" err="1" smtClean="0">
                <a:solidFill>
                  <a:srgbClr val="0000FF"/>
                </a:solidFill>
                <a:latin typeface="Arial" pitchFamily="34" charset="0"/>
                <a:cs typeface="Arial" pitchFamily="34" charset="0"/>
              </a:rPr>
              <a:t>TeV</a:t>
            </a:r>
            <a:r>
              <a:rPr lang="en-US" sz="2200" dirty="0" smtClean="0">
                <a:solidFill>
                  <a:srgbClr val="0000FF"/>
                </a:solidFill>
                <a:latin typeface="Arial" pitchFamily="34" charset="0"/>
                <a:cs typeface="Arial" pitchFamily="34" charset="0"/>
              </a:rPr>
              <a:t>.</a:t>
            </a:r>
            <a:endParaRPr lang="en-US" sz="2200" dirty="0">
              <a:solidFill>
                <a:srgbClr val="0000FF"/>
              </a:solidFill>
              <a:latin typeface="Arial" pitchFamily="34" charset="0"/>
              <a:cs typeface="Arial" pitchFamily="34" charset="0"/>
            </a:endParaRPr>
          </a:p>
        </p:txBody>
      </p:sp>
      <p:sp>
        <p:nvSpPr>
          <p:cNvPr id="10" name="Slide Number Placeholder 9"/>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50</a:t>
            </a:fld>
            <a:endParaRPr lang="en-US" sz="2200" b="1" dirty="0">
              <a:solidFill>
                <a:srgbClr val="FF0000"/>
              </a:solidFill>
            </a:endParaRPr>
          </a:p>
        </p:txBody>
      </p:sp>
    </p:spTree>
    <p:extLst>
      <p:ext uri="{BB962C8B-B14F-4D97-AF65-F5344CB8AC3E}">
        <p14:creationId xmlns="" xmlns:p14="http://schemas.microsoft.com/office/powerpoint/2010/main" val="3257250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933" y="0"/>
            <a:ext cx="8229600" cy="609600"/>
          </a:xfrm>
          <a:prstGeom prst="rect">
            <a:avLst/>
          </a:prstGeom>
        </p:spPr>
        <p:txBody>
          <a:bodyPr/>
          <a:lstStyle/>
          <a:p>
            <a:r>
              <a:rPr lang="en-US" b="1" dirty="0">
                <a:solidFill>
                  <a:srgbClr val="FF0000"/>
                </a:solidFill>
              </a:rPr>
              <a:t>A</a:t>
            </a:r>
            <a:r>
              <a:rPr lang="en-US" b="1" dirty="0" smtClean="0">
                <a:solidFill>
                  <a:srgbClr val="FF0000"/>
                </a:solidFill>
              </a:rPr>
              <a:t> </a:t>
            </a:r>
            <a:r>
              <a:rPr lang="en-US" b="1" dirty="0">
                <a:solidFill>
                  <a:srgbClr val="FF0000"/>
                </a:solidFill>
              </a:rPr>
              <a:t>D</a:t>
            </a:r>
            <a:r>
              <a:rPr lang="en-US" b="1" dirty="0" smtClean="0">
                <a:solidFill>
                  <a:srgbClr val="FF0000"/>
                </a:solidFill>
              </a:rPr>
              <a:t>iscovery !</a:t>
            </a:r>
            <a:endParaRPr lang="en-US" b="1" dirty="0">
              <a:solidFill>
                <a:srgbClr val="FF0000"/>
              </a:solidFill>
            </a:endParaRPr>
          </a:p>
        </p:txBody>
      </p:sp>
      <p:sp>
        <p:nvSpPr>
          <p:cNvPr id="5" name="TextBox 4"/>
          <p:cNvSpPr txBox="1"/>
          <p:nvPr/>
        </p:nvSpPr>
        <p:spPr>
          <a:xfrm>
            <a:off x="5291470" y="6382213"/>
            <a:ext cx="2886496" cy="338554"/>
          </a:xfrm>
          <a:prstGeom prst="rect">
            <a:avLst/>
          </a:prstGeom>
          <a:noFill/>
        </p:spPr>
        <p:txBody>
          <a:bodyPr wrap="none" rtlCol="0">
            <a:spAutoFit/>
          </a:bodyPr>
          <a:lstStyle/>
          <a:p>
            <a:pPr defTabSz="914400" fontAlgn="base">
              <a:spcBef>
                <a:spcPct val="0"/>
              </a:spcBef>
              <a:spcAft>
                <a:spcPct val="0"/>
              </a:spcAft>
            </a:pPr>
            <a:r>
              <a:rPr lang="en-US" sz="1600" dirty="0">
                <a:solidFill>
                  <a:srgbClr val="FF0000"/>
                </a:solidFill>
                <a:latin typeface="Arial" pitchFamily="34" charset="0"/>
                <a:cs typeface="Arial" pitchFamily="34" charset="0"/>
                <a:hlinkClick r:id="rId2"/>
              </a:rPr>
              <a:t>http://arxiv.org/abs/1207.7214</a:t>
            </a:r>
            <a:endParaRPr lang="en-US" sz="1600" dirty="0">
              <a:solidFill>
                <a:srgbClr val="FF0000"/>
              </a:solidFill>
              <a:latin typeface="Arial" pitchFamily="34" charset="0"/>
              <a:cs typeface="Arial" pitchFamily="34" charset="0"/>
            </a:endParaRPr>
          </a:p>
        </p:txBody>
      </p:sp>
      <p:sp>
        <p:nvSpPr>
          <p:cNvPr id="6" name="TextBox 5"/>
          <p:cNvSpPr txBox="1"/>
          <p:nvPr/>
        </p:nvSpPr>
        <p:spPr>
          <a:xfrm>
            <a:off x="4966066" y="5735882"/>
            <a:ext cx="4006225" cy="646331"/>
          </a:xfrm>
          <a:prstGeom prst="rect">
            <a:avLst/>
          </a:prstGeom>
          <a:noFill/>
        </p:spPr>
        <p:txBody>
          <a:bodyPr wrap="none" rtlCol="0">
            <a:spAutoFit/>
          </a:bodyPr>
          <a:lstStyle/>
          <a:p>
            <a:pPr defTabSz="914400" fontAlgn="base">
              <a:spcBef>
                <a:spcPct val="0"/>
              </a:spcBef>
              <a:spcAft>
                <a:spcPct val="0"/>
              </a:spcAft>
            </a:pPr>
            <a:r>
              <a:rPr lang="en-US" dirty="0" smtClean="0">
                <a:solidFill>
                  <a:srgbClr val="0000FF"/>
                </a:solidFill>
                <a:latin typeface="Arial" pitchFamily="34" charset="0"/>
                <a:cs typeface="Arial" pitchFamily="34" charset="0"/>
              </a:rPr>
              <a:t>Submitted on July 31, 2012</a:t>
            </a:r>
          </a:p>
          <a:p>
            <a:pPr defTabSz="914400" fontAlgn="base">
              <a:spcBef>
                <a:spcPct val="0"/>
              </a:spcBef>
              <a:spcAft>
                <a:spcPct val="0"/>
              </a:spcAft>
            </a:pPr>
            <a:r>
              <a:rPr lang="en-US" dirty="0" smtClean="0">
                <a:solidFill>
                  <a:srgbClr val="0000FF"/>
                </a:solidFill>
                <a:latin typeface="Arial" pitchFamily="34" charset="0"/>
                <a:cs typeface="Arial" pitchFamily="34" charset="0"/>
              </a:rPr>
              <a:t>Published: Phys. </a:t>
            </a:r>
            <a:r>
              <a:rPr lang="en-US" dirty="0" err="1" smtClean="0">
                <a:solidFill>
                  <a:srgbClr val="0000FF"/>
                </a:solidFill>
                <a:latin typeface="Arial" pitchFamily="34" charset="0"/>
                <a:cs typeface="Arial" pitchFamily="34" charset="0"/>
              </a:rPr>
              <a:t>Lett</a:t>
            </a:r>
            <a:r>
              <a:rPr lang="en-US" dirty="0" smtClean="0">
                <a:solidFill>
                  <a:srgbClr val="0000FF"/>
                </a:solidFill>
                <a:latin typeface="Arial" pitchFamily="34" charset="0"/>
                <a:cs typeface="Arial" pitchFamily="34" charset="0"/>
              </a:rPr>
              <a:t>. B716, 1 (2012)</a:t>
            </a:r>
            <a:endParaRPr lang="en-US" dirty="0">
              <a:solidFill>
                <a:srgbClr val="0000FF"/>
              </a:solidFill>
              <a:latin typeface="Arial" pitchFamily="34" charset="0"/>
              <a:cs typeface="Arial" pitchFamily="34" charset="0"/>
            </a:endParaRPr>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7529" y="2034170"/>
            <a:ext cx="3860801" cy="28956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39477" y="800981"/>
            <a:ext cx="4249881" cy="1046440"/>
          </a:xfrm>
          <a:prstGeom prst="rect">
            <a:avLst/>
          </a:prstGeom>
          <a:noFill/>
        </p:spPr>
        <p:txBody>
          <a:bodyPr wrap="none" rtlCol="0">
            <a:spAutoFit/>
          </a:bodyPr>
          <a:lstStyle/>
          <a:p>
            <a:pPr defTabSz="914400" fontAlgn="base">
              <a:spcBef>
                <a:spcPct val="0"/>
              </a:spcBef>
              <a:spcAft>
                <a:spcPct val="0"/>
              </a:spcAft>
            </a:pPr>
            <a:r>
              <a:rPr lang="en-US" sz="2200" dirty="0" smtClean="0">
                <a:solidFill>
                  <a:srgbClr val="0000FF"/>
                </a:solidFill>
                <a:latin typeface="Arial" pitchFamily="34" charset="0"/>
                <a:cs typeface="Arial" pitchFamily="34" charset="0"/>
              </a:rPr>
              <a:t>CERN seminar (July 4, 2012):</a:t>
            </a:r>
          </a:p>
          <a:p>
            <a:pPr marL="457200" lvl="1" defTabSz="914400" fontAlgn="base">
              <a:spcBef>
                <a:spcPct val="0"/>
              </a:spcBef>
              <a:spcAft>
                <a:spcPct val="0"/>
              </a:spcAft>
            </a:pPr>
            <a:r>
              <a:rPr lang="en-US" sz="2000" dirty="0" smtClean="0">
                <a:solidFill>
                  <a:srgbClr val="008000"/>
                </a:solidFill>
                <a:latin typeface="Arial" pitchFamily="34" charset="0"/>
                <a:cs typeface="Arial" pitchFamily="34" charset="0"/>
              </a:rPr>
              <a:t>Planned as an update of the </a:t>
            </a:r>
            <a:endParaRPr lang="en-US" sz="2000" dirty="0">
              <a:solidFill>
                <a:srgbClr val="008000"/>
              </a:solidFill>
              <a:latin typeface="Arial" pitchFamily="34" charset="0"/>
              <a:cs typeface="Arial" pitchFamily="34" charset="0"/>
            </a:endParaRP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s</a:t>
            </a:r>
            <a:r>
              <a:rPr lang="en-US" sz="2000" dirty="0" smtClean="0">
                <a:solidFill>
                  <a:srgbClr val="008000"/>
                </a:solidFill>
                <a:latin typeface="Arial" pitchFamily="34" charset="0"/>
                <a:cs typeface="Arial" pitchFamily="34" charset="0"/>
              </a:rPr>
              <a:t>earch… going out with a bang!</a:t>
            </a:r>
            <a:endParaRPr lang="en-US" sz="2000" dirty="0">
              <a:solidFill>
                <a:srgbClr val="008000"/>
              </a:solidFill>
              <a:latin typeface="Arial" pitchFamily="34" charset="0"/>
              <a:cs typeface="Arial" pitchFamily="34" charset="0"/>
            </a:endParaRPr>
          </a:p>
        </p:txBody>
      </p:sp>
      <p:sp>
        <p:nvSpPr>
          <p:cNvPr id="11" name="Rectangle 10"/>
          <p:cNvSpPr/>
          <p:nvPr/>
        </p:nvSpPr>
        <p:spPr>
          <a:xfrm>
            <a:off x="269756" y="5228051"/>
            <a:ext cx="4419602" cy="1323439"/>
          </a:xfrm>
          <a:prstGeom prst="rect">
            <a:avLst/>
          </a:prstGeom>
        </p:spPr>
        <p:txBody>
          <a:bodyPr wrap="square">
            <a:spAutoFit/>
          </a:bodyPr>
          <a:lstStyle/>
          <a:p>
            <a:pPr defTabSz="914400" fontAlgn="base">
              <a:spcBef>
                <a:spcPct val="0"/>
              </a:spcBef>
              <a:spcAft>
                <a:spcPct val="0"/>
              </a:spcAft>
            </a:pPr>
            <a:r>
              <a:rPr lang="en-US" sz="2000" dirty="0" smtClean="0">
                <a:solidFill>
                  <a:srgbClr val="0000FF"/>
                </a:solidFill>
                <a:latin typeface="Arial" pitchFamily="34" charset="0"/>
                <a:cs typeface="Arial" pitchFamily="34" charset="0"/>
              </a:rPr>
              <a:t>Rolf </a:t>
            </a:r>
            <a:r>
              <a:rPr lang="en-US" sz="2000" dirty="0" err="1" smtClean="0">
                <a:solidFill>
                  <a:srgbClr val="0000FF"/>
                </a:solidFill>
                <a:latin typeface="Arial" pitchFamily="34" charset="0"/>
                <a:cs typeface="Arial" pitchFamily="34" charset="0"/>
              </a:rPr>
              <a:t>Heuer</a:t>
            </a:r>
            <a:r>
              <a:rPr lang="en-US" sz="2000" dirty="0" smtClean="0">
                <a:solidFill>
                  <a:srgbClr val="0000FF"/>
                </a:solidFill>
                <a:latin typeface="Arial" pitchFamily="34" charset="0"/>
                <a:cs typeface="Arial" pitchFamily="34" charset="0"/>
              </a:rPr>
              <a:t> (CERN Director General)</a:t>
            </a:r>
          </a:p>
          <a:p>
            <a:pPr marL="457200" lvl="1" defTabSz="914400" fontAlgn="base">
              <a:spcBef>
                <a:spcPct val="0"/>
              </a:spcBef>
              <a:spcAft>
                <a:spcPct val="0"/>
              </a:spcAft>
            </a:pPr>
            <a:r>
              <a:rPr lang="en-US" sz="2000" dirty="0" smtClean="0">
                <a:solidFill>
                  <a:prstClr val="black"/>
                </a:solidFill>
                <a:latin typeface="Arial" pitchFamily="34" charset="0"/>
                <a:cs typeface="Arial" pitchFamily="34" charset="0"/>
              </a:rPr>
              <a:t>“</a:t>
            </a:r>
            <a:r>
              <a:rPr lang="en-US" sz="2000" dirty="0">
                <a:solidFill>
                  <a:srgbClr val="FF0000"/>
                </a:solidFill>
                <a:latin typeface="Arial" pitchFamily="34" charset="0"/>
                <a:cs typeface="Arial" pitchFamily="34" charset="0"/>
              </a:rPr>
              <a:t>We have a discovery. We have observed a new particle that is consistent with a Higgs boson</a:t>
            </a:r>
            <a:r>
              <a:rPr lang="en-US" sz="2000" dirty="0" smtClean="0">
                <a:solidFill>
                  <a:srgbClr val="FF0000"/>
                </a:solidFill>
                <a:latin typeface="Arial" pitchFamily="34" charset="0"/>
                <a:cs typeface="Arial" pitchFamily="34" charset="0"/>
              </a:rPr>
              <a:t>.</a:t>
            </a:r>
            <a:r>
              <a:rPr lang="en-US" sz="2000" dirty="0" smtClean="0">
                <a:solidFill>
                  <a:prstClr val="black"/>
                </a:solidFill>
                <a:latin typeface="Arial" pitchFamily="34" charset="0"/>
                <a:cs typeface="Arial" pitchFamily="34" charset="0"/>
              </a:rPr>
              <a:t>”</a:t>
            </a:r>
            <a:endParaRPr lang="en-US" sz="2000" dirty="0">
              <a:solidFill>
                <a:prstClr val="black"/>
              </a:solidFill>
              <a:latin typeface="Arial" pitchFamily="34" charset="0"/>
              <a:cs typeface="Arial" pitchFamily="34" charset="0"/>
            </a:endParaRPr>
          </a:p>
        </p:txBody>
      </p:sp>
      <p:pic>
        <p:nvPicPr>
          <p:cNvPr id="27033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78471" y="800981"/>
            <a:ext cx="3759481" cy="48378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Slide Number Placeholder 12"/>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51</a:t>
            </a:fld>
            <a:endParaRPr lang="en-US" sz="2200" b="1" dirty="0">
              <a:solidFill>
                <a:srgbClr val="FF0000"/>
              </a:solidFill>
            </a:endParaRPr>
          </a:p>
        </p:txBody>
      </p:sp>
    </p:spTree>
    <p:extLst>
      <p:ext uri="{BB962C8B-B14F-4D97-AF65-F5344CB8AC3E}">
        <p14:creationId xmlns="" xmlns:p14="http://schemas.microsoft.com/office/powerpoint/2010/main" val="10772683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6121" y="0"/>
            <a:ext cx="8229600" cy="609600"/>
          </a:xfrm>
          <a:prstGeom prst="rect">
            <a:avLst/>
          </a:prstGeom>
        </p:spPr>
        <p:txBody>
          <a:bodyPr/>
          <a:lstStyle/>
          <a:p>
            <a:r>
              <a:rPr lang="en-US" b="1" dirty="0" smtClean="0">
                <a:solidFill>
                  <a:srgbClr val="FF0000"/>
                </a:solidFill>
              </a:rPr>
              <a:t>Higgs Boson Production at LHC</a:t>
            </a:r>
            <a:endParaRPr lang="en-US" b="1" dirty="0">
              <a:solidFill>
                <a:srgbClr val="FF0000"/>
              </a:solidFill>
            </a:endParaRPr>
          </a:p>
        </p:txBody>
      </p:sp>
      <p:graphicFrame>
        <p:nvGraphicFramePr>
          <p:cNvPr id="5" name="Object 4"/>
          <p:cNvGraphicFramePr>
            <a:graphicFrameLocks noChangeAspect="1"/>
          </p:cNvGraphicFramePr>
          <p:nvPr>
            <p:extLst>
              <p:ext uri="{D42A27DB-BD31-4B8C-83A1-F6EECF244321}">
                <p14:modId xmlns="" xmlns:p14="http://schemas.microsoft.com/office/powerpoint/2010/main" val="3913134400"/>
              </p:ext>
            </p:extLst>
          </p:nvPr>
        </p:nvGraphicFramePr>
        <p:xfrm>
          <a:off x="3954156" y="4277833"/>
          <a:ext cx="4737100" cy="381000"/>
        </p:xfrm>
        <a:graphic>
          <a:graphicData uri="http://schemas.openxmlformats.org/presentationml/2006/ole">
            <p:oleObj spid="_x0000_s183298" name="Equation" r:id="rId3" imgW="4736880" imgH="380880" progId="">
              <p:embed/>
            </p:oleObj>
          </a:graphicData>
        </a:graphic>
      </p:graphicFrame>
      <p:pic>
        <p:nvPicPr>
          <p:cNvPr id="122183" name="Picture 32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48849" y="784723"/>
            <a:ext cx="4821142" cy="34808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8"/>
          <p:cNvGrpSpPr/>
          <p:nvPr/>
        </p:nvGrpSpPr>
        <p:grpSpPr>
          <a:xfrm>
            <a:off x="223281" y="914400"/>
            <a:ext cx="3648605" cy="5534025"/>
            <a:chOff x="223281" y="914400"/>
            <a:chExt cx="3648605" cy="5534025"/>
          </a:xfrm>
        </p:grpSpPr>
        <p:pic>
          <p:nvPicPr>
            <p:cNvPr id="121963" name="Picture 107" descr="C:\Users\qianj\Desktop\HiggsFeynman[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3281" y="990600"/>
              <a:ext cx="2847975" cy="54578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Oval 3"/>
            <p:cNvSpPr/>
            <p:nvPr/>
          </p:nvSpPr>
          <p:spPr bwMode="auto">
            <a:xfrm>
              <a:off x="304800" y="914400"/>
              <a:ext cx="2514600" cy="1219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200" b="1" smtClean="0">
                <a:solidFill>
                  <a:srgbClr val="FF0000"/>
                </a:solidFill>
              </a:endParaRPr>
            </a:p>
          </p:txBody>
        </p:sp>
        <p:sp>
          <p:nvSpPr>
            <p:cNvPr id="10" name="Oval 9"/>
            <p:cNvSpPr/>
            <p:nvPr/>
          </p:nvSpPr>
          <p:spPr bwMode="auto">
            <a:xfrm>
              <a:off x="304800" y="4648200"/>
              <a:ext cx="2599768" cy="164009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200" b="1" smtClean="0">
                <a:solidFill>
                  <a:srgbClr val="FF0000"/>
                </a:solidFill>
              </a:endParaRPr>
            </a:p>
          </p:txBody>
        </p:sp>
        <p:sp>
          <p:nvSpPr>
            <p:cNvPr id="12" name="Oval Callout 11"/>
            <p:cNvSpPr/>
            <p:nvPr/>
          </p:nvSpPr>
          <p:spPr bwMode="auto">
            <a:xfrm>
              <a:off x="2514600" y="1828800"/>
              <a:ext cx="1308717" cy="838200"/>
            </a:xfrm>
            <a:prstGeom prst="wedgeEllipseCallout">
              <a:avLst>
                <a:gd name="adj1" fmla="val -43220"/>
                <a:gd name="adj2" fmla="val -51348"/>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600" b="1" dirty="0" smtClean="0">
                  <a:solidFill>
                    <a:srgbClr val="FF0000"/>
                  </a:solidFill>
                </a:rPr>
                <a:t>Yukawa</a:t>
              </a:r>
            </a:p>
            <a:p>
              <a:pPr algn="ctr" defTabSz="914400" fontAlgn="base">
                <a:spcBef>
                  <a:spcPct val="0"/>
                </a:spcBef>
                <a:spcAft>
                  <a:spcPct val="0"/>
                </a:spcAft>
              </a:pPr>
              <a:r>
                <a:rPr lang="en-US" sz="1600" b="1" dirty="0" smtClean="0">
                  <a:solidFill>
                    <a:srgbClr val="FF0000"/>
                  </a:solidFill>
                </a:rPr>
                <a:t>Coupling</a:t>
              </a:r>
            </a:p>
          </p:txBody>
        </p:sp>
        <p:sp>
          <p:nvSpPr>
            <p:cNvPr id="15" name="Oval Callout 14"/>
            <p:cNvSpPr/>
            <p:nvPr/>
          </p:nvSpPr>
          <p:spPr bwMode="auto">
            <a:xfrm>
              <a:off x="2563169" y="4220638"/>
              <a:ext cx="1308717" cy="838200"/>
            </a:xfrm>
            <a:prstGeom prst="wedgeEllipseCallout">
              <a:avLst>
                <a:gd name="adj1" fmla="val -44845"/>
                <a:gd name="adj2" fmla="val 52668"/>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600" b="1" dirty="0" smtClean="0">
                  <a:solidFill>
                    <a:srgbClr val="FF0000"/>
                  </a:solidFill>
                </a:rPr>
                <a:t>“Gauge”</a:t>
              </a:r>
            </a:p>
            <a:p>
              <a:pPr algn="ctr" defTabSz="914400" fontAlgn="base">
                <a:spcBef>
                  <a:spcPct val="0"/>
                </a:spcBef>
                <a:spcAft>
                  <a:spcPct val="0"/>
                </a:spcAft>
              </a:pPr>
              <a:r>
                <a:rPr lang="en-US" sz="1600" b="1" dirty="0" smtClean="0">
                  <a:solidFill>
                    <a:srgbClr val="FF0000"/>
                  </a:solidFill>
                </a:rPr>
                <a:t>Coupling</a:t>
              </a:r>
            </a:p>
          </p:txBody>
        </p:sp>
        <p:sp>
          <p:nvSpPr>
            <p:cNvPr id="8" name="Oval 7"/>
            <p:cNvSpPr/>
            <p:nvPr/>
          </p:nvSpPr>
          <p:spPr bwMode="auto">
            <a:xfrm>
              <a:off x="1786270" y="1430900"/>
              <a:ext cx="152400" cy="152400"/>
            </a:xfrm>
            <a:prstGeom prst="ellipse">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200" b="1" smtClean="0">
                <a:solidFill>
                  <a:srgbClr val="FF0000"/>
                </a:solidFill>
              </a:endParaRPr>
            </a:p>
          </p:txBody>
        </p:sp>
        <p:sp>
          <p:nvSpPr>
            <p:cNvPr id="16" name="Oval 15"/>
            <p:cNvSpPr/>
            <p:nvPr/>
          </p:nvSpPr>
          <p:spPr bwMode="auto">
            <a:xfrm>
              <a:off x="1802219" y="5392047"/>
              <a:ext cx="152400" cy="152400"/>
            </a:xfrm>
            <a:prstGeom prst="ellipse">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200" b="1" smtClean="0">
                <a:solidFill>
                  <a:srgbClr val="FF0000"/>
                </a:solidFill>
              </a:endParaRPr>
            </a:p>
          </p:txBody>
        </p:sp>
      </p:grpSp>
      <p:graphicFrame>
        <p:nvGraphicFramePr>
          <p:cNvPr id="18" name="Object 22"/>
          <p:cNvGraphicFramePr>
            <a:graphicFrameLocks noChangeAspect="1"/>
          </p:cNvGraphicFramePr>
          <p:nvPr>
            <p:extLst>
              <p:ext uri="{D42A27DB-BD31-4B8C-83A1-F6EECF244321}">
                <p14:modId xmlns="" xmlns:p14="http://schemas.microsoft.com/office/powerpoint/2010/main" val="1042061952"/>
              </p:ext>
            </p:extLst>
          </p:nvPr>
        </p:nvGraphicFramePr>
        <p:xfrm>
          <a:off x="4038600" y="4903097"/>
          <a:ext cx="4102100" cy="977900"/>
        </p:xfrm>
        <a:graphic>
          <a:graphicData uri="http://schemas.openxmlformats.org/presentationml/2006/ole">
            <p:oleObj spid="_x0000_s183299" name="Equation" r:id="rId6" imgW="4101840" imgH="977760" progId="">
              <p:embed/>
            </p:oleObj>
          </a:graphicData>
        </a:graphic>
      </p:graphicFrame>
      <p:sp>
        <p:nvSpPr>
          <p:cNvPr id="3" name="TextBox 2"/>
          <p:cNvSpPr txBox="1"/>
          <p:nvPr/>
        </p:nvSpPr>
        <p:spPr>
          <a:xfrm>
            <a:off x="4038600" y="5932347"/>
            <a:ext cx="4724370" cy="769441"/>
          </a:xfrm>
          <a:prstGeom prst="rect">
            <a:avLst/>
          </a:prstGeom>
          <a:noFill/>
        </p:spPr>
        <p:txBody>
          <a:bodyPr wrap="none" rtlCol="0">
            <a:spAutoFit/>
          </a:bodyPr>
          <a:lstStyle/>
          <a:p>
            <a:pPr defTabSz="914400" fontAlgn="base">
              <a:spcBef>
                <a:spcPct val="0"/>
              </a:spcBef>
              <a:spcAft>
                <a:spcPct val="0"/>
              </a:spcAft>
            </a:pPr>
            <a:r>
              <a:rPr lang="en-US" sz="2200" dirty="0">
                <a:solidFill>
                  <a:srgbClr val="0000FF"/>
                </a:solidFill>
                <a:latin typeface="Arial" pitchFamily="34" charset="0"/>
                <a:cs typeface="Arial" pitchFamily="34" charset="0"/>
              </a:rPr>
              <a:t>T</a:t>
            </a:r>
            <a:r>
              <a:rPr lang="en-US" sz="2200" dirty="0" smtClean="0">
                <a:solidFill>
                  <a:srgbClr val="0000FF"/>
                </a:solidFill>
                <a:latin typeface="Arial" pitchFamily="34" charset="0"/>
                <a:cs typeface="Arial" pitchFamily="34" charset="0"/>
              </a:rPr>
              <a:t>otal number of background events </a:t>
            </a:r>
          </a:p>
          <a:p>
            <a:pPr defTabSz="914400" fontAlgn="base">
              <a:spcBef>
                <a:spcPct val="0"/>
              </a:spcBef>
              <a:spcAft>
                <a:spcPct val="0"/>
              </a:spcAft>
            </a:pPr>
            <a:r>
              <a:rPr lang="en-US" sz="2200" dirty="0" smtClean="0">
                <a:solidFill>
                  <a:srgbClr val="0000FF"/>
                </a:solidFill>
                <a:latin typeface="Arial" pitchFamily="34" charset="0"/>
                <a:cs typeface="Arial" pitchFamily="34" charset="0"/>
              </a:rPr>
              <a:t>~5×10</a:t>
            </a:r>
            <a:r>
              <a:rPr lang="en-US" sz="2200" baseline="30000" dirty="0" smtClean="0">
                <a:solidFill>
                  <a:srgbClr val="0000FF"/>
                </a:solidFill>
                <a:latin typeface="Arial" pitchFamily="34" charset="0"/>
                <a:cs typeface="Arial" pitchFamily="34" charset="0"/>
              </a:rPr>
              <a:t>14</a:t>
            </a:r>
            <a:r>
              <a:rPr lang="en-US" sz="2200" baseline="30000" dirty="0">
                <a:solidFill>
                  <a:srgbClr val="0000FF"/>
                </a:solidFill>
                <a:latin typeface="Arial" pitchFamily="34" charset="0"/>
                <a:cs typeface="Arial" pitchFamily="34" charset="0"/>
              </a:rPr>
              <a:t> </a:t>
            </a:r>
            <a:r>
              <a:rPr lang="en-US" sz="2200" dirty="0" smtClean="0">
                <a:solidFill>
                  <a:srgbClr val="0000FF"/>
                </a:solidFill>
                <a:latin typeface="Arial" pitchFamily="34" charset="0"/>
                <a:cs typeface="Arial" pitchFamily="34" charset="0"/>
                <a:sym typeface="Symbol"/>
              </a:rPr>
              <a:t> Signal/Background~10</a:t>
            </a:r>
            <a:r>
              <a:rPr lang="en-US" sz="2200" baseline="30000" dirty="0" smtClean="0">
                <a:solidFill>
                  <a:srgbClr val="0000FF"/>
                </a:solidFill>
                <a:latin typeface="Arial" pitchFamily="34" charset="0"/>
                <a:cs typeface="Arial" pitchFamily="34" charset="0"/>
                <a:sym typeface="Symbol"/>
              </a:rPr>
              <a:t>-10</a:t>
            </a:r>
            <a:endParaRPr lang="en-US" sz="2200" baseline="30000" dirty="0">
              <a:solidFill>
                <a:srgbClr val="0000FF"/>
              </a:solidFill>
              <a:latin typeface="Arial" pitchFamily="34" charset="0"/>
              <a:cs typeface="Arial" pitchFamily="34" charset="0"/>
            </a:endParaRPr>
          </a:p>
        </p:txBody>
      </p:sp>
      <p:sp>
        <p:nvSpPr>
          <p:cNvPr id="19" name="Slide Number Placeholder 18"/>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52</a:t>
            </a:fld>
            <a:endParaRPr lang="en-US" sz="2200" b="1"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0"/>
            <a:ext cx="8229600" cy="685800"/>
          </a:xfrm>
          <a:prstGeom prst="rect">
            <a:avLst/>
          </a:prstGeom>
        </p:spPr>
        <p:txBody>
          <a:bodyPr/>
          <a:lstStyle/>
          <a:p>
            <a:r>
              <a:rPr lang="en-US" b="1" dirty="0" smtClean="0">
                <a:solidFill>
                  <a:srgbClr val="FF0000"/>
                </a:solidFill>
              </a:rPr>
              <a:t>Higgs Boson Decay</a:t>
            </a:r>
            <a:endParaRPr lang="en-US" b="1" dirty="0">
              <a:solidFill>
                <a:srgbClr val="FF0000"/>
              </a:solidFill>
            </a:endParaRPr>
          </a:p>
        </p:txBody>
      </p:sp>
      <p:pic>
        <p:nvPicPr>
          <p:cNvPr id="5" name="Picture 5"/>
          <p:cNvPicPr>
            <a:picLocks noChangeAspect="1"/>
          </p:cNvPicPr>
          <p:nvPr/>
        </p:nvPicPr>
        <p:blipFill>
          <a:blip r:embed="rId3" cstate="print"/>
          <a:srcRect/>
          <a:stretch>
            <a:fillRect/>
          </a:stretch>
        </p:blipFill>
        <p:spPr bwMode="auto">
          <a:xfrm>
            <a:off x="4035852" y="1053688"/>
            <a:ext cx="4953000" cy="3490197"/>
          </a:xfrm>
          <a:prstGeom prst="rect">
            <a:avLst/>
          </a:prstGeom>
          <a:noFill/>
          <a:ln w="9525">
            <a:noFill/>
            <a:miter lim="800000"/>
            <a:headEnd/>
            <a:tailEnd/>
          </a:ln>
        </p:spPr>
      </p:pic>
      <p:grpSp>
        <p:nvGrpSpPr>
          <p:cNvPr id="3" name="Group 12"/>
          <p:cNvGrpSpPr/>
          <p:nvPr/>
        </p:nvGrpSpPr>
        <p:grpSpPr>
          <a:xfrm>
            <a:off x="761027" y="2478321"/>
            <a:ext cx="2590800" cy="1631216"/>
            <a:chOff x="685800" y="3902180"/>
            <a:chExt cx="2590800" cy="1631216"/>
          </a:xfrm>
        </p:grpSpPr>
        <p:sp>
          <p:nvSpPr>
            <p:cNvPr id="10" name="Rectangle 9"/>
            <p:cNvSpPr/>
            <p:nvPr/>
          </p:nvSpPr>
          <p:spPr>
            <a:xfrm>
              <a:off x="685800" y="3902180"/>
              <a:ext cx="2590800" cy="1631216"/>
            </a:xfrm>
            <a:prstGeom prst="rect">
              <a:avLst/>
            </a:prstGeom>
          </p:spPr>
          <p:txBody>
            <a:bodyPr wrap="square">
              <a:spAutoFit/>
            </a:bodyPr>
            <a:lstStyle/>
            <a:p>
              <a:pPr marL="457200" lvl="1" defTabSz="914400" fontAlgn="base">
                <a:spcBef>
                  <a:spcPct val="0"/>
                </a:spcBef>
                <a:spcAft>
                  <a:spcPct val="0"/>
                </a:spcAft>
              </a:pPr>
              <a:r>
                <a:rPr lang="en-US" sz="2000" b="1" dirty="0">
                  <a:solidFill>
                    <a:srgbClr val="008000"/>
                  </a:solidFill>
                </a:rPr>
                <a:t>bb: </a:t>
              </a:r>
              <a:r>
                <a:rPr lang="en-US" sz="2000" b="1" dirty="0" smtClean="0">
                  <a:solidFill>
                    <a:srgbClr val="008000"/>
                  </a:solidFill>
                </a:rPr>
                <a:t>    57.7</a:t>
              </a:r>
              <a:r>
                <a:rPr lang="en-US" sz="2000" b="1" dirty="0">
                  <a:solidFill>
                    <a:srgbClr val="008000"/>
                  </a:solidFill>
                </a:rPr>
                <a:t>%</a:t>
              </a:r>
            </a:p>
            <a:p>
              <a:pPr marL="457200" lvl="1" defTabSz="914400" fontAlgn="base">
                <a:spcBef>
                  <a:spcPct val="0"/>
                </a:spcBef>
                <a:spcAft>
                  <a:spcPct val="0"/>
                </a:spcAft>
              </a:pPr>
              <a:r>
                <a:rPr lang="en-US" sz="2000" b="1" dirty="0">
                  <a:solidFill>
                    <a:srgbClr val="008000"/>
                  </a:solidFill>
                </a:rPr>
                <a:t>WW: </a:t>
              </a:r>
              <a:r>
                <a:rPr lang="en-US" sz="2000" b="1" dirty="0" smtClean="0">
                  <a:solidFill>
                    <a:srgbClr val="008000"/>
                  </a:solidFill>
                </a:rPr>
                <a:t> 21.5</a:t>
              </a:r>
              <a:r>
                <a:rPr lang="en-US" sz="2000" b="1" dirty="0">
                  <a:solidFill>
                    <a:srgbClr val="008000"/>
                  </a:solidFill>
                </a:rPr>
                <a:t>%</a:t>
              </a:r>
            </a:p>
            <a:p>
              <a:pPr marL="457200" lvl="1" defTabSz="914400" fontAlgn="base">
                <a:spcBef>
                  <a:spcPct val="0"/>
                </a:spcBef>
                <a:spcAft>
                  <a:spcPct val="0"/>
                </a:spcAft>
              </a:pPr>
              <a:r>
                <a:rPr lang="en-US" sz="2000" b="1" dirty="0" err="1">
                  <a:solidFill>
                    <a:srgbClr val="008000"/>
                  </a:solidFill>
                  <a:latin typeface="Symbol" pitchFamily="18" charset="2"/>
                </a:rPr>
                <a:t>tt</a:t>
              </a:r>
              <a:r>
                <a:rPr lang="en-US" sz="2000" b="1" dirty="0">
                  <a:solidFill>
                    <a:srgbClr val="008000"/>
                  </a:solidFill>
                </a:rPr>
                <a:t>: </a:t>
              </a:r>
              <a:r>
                <a:rPr lang="en-US" sz="2000" b="1" dirty="0" smtClean="0">
                  <a:solidFill>
                    <a:srgbClr val="008000"/>
                  </a:solidFill>
                </a:rPr>
                <a:t>     6.3</a:t>
              </a:r>
              <a:r>
                <a:rPr lang="en-US" sz="2000" b="1" dirty="0">
                  <a:solidFill>
                    <a:srgbClr val="008000"/>
                  </a:solidFill>
                </a:rPr>
                <a:t>%</a:t>
              </a:r>
            </a:p>
            <a:p>
              <a:pPr marL="457200" lvl="1" defTabSz="914400" fontAlgn="base">
                <a:spcBef>
                  <a:spcPct val="0"/>
                </a:spcBef>
                <a:spcAft>
                  <a:spcPct val="0"/>
                </a:spcAft>
              </a:pPr>
              <a:r>
                <a:rPr lang="en-US" sz="2000" b="1" dirty="0">
                  <a:solidFill>
                    <a:srgbClr val="008000"/>
                  </a:solidFill>
                </a:rPr>
                <a:t>ZZ: </a:t>
              </a:r>
              <a:r>
                <a:rPr lang="en-US" sz="2000" b="1" dirty="0" smtClean="0">
                  <a:solidFill>
                    <a:srgbClr val="008000"/>
                  </a:solidFill>
                </a:rPr>
                <a:t>     2.6</a:t>
              </a:r>
              <a:r>
                <a:rPr lang="en-US" sz="2000" b="1" dirty="0">
                  <a:solidFill>
                    <a:srgbClr val="008000"/>
                  </a:solidFill>
                </a:rPr>
                <a:t>%</a:t>
              </a:r>
            </a:p>
            <a:p>
              <a:pPr marL="457200" lvl="1" defTabSz="914400" fontAlgn="base">
                <a:spcBef>
                  <a:spcPct val="0"/>
                </a:spcBef>
                <a:spcAft>
                  <a:spcPct val="0"/>
                </a:spcAft>
              </a:pPr>
              <a:r>
                <a:rPr lang="en-US" sz="2000" b="1" dirty="0" err="1">
                  <a:solidFill>
                    <a:srgbClr val="008000"/>
                  </a:solidFill>
                  <a:latin typeface="Symbol" pitchFamily="18" charset="2"/>
                </a:rPr>
                <a:t>gg</a:t>
              </a:r>
              <a:r>
                <a:rPr lang="en-US" sz="2000" b="1" dirty="0">
                  <a:solidFill>
                    <a:srgbClr val="008000"/>
                  </a:solidFill>
                </a:rPr>
                <a:t>: </a:t>
              </a:r>
              <a:r>
                <a:rPr lang="en-US" sz="2000" b="1" dirty="0" smtClean="0">
                  <a:solidFill>
                    <a:srgbClr val="008000"/>
                  </a:solidFill>
                </a:rPr>
                <a:t>     0.23</a:t>
              </a:r>
              <a:r>
                <a:rPr lang="en-US" sz="2000" b="1" dirty="0">
                  <a:solidFill>
                    <a:srgbClr val="008000"/>
                  </a:solidFill>
                </a:rPr>
                <a:t>%</a:t>
              </a:r>
            </a:p>
          </p:txBody>
        </p:sp>
        <p:cxnSp>
          <p:nvCxnSpPr>
            <p:cNvPr id="12" name="Straight Connector 11"/>
            <p:cNvCxnSpPr/>
            <p:nvPr/>
          </p:nvCxnSpPr>
          <p:spPr bwMode="auto">
            <a:xfrm>
              <a:off x="1370610" y="3944879"/>
              <a:ext cx="152400" cy="0"/>
            </a:xfrm>
            <a:prstGeom prst="line">
              <a:avLst/>
            </a:prstGeom>
            <a:solidFill>
              <a:schemeClr val="accent1"/>
            </a:solidFill>
            <a:ln w="19050" cap="flat" cmpd="sng" algn="ctr">
              <a:solidFill>
                <a:srgbClr val="008000"/>
              </a:solidFill>
              <a:prstDash val="solid"/>
              <a:round/>
              <a:headEnd type="none" w="med" len="med"/>
              <a:tailEnd type="none" w="med" len="med"/>
            </a:ln>
            <a:effectLst/>
          </p:spPr>
        </p:cxnSp>
      </p:grpSp>
      <p:sp>
        <p:nvSpPr>
          <p:cNvPr id="8" name="TextBox 7"/>
          <p:cNvSpPr txBox="1"/>
          <p:nvPr/>
        </p:nvSpPr>
        <p:spPr>
          <a:xfrm>
            <a:off x="356191" y="958202"/>
            <a:ext cx="3744936" cy="1446550"/>
          </a:xfrm>
          <a:prstGeom prst="rect">
            <a:avLst/>
          </a:prstGeom>
          <a:noFill/>
        </p:spPr>
        <p:txBody>
          <a:bodyPr wrap="none" rtlCol="0">
            <a:spAutoFit/>
          </a:bodyPr>
          <a:lstStyle/>
          <a:p>
            <a:pPr defTabSz="914400" fontAlgn="base">
              <a:spcBef>
                <a:spcPct val="0"/>
              </a:spcBef>
              <a:spcAft>
                <a:spcPct val="0"/>
              </a:spcAft>
            </a:pPr>
            <a:r>
              <a:rPr lang="en-US" sz="2200" dirty="0" smtClean="0">
                <a:solidFill>
                  <a:srgbClr val="0000FF"/>
                </a:solidFill>
                <a:latin typeface="Arial" pitchFamily="34" charset="0"/>
                <a:cs typeface="Arial" pitchFamily="34" charset="0"/>
              </a:rPr>
              <a:t>Higgs boson is expected to</a:t>
            </a:r>
          </a:p>
          <a:p>
            <a:pPr defTabSz="914400" fontAlgn="base">
              <a:spcBef>
                <a:spcPct val="0"/>
              </a:spcBef>
              <a:spcAft>
                <a:spcPct val="0"/>
              </a:spcAft>
            </a:pPr>
            <a:r>
              <a:rPr lang="en-US" sz="2200" dirty="0">
                <a:solidFill>
                  <a:srgbClr val="0000FF"/>
                </a:solidFill>
                <a:latin typeface="Arial" pitchFamily="34" charset="0"/>
                <a:cs typeface="Arial" pitchFamily="34" charset="0"/>
              </a:rPr>
              <a:t>h</a:t>
            </a:r>
            <a:r>
              <a:rPr lang="en-US" sz="2200" dirty="0" smtClean="0">
                <a:solidFill>
                  <a:srgbClr val="0000FF"/>
                </a:solidFill>
                <a:latin typeface="Arial" pitchFamily="34" charset="0"/>
                <a:cs typeface="Arial" pitchFamily="34" charset="0"/>
              </a:rPr>
              <a:t>ave a lifetime of ~10</a:t>
            </a:r>
            <a:r>
              <a:rPr lang="en-US" sz="2200" baseline="30000" dirty="0" smtClean="0">
                <a:solidFill>
                  <a:srgbClr val="0000FF"/>
                </a:solidFill>
                <a:latin typeface="Arial" pitchFamily="34" charset="0"/>
                <a:cs typeface="Arial" pitchFamily="34" charset="0"/>
              </a:rPr>
              <a:t>-22</a:t>
            </a:r>
            <a:r>
              <a:rPr lang="en-US" sz="2200" dirty="0" smtClean="0">
                <a:solidFill>
                  <a:srgbClr val="0000FF"/>
                </a:solidFill>
                <a:latin typeface="Arial" pitchFamily="34" charset="0"/>
                <a:cs typeface="Arial" pitchFamily="34" charset="0"/>
              </a:rPr>
              <a:t> sec</a:t>
            </a:r>
          </a:p>
          <a:p>
            <a:pPr defTabSz="914400" fontAlgn="base">
              <a:spcBef>
                <a:spcPct val="0"/>
              </a:spcBef>
              <a:spcAft>
                <a:spcPct val="0"/>
              </a:spcAft>
            </a:pPr>
            <a:r>
              <a:rPr lang="en-US" sz="2200" dirty="0" smtClean="0">
                <a:solidFill>
                  <a:srgbClr val="0000FF"/>
                </a:solidFill>
                <a:latin typeface="Arial" pitchFamily="34" charset="0"/>
                <a:cs typeface="Arial" pitchFamily="34" charset="0"/>
              </a:rPr>
              <a:t>and decays immediately</a:t>
            </a:r>
          </a:p>
          <a:p>
            <a:pPr defTabSz="914400" fontAlgn="base">
              <a:spcBef>
                <a:spcPct val="0"/>
              </a:spcBef>
              <a:spcAft>
                <a:spcPct val="0"/>
              </a:spcAft>
            </a:pPr>
            <a:r>
              <a:rPr lang="en-US" sz="2200" dirty="0">
                <a:solidFill>
                  <a:srgbClr val="0000FF"/>
                </a:solidFill>
                <a:latin typeface="Arial" pitchFamily="34" charset="0"/>
                <a:cs typeface="Arial" pitchFamily="34" charset="0"/>
              </a:rPr>
              <a:t>t</a:t>
            </a:r>
            <a:r>
              <a:rPr lang="en-US" sz="2200" dirty="0" smtClean="0">
                <a:solidFill>
                  <a:srgbClr val="0000FF"/>
                </a:solidFill>
                <a:latin typeface="Arial" pitchFamily="34" charset="0"/>
                <a:cs typeface="Arial" pitchFamily="34" charset="0"/>
              </a:rPr>
              <a:t>o (</a:t>
            </a:r>
            <a:r>
              <a:rPr lang="en-US" sz="2200" dirty="0" err="1" smtClean="0">
                <a:solidFill>
                  <a:srgbClr val="0000FF"/>
                </a:solidFill>
                <a:latin typeface="Arial" pitchFamily="34" charset="0"/>
                <a:cs typeface="Arial" pitchFamily="34" charset="0"/>
              </a:rPr>
              <a:t>m</a:t>
            </a:r>
            <a:r>
              <a:rPr lang="en-US" sz="2200" baseline="-25000" dirty="0" err="1" smtClean="0">
                <a:solidFill>
                  <a:srgbClr val="0000FF"/>
                </a:solidFill>
                <a:latin typeface="Arial" pitchFamily="34" charset="0"/>
                <a:cs typeface="Arial" pitchFamily="34" charset="0"/>
              </a:rPr>
              <a:t>H</a:t>
            </a:r>
            <a:r>
              <a:rPr lang="en-US" sz="2200" dirty="0" smtClean="0">
                <a:solidFill>
                  <a:srgbClr val="0000FF"/>
                </a:solidFill>
                <a:latin typeface="Arial" pitchFamily="34" charset="0"/>
                <a:cs typeface="Arial" pitchFamily="34" charset="0"/>
              </a:rPr>
              <a:t>=125 </a:t>
            </a:r>
            <a:r>
              <a:rPr lang="en-US" sz="2200" dirty="0" err="1" smtClean="0">
                <a:solidFill>
                  <a:srgbClr val="0000FF"/>
                </a:solidFill>
                <a:latin typeface="Arial" pitchFamily="34" charset="0"/>
                <a:cs typeface="Arial" pitchFamily="34" charset="0"/>
              </a:rPr>
              <a:t>GeV</a:t>
            </a:r>
            <a:r>
              <a:rPr lang="en-US" sz="2200" dirty="0" smtClean="0">
                <a:solidFill>
                  <a:srgbClr val="0000FF"/>
                </a:solidFill>
                <a:latin typeface="Arial" pitchFamily="34" charset="0"/>
                <a:cs typeface="Arial" pitchFamily="34" charset="0"/>
              </a:rPr>
              <a:t>)</a:t>
            </a:r>
          </a:p>
        </p:txBody>
      </p:sp>
      <p:graphicFrame>
        <p:nvGraphicFramePr>
          <p:cNvPr id="17" name="Object 16"/>
          <p:cNvGraphicFramePr>
            <a:graphicFrameLocks noChangeAspect="1"/>
          </p:cNvGraphicFramePr>
          <p:nvPr>
            <p:extLst>
              <p:ext uri="{D42A27DB-BD31-4B8C-83A1-F6EECF244321}">
                <p14:modId xmlns="" xmlns:p14="http://schemas.microsoft.com/office/powerpoint/2010/main" val="135878342"/>
              </p:ext>
            </p:extLst>
          </p:nvPr>
        </p:nvGraphicFramePr>
        <p:xfrm>
          <a:off x="1143000" y="5410200"/>
          <a:ext cx="6121401" cy="1092200"/>
        </p:xfrm>
        <a:graphic>
          <a:graphicData uri="http://schemas.openxmlformats.org/presentationml/2006/ole">
            <p:oleObj spid="_x0000_s184322" name="Equation" r:id="rId4" imgW="6121080" imgH="1091880" progId="">
              <p:embed/>
            </p:oleObj>
          </a:graphicData>
        </a:graphic>
      </p:graphicFrame>
      <p:grpSp>
        <p:nvGrpSpPr>
          <p:cNvPr id="6" name="Group 5"/>
          <p:cNvGrpSpPr/>
          <p:nvPr/>
        </p:nvGrpSpPr>
        <p:grpSpPr>
          <a:xfrm>
            <a:off x="357963" y="4543885"/>
            <a:ext cx="8630889" cy="769441"/>
            <a:chOff x="357963" y="4543885"/>
            <a:chExt cx="8630889" cy="769441"/>
          </a:xfrm>
        </p:grpSpPr>
        <p:sp>
          <p:nvSpPr>
            <p:cNvPr id="14" name="TextBox 13"/>
            <p:cNvSpPr txBox="1"/>
            <p:nvPr/>
          </p:nvSpPr>
          <p:spPr>
            <a:xfrm>
              <a:off x="357963" y="4543885"/>
              <a:ext cx="8630889" cy="769441"/>
            </a:xfrm>
            <a:prstGeom prst="rect">
              <a:avLst/>
            </a:prstGeom>
            <a:noFill/>
          </p:spPr>
          <p:txBody>
            <a:bodyPr wrap="none" rtlCol="0">
              <a:spAutoFit/>
            </a:bodyPr>
            <a:lstStyle/>
            <a:p>
              <a:pPr defTabSz="914400" fontAlgn="base">
                <a:spcBef>
                  <a:spcPct val="0"/>
                </a:spcBef>
                <a:spcAft>
                  <a:spcPct val="0"/>
                </a:spcAft>
              </a:pPr>
              <a:r>
                <a:rPr lang="en-US" sz="2200" dirty="0">
                  <a:solidFill>
                    <a:srgbClr val="0000FF"/>
                  </a:solidFill>
                  <a:latin typeface="Arial" pitchFamily="34" charset="0"/>
                  <a:cs typeface="Arial" pitchFamily="34" charset="0"/>
                </a:rPr>
                <a:t>b</a:t>
              </a:r>
              <a:r>
                <a:rPr lang="en-US" sz="2200" dirty="0" smtClean="0">
                  <a:solidFill>
                    <a:srgbClr val="0000FF"/>
                  </a:solidFill>
                  <a:latin typeface="Arial" pitchFamily="34" charset="0"/>
                  <a:cs typeface="Arial" pitchFamily="34" charset="0"/>
                </a:rPr>
                <a:t>b and </a:t>
              </a:r>
              <a:r>
                <a:rPr lang="en-US" sz="2200" dirty="0" err="1" smtClean="0">
                  <a:solidFill>
                    <a:srgbClr val="0000FF"/>
                  </a:solidFill>
                  <a:latin typeface="Symbol" pitchFamily="18" charset="2"/>
                  <a:cs typeface="Arial" pitchFamily="34" charset="0"/>
                </a:rPr>
                <a:t>tt</a:t>
              </a:r>
              <a:r>
                <a:rPr lang="en-US" sz="2200" dirty="0" smtClean="0">
                  <a:solidFill>
                    <a:srgbClr val="0000FF"/>
                  </a:solidFill>
                  <a:latin typeface="Arial" pitchFamily="34" charset="0"/>
                  <a:cs typeface="Arial" pitchFamily="34" charset="0"/>
                </a:rPr>
                <a:t> final states are overwhelmed by backgrounds, clean final</a:t>
              </a:r>
            </a:p>
            <a:p>
              <a:pPr defTabSz="914400" fontAlgn="base">
                <a:spcBef>
                  <a:spcPct val="0"/>
                </a:spcBef>
                <a:spcAft>
                  <a:spcPct val="0"/>
                </a:spcAft>
              </a:pPr>
              <a:r>
                <a:rPr lang="en-US" sz="2200" dirty="0">
                  <a:solidFill>
                    <a:srgbClr val="0000FF"/>
                  </a:solidFill>
                  <a:latin typeface="Arial" pitchFamily="34" charset="0"/>
                  <a:cs typeface="Arial" pitchFamily="34" charset="0"/>
                </a:rPr>
                <a:t>s</a:t>
              </a:r>
              <a:r>
                <a:rPr lang="en-US" sz="2200" dirty="0" smtClean="0">
                  <a:solidFill>
                    <a:srgbClr val="0000FF"/>
                  </a:solidFill>
                  <a:latin typeface="Arial" pitchFamily="34" charset="0"/>
                  <a:cs typeface="Arial" pitchFamily="34" charset="0"/>
                </a:rPr>
                <a:t>tates generally involve leptons (e and </a:t>
              </a:r>
              <a:r>
                <a:rPr lang="en-US" sz="2200" dirty="0" smtClean="0">
                  <a:solidFill>
                    <a:srgbClr val="0000FF"/>
                  </a:solidFill>
                  <a:latin typeface="Symbol" pitchFamily="18" charset="2"/>
                  <a:cs typeface="Arial" pitchFamily="34" charset="0"/>
                </a:rPr>
                <a:t>m</a:t>
              </a:r>
              <a:r>
                <a:rPr lang="en-US" sz="2200" dirty="0" smtClean="0">
                  <a:solidFill>
                    <a:srgbClr val="0000FF"/>
                  </a:solidFill>
                  <a:latin typeface="Arial" pitchFamily="34" charset="0"/>
                  <a:cs typeface="Arial" pitchFamily="34" charset="0"/>
                </a:rPr>
                <a:t>). </a:t>
              </a:r>
              <a:r>
                <a:rPr lang="en-US" sz="2200" dirty="0">
                  <a:solidFill>
                    <a:srgbClr val="0000FF"/>
                  </a:solidFill>
                  <a:latin typeface="Arial" pitchFamily="34" charset="0"/>
                  <a:cs typeface="Arial" pitchFamily="34" charset="0"/>
                </a:rPr>
                <a:t>M</a:t>
              </a:r>
              <a:r>
                <a:rPr lang="en-US" sz="2200" dirty="0" smtClean="0">
                  <a:solidFill>
                    <a:srgbClr val="0000FF"/>
                  </a:solidFill>
                  <a:latin typeface="Arial" pitchFamily="34" charset="0"/>
                  <a:cs typeface="Arial" pitchFamily="34" charset="0"/>
                </a:rPr>
                <a:t>ost sensitive channels:</a:t>
              </a:r>
              <a:endParaRPr lang="en-US" sz="2200" dirty="0">
                <a:solidFill>
                  <a:srgbClr val="0000FF"/>
                </a:solidFill>
                <a:latin typeface="Arial" pitchFamily="34" charset="0"/>
                <a:cs typeface="Arial" pitchFamily="34" charset="0"/>
              </a:endParaRPr>
            </a:p>
          </p:txBody>
        </p:sp>
        <p:cxnSp>
          <p:nvCxnSpPr>
            <p:cNvPr id="4" name="Straight Connector 3"/>
            <p:cNvCxnSpPr/>
            <p:nvPr/>
          </p:nvCxnSpPr>
          <p:spPr>
            <a:xfrm>
              <a:off x="609598" y="4648200"/>
              <a:ext cx="151427"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4"/>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53</a:t>
            </a:fld>
            <a:endParaRPr lang="en-US" sz="2200" b="1"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609600"/>
          </a:xfrm>
          <a:prstGeom prst="rect">
            <a:avLst/>
          </a:prstGeom>
        </p:spPr>
        <p:txBody>
          <a:bodyPr/>
          <a:lstStyle/>
          <a:p>
            <a:r>
              <a:rPr lang="en-US" b="1" dirty="0">
                <a:solidFill>
                  <a:srgbClr val="FF0000"/>
                </a:solidFill>
              </a:rPr>
              <a:t> H → </a:t>
            </a:r>
            <a:r>
              <a:rPr lang="en-US" b="1" dirty="0" smtClean="0">
                <a:solidFill>
                  <a:srgbClr val="FF0000"/>
                </a:solidFill>
                <a:latin typeface="Symbol" pitchFamily="18" charset="2"/>
              </a:rPr>
              <a:t> </a:t>
            </a:r>
            <a:r>
              <a:rPr lang="en-US" b="1" dirty="0" smtClean="0">
                <a:solidFill>
                  <a:srgbClr val="FF0000"/>
                </a:solidFill>
                <a:cs typeface="Arial" pitchFamily="34" charset="0"/>
              </a:rPr>
              <a:t>Search</a:t>
            </a:r>
            <a:endParaRPr lang="en-US" b="1" dirty="0">
              <a:solidFill>
                <a:srgbClr val="FF0000"/>
              </a:solidFill>
              <a:cs typeface="Arial" pitchFamily="34" charset="0"/>
            </a:endParaRPr>
          </a:p>
        </p:txBody>
      </p:sp>
      <p:sp>
        <p:nvSpPr>
          <p:cNvPr id="3" name="TextBox 2"/>
          <p:cNvSpPr txBox="1"/>
          <p:nvPr/>
        </p:nvSpPr>
        <p:spPr>
          <a:xfrm>
            <a:off x="828302" y="5943600"/>
            <a:ext cx="7350089" cy="707886"/>
          </a:xfrm>
          <a:prstGeom prst="rect">
            <a:avLst/>
          </a:prstGeom>
          <a:noFill/>
        </p:spPr>
        <p:txBody>
          <a:bodyPr wrap="none" rtlCol="0">
            <a:spAutoFit/>
          </a:bodyPr>
          <a:lstStyle/>
          <a:p>
            <a:pPr algn="ctr" defTabSz="914400" fontAlgn="base">
              <a:spcBef>
                <a:spcPct val="0"/>
              </a:spcBef>
              <a:spcAft>
                <a:spcPct val="0"/>
              </a:spcAft>
            </a:pPr>
            <a:r>
              <a:rPr lang="en-US" sz="2000" dirty="0" smtClean="0">
                <a:solidFill>
                  <a:srgbClr val="0000FF"/>
                </a:solidFill>
                <a:latin typeface="Arial" pitchFamily="34" charset="0"/>
                <a:cs typeface="Arial" pitchFamily="34" charset="0"/>
              </a:rPr>
              <a:t>Observe an excess of ~300 events (170 expected at 126 </a:t>
            </a:r>
            <a:r>
              <a:rPr lang="en-US" sz="2000" dirty="0" err="1" smtClean="0">
                <a:solidFill>
                  <a:srgbClr val="0000FF"/>
                </a:solidFill>
                <a:latin typeface="Arial" pitchFamily="34" charset="0"/>
                <a:cs typeface="Arial" pitchFamily="34" charset="0"/>
              </a:rPr>
              <a:t>GeV</a:t>
            </a:r>
            <a:r>
              <a:rPr lang="en-US" sz="2000" dirty="0" smtClean="0">
                <a:solidFill>
                  <a:srgbClr val="0000FF"/>
                </a:solidFill>
                <a:latin typeface="Arial" pitchFamily="34" charset="0"/>
                <a:cs typeface="Arial" pitchFamily="34" charset="0"/>
              </a:rPr>
              <a:t>) </a:t>
            </a:r>
          </a:p>
          <a:p>
            <a:pPr algn="ctr" defTabSz="914400" fontAlgn="base">
              <a:spcBef>
                <a:spcPct val="0"/>
              </a:spcBef>
              <a:spcAft>
                <a:spcPct val="0"/>
              </a:spcAft>
            </a:pPr>
            <a:r>
              <a:rPr lang="en-US" sz="2000" dirty="0" smtClean="0">
                <a:solidFill>
                  <a:srgbClr val="FF0000"/>
                </a:solidFill>
                <a:latin typeface="Arial" pitchFamily="34" charset="0"/>
                <a:cs typeface="Arial" pitchFamily="34" charset="0"/>
                <a:sym typeface="Symbol"/>
              </a:rPr>
              <a:t> probability of background fluctuation: 2×10</a:t>
            </a:r>
            <a:r>
              <a:rPr lang="en-US" sz="2000" baseline="30000" dirty="0" smtClean="0">
                <a:solidFill>
                  <a:srgbClr val="FF0000"/>
                </a:solidFill>
                <a:latin typeface="Arial" pitchFamily="34" charset="0"/>
                <a:cs typeface="Arial" pitchFamily="34" charset="0"/>
                <a:sym typeface="Symbol"/>
              </a:rPr>
              <a:t>-6</a:t>
            </a:r>
            <a:r>
              <a:rPr lang="en-US" sz="2000" dirty="0" smtClean="0">
                <a:solidFill>
                  <a:srgbClr val="FF0000"/>
                </a:solidFill>
                <a:latin typeface="Arial" pitchFamily="34" charset="0"/>
                <a:cs typeface="Arial" pitchFamily="34" charset="0"/>
                <a:sym typeface="Symbol"/>
              </a:rPr>
              <a:t> (4.5</a:t>
            </a:r>
            <a:r>
              <a:rPr lang="en-US" sz="2000" dirty="0" smtClean="0">
                <a:solidFill>
                  <a:srgbClr val="FF0000"/>
                </a:solidFill>
                <a:latin typeface="Symbol" pitchFamily="18" charset="2"/>
                <a:cs typeface="Arial" pitchFamily="34" charset="0"/>
                <a:sym typeface="Symbol"/>
              </a:rPr>
              <a:t>s</a:t>
            </a:r>
            <a:r>
              <a:rPr lang="en-US" sz="2000" dirty="0" smtClean="0">
                <a:solidFill>
                  <a:srgbClr val="FF0000"/>
                </a:solidFill>
                <a:latin typeface="Arial" pitchFamily="34" charset="0"/>
                <a:cs typeface="Arial" pitchFamily="34" charset="0"/>
                <a:sym typeface="Symbol"/>
              </a:rPr>
              <a:t>)</a:t>
            </a:r>
            <a:endParaRPr lang="en-US" sz="2000" dirty="0" smtClean="0">
              <a:solidFill>
                <a:srgbClr val="FF0000"/>
              </a:solidFill>
              <a:latin typeface="Arial" pitchFamily="34" charset="0"/>
              <a:cs typeface="Arial" pitchFamily="34" charset="0"/>
            </a:endParaRPr>
          </a:p>
        </p:txBody>
      </p:sp>
      <p:sp>
        <p:nvSpPr>
          <p:cNvPr id="4" name="Rectangle 3"/>
          <p:cNvSpPr/>
          <p:nvPr/>
        </p:nvSpPr>
        <p:spPr>
          <a:xfrm>
            <a:off x="457200" y="858051"/>
            <a:ext cx="7491153" cy="1785104"/>
          </a:xfrm>
          <a:prstGeom prst="rect">
            <a:avLst/>
          </a:prstGeom>
        </p:spPr>
        <p:txBody>
          <a:bodyPr wrap="none">
            <a:spAutoFit/>
          </a:bodyPr>
          <a:lstStyle/>
          <a:p>
            <a:pPr defTabSz="914400" fontAlgn="base">
              <a:spcBef>
                <a:spcPct val="0"/>
              </a:spcBef>
              <a:spcAft>
                <a:spcPct val="0"/>
              </a:spcAft>
            </a:pPr>
            <a:r>
              <a:rPr lang="en-US" sz="2000" dirty="0" smtClean="0">
                <a:solidFill>
                  <a:srgbClr val="0000FF"/>
                </a:solidFill>
                <a:latin typeface="Arial" pitchFamily="34" charset="0"/>
                <a:cs typeface="Arial" pitchFamily="34" charset="0"/>
              </a:rPr>
              <a:t>Photons are stable particles that can be identified and measured</a:t>
            </a:r>
          </a:p>
          <a:p>
            <a:pPr defTabSz="914400" fontAlgn="base">
              <a:spcBef>
                <a:spcPct val="0"/>
              </a:spcBef>
              <a:spcAft>
                <a:spcPct val="0"/>
              </a:spcAft>
            </a:pPr>
            <a:r>
              <a:rPr lang="en-US" sz="2000" dirty="0">
                <a:solidFill>
                  <a:srgbClr val="0000FF"/>
                </a:solidFill>
                <a:latin typeface="Arial" pitchFamily="34" charset="0"/>
                <a:cs typeface="Arial" pitchFamily="34" charset="0"/>
              </a:rPr>
              <a:t>r</a:t>
            </a:r>
            <a:r>
              <a:rPr lang="en-US" sz="2000" dirty="0" smtClean="0">
                <a:solidFill>
                  <a:srgbClr val="0000FF"/>
                </a:solidFill>
                <a:latin typeface="Arial" pitchFamily="34" charset="0"/>
                <a:cs typeface="Arial" pitchFamily="34" charset="0"/>
              </a:rPr>
              <a:t>elative easily </a:t>
            </a:r>
            <a:r>
              <a:rPr lang="en-US" sz="2000" dirty="0" smtClean="0">
                <a:solidFill>
                  <a:srgbClr val="0000FF"/>
                </a:solidFill>
                <a:latin typeface="Arial" pitchFamily="34" charset="0"/>
                <a:cs typeface="Arial" pitchFamily="34" charset="0"/>
                <a:sym typeface="Symbol"/>
              </a:rPr>
              <a:t> full reconstruction of the Higgs boson decay.</a:t>
            </a:r>
          </a:p>
          <a:p>
            <a:pPr defTabSz="914400" fontAlgn="base">
              <a:spcBef>
                <a:spcPct val="0"/>
              </a:spcBef>
              <a:spcAft>
                <a:spcPct val="0"/>
              </a:spcAft>
            </a:pPr>
            <a:endParaRPr lang="en-US" sz="1000" dirty="0" smtClean="0">
              <a:solidFill>
                <a:srgbClr val="0000FF"/>
              </a:solidFill>
              <a:latin typeface="Arial" pitchFamily="34" charset="0"/>
              <a:cs typeface="Arial" pitchFamily="34" charset="0"/>
            </a:endParaRPr>
          </a:p>
          <a:p>
            <a:pPr defTabSz="914400" fontAlgn="base">
              <a:spcBef>
                <a:spcPct val="0"/>
              </a:spcBef>
              <a:spcAft>
                <a:spcPct val="0"/>
              </a:spcAft>
            </a:pPr>
            <a:r>
              <a:rPr lang="en-US" sz="2000" dirty="0" smtClean="0">
                <a:solidFill>
                  <a:srgbClr val="0000FF"/>
                </a:solidFill>
                <a:latin typeface="Arial" pitchFamily="34" charset="0"/>
                <a:cs typeface="Arial" pitchFamily="34" charset="0"/>
              </a:rPr>
              <a:t>Select candidate events with two high momentum </a:t>
            </a:r>
          </a:p>
          <a:p>
            <a:pPr defTabSz="914400" fontAlgn="base">
              <a:spcBef>
                <a:spcPct val="0"/>
              </a:spcBef>
              <a:spcAft>
                <a:spcPct val="0"/>
              </a:spcAft>
            </a:pPr>
            <a:r>
              <a:rPr lang="en-US" sz="2000" dirty="0" smtClean="0">
                <a:solidFill>
                  <a:srgbClr val="0000FF"/>
                </a:solidFill>
                <a:latin typeface="Arial" pitchFamily="34" charset="0"/>
                <a:cs typeface="Arial" pitchFamily="34" charset="0"/>
              </a:rPr>
              <a:t>photons and reconstruct  the mass of the </a:t>
            </a:r>
            <a:r>
              <a:rPr lang="en-US" sz="2000" dirty="0" err="1" smtClean="0">
                <a:solidFill>
                  <a:srgbClr val="0000FF"/>
                </a:solidFill>
                <a:latin typeface="Arial" pitchFamily="34" charset="0"/>
                <a:cs typeface="Arial" pitchFamily="34" charset="0"/>
              </a:rPr>
              <a:t>diphoton</a:t>
            </a:r>
            <a:r>
              <a:rPr lang="en-US" sz="2000" dirty="0" smtClean="0">
                <a:solidFill>
                  <a:srgbClr val="0000FF"/>
                </a:solidFill>
                <a:latin typeface="Arial" pitchFamily="34" charset="0"/>
                <a:cs typeface="Arial" pitchFamily="34" charset="0"/>
              </a:rPr>
              <a:t> </a:t>
            </a:r>
          </a:p>
          <a:p>
            <a:pPr defTabSz="914400" fontAlgn="base">
              <a:spcBef>
                <a:spcPct val="0"/>
              </a:spcBef>
              <a:spcAft>
                <a:spcPct val="0"/>
              </a:spcAft>
            </a:pPr>
            <a:r>
              <a:rPr lang="en-US" sz="2000" dirty="0" smtClean="0">
                <a:solidFill>
                  <a:srgbClr val="0000FF"/>
                </a:solidFill>
                <a:latin typeface="Arial" pitchFamily="34" charset="0"/>
                <a:cs typeface="Arial" pitchFamily="34" charset="0"/>
              </a:rPr>
              <a:t>system. Categorizing samples to improve sensitivity.</a:t>
            </a:r>
          </a:p>
        </p:txBody>
      </p:sp>
      <p:pic>
        <p:nvPicPr>
          <p:cNvPr id="258050" name="Picture 2" descr="https://atlas.web.cern.ch/Atlas/GROUPS/PHYSICS/PAPERS/HIGG-2012-27/figaux_067.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0027" y="2806526"/>
            <a:ext cx="4104513" cy="294627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5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34540" y="2738834"/>
            <a:ext cx="4294733" cy="3081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Group 7"/>
          <p:cNvGrpSpPr/>
          <p:nvPr/>
        </p:nvGrpSpPr>
        <p:grpSpPr>
          <a:xfrm>
            <a:off x="6530111" y="1598424"/>
            <a:ext cx="2191493" cy="1140409"/>
            <a:chOff x="5791200" y="1616148"/>
            <a:chExt cx="2191493" cy="1140409"/>
          </a:xfrm>
        </p:grpSpPr>
        <p:pic>
          <p:nvPicPr>
            <p:cNvPr id="262170" name="Picture 26" descr="http://www.physikblog.eu/wp-content/uploads/2011/04/higgs-gammagamma_egede.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7229" r="56547" b="52980"/>
            <a:stretch/>
          </p:blipFill>
          <p:spPr bwMode="auto">
            <a:xfrm>
              <a:off x="5791200" y="1616148"/>
              <a:ext cx="2191493" cy="114040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6019800" y="1616148"/>
              <a:ext cx="462106" cy="170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200" b="1">
                <a:solidFill>
                  <a:prstClr val="white"/>
                </a:solidFill>
              </a:endParaRPr>
            </a:p>
          </p:txBody>
        </p:sp>
      </p:grpSp>
      <p:sp>
        <p:nvSpPr>
          <p:cNvPr id="12" name="Slide Number Placeholder 11"/>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54</a:t>
            </a:fld>
            <a:endParaRPr lang="en-US" sz="2200" b="1" dirty="0">
              <a:solidFill>
                <a:srgbClr val="FF0000"/>
              </a:solidFill>
            </a:endParaRPr>
          </a:p>
        </p:txBody>
      </p:sp>
    </p:spTree>
    <p:extLst>
      <p:ext uri="{BB962C8B-B14F-4D97-AF65-F5344CB8AC3E}">
        <p14:creationId xmlns="" xmlns:p14="http://schemas.microsoft.com/office/powerpoint/2010/main" val="30501914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767" y="76200"/>
            <a:ext cx="8229600" cy="609600"/>
          </a:xfrm>
          <a:prstGeom prst="rect">
            <a:avLst/>
          </a:prstGeom>
        </p:spPr>
        <p:txBody>
          <a:bodyPr/>
          <a:lstStyle/>
          <a:p>
            <a:r>
              <a:rPr lang="en-US" b="1" dirty="0">
                <a:solidFill>
                  <a:srgbClr val="FF0000"/>
                </a:solidFill>
              </a:rPr>
              <a:t>H→ZZ*→</a:t>
            </a:r>
            <a:r>
              <a:rPr lang="en-US" b="1" dirty="0" smtClean="0">
                <a:solidFill>
                  <a:srgbClr val="FF0000"/>
                </a:solidFill>
              </a:rPr>
              <a:t>4l Search</a:t>
            </a:r>
            <a:endParaRPr lang="en-US" b="1" dirty="0">
              <a:solidFill>
                <a:srgbClr val="FF0000"/>
              </a:solidFill>
            </a:endParaRPr>
          </a:p>
        </p:txBody>
      </p:sp>
      <p:pic>
        <p:nvPicPr>
          <p:cNvPr id="13"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8591" y="2612065"/>
            <a:ext cx="4114800" cy="394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8591" y="826961"/>
            <a:ext cx="6817892" cy="1785104"/>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FF"/>
                </a:solidFill>
                <a:latin typeface="Arial" pitchFamily="34" charset="0"/>
                <a:cs typeface="Arial" pitchFamily="34" charset="0"/>
              </a:rPr>
              <a:t>Z bosons have a lifetime of 10</a:t>
            </a:r>
            <a:r>
              <a:rPr lang="en-US" sz="2000" baseline="30000" dirty="0" smtClean="0">
                <a:solidFill>
                  <a:srgbClr val="0000FF"/>
                </a:solidFill>
                <a:latin typeface="Arial" pitchFamily="34" charset="0"/>
                <a:cs typeface="Arial" pitchFamily="34" charset="0"/>
              </a:rPr>
              <a:t>-25</a:t>
            </a:r>
            <a:r>
              <a:rPr lang="en-US" sz="2000" dirty="0" smtClean="0">
                <a:solidFill>
                  <a:srgbClr val="0000FF"/>
                </a:solidFill>
                <a:latin typeface="Arial" pitchFamily="34" charset="0"/>
                <a:cs typeface="Arial" pitchFamily="34" charset="0"/>
              </a:rPr>
              <a:t> sec, only </a:t>
            </a:r>
          </a:p>
          <a:p>
            <a:pPr defTabSz="914400" fontAlgn="base">
              <a:spcBef>
                <a:spcPct val="0"/>
              </a:spcBef>
              <a:spcAft>
                <a:spcPct val="0"/>
              </a:spcAft>
            </a:pPr>
            <a:r>
              <a:rPr lang="en-US" sz="2000" dirty="0" smtClean="0">
                <a:solidFill>
                  <a:srgbClr val="0000FF"/>
                </a:solidFill>
                <a:latin typeface="Arial" pitchFamily="34" charset="0"/>
                <a:cs typeface="Arial" pitchFamily="34" charset="0"/>
              </a:rPr>
              <a:t>their decay products can be directly detected. </a:t>
            </a:r>
          </a:p>
          <a:p>
            <a:pPr defTabSz="914400" fontAlgn="base">
              <a:spcBef>
                <a:spcPct val="0"/>
              </a:spcBef>
              <a:spcAft>
                <a:spcPct val="0"/>
              </a:spcAft>
            </a:pPr>
            <a:endParaRPr lang="en-US" sz="1000" dirty="0" smtClean="0">
              <a:solidFill>
                <a:srgbClr val="0000FF"/>
              </a:solidFill>
              <a:latin typeface="Arial" pitchFamily="34" charset="0"/>
              <a:cs typeface="Arial" pitchFamily="34" charset="0"/>
            </a:endParaRPr>
          </a:p>
          <a:p>
            <a:pPr defTabSz="914400" fontAlgn="base">
              <a:spcBef>
                <a:spcPct val="0"/>
              </a:spcBef>
              <a:spcAft>
                <a:spcPct val="0"/>
              </a:spcAft>
            </a:pPr>
            <a:r>
              <a:rPr lang="en-US" sz="2000" dirty="0" smtClean="0">
                <a:solidFill>
                  <a:srgbClr val="0000FF"/>
                </a:solidFill>
                <a:latin typeface="Arial" pitchFamily="34" charset="0"/>
                <a:cs typeface="Arial" pitchFamily="34" charset="0"/>
              </a:rPr>
              <a:t>When both Z bosons decay to pairs of electrons or </a:t>
            </a:r>
            <a:r>
              <a:rPr lang="en-US" sz="2000" dirty="0" err="1" smtClean="0">
                <a:solidFill>
                  <a:srgbClr val="0000FF"/>
                </a:solidFill>
                <a:latin typeface="Arial" pitchFamily="34" charset="0"/>
                <a:cs typeface="Arial" pitchFamily="34" charset="0"/>
              </a:rPr>
              <a:t>muons</a:t>
            </a:r>
            <a:r>
              <a:rPr lang="en-US" sz="2000" dirty="0" smtClean="0">
                <a:solidFill>
                  <a:srgbClr val="0000FF"/>
                </a:solidFill>
                <a:latin typeface="Arial" pitchFamily="34" charset="0"/>
                <a:cs typeface="Arial" pitchFamily="34" charset="0"/>
              </a:rPr>
              <a:t>:</a:t>
            </a:r>
          </a:p>
          <a:p>
            <a:pPr marL="800100" lvl="1" indent="-342900" defTabSz="914400" fontAlgn="base">
              <a:spcBef>
                <a:spcPct val="0"/>
              </a:spcBef>
              <a:spcAft>
                <a:spcPct val="0"/>
              </a:spcAft>
              <a:buFontTx/>
              <a:buChar char="-"/>
            </a:pPr>
            <a:r>
              <a:rPr lang="en-US" sz="2000" dirty="0">
                <a:solidFill>
                  <a:srgbClr val="0000FF"/>
                </a:solidFill>
                <a:latin typeface="Arial" pitchFamily="34" charset="0"/>
                <a:cs typeface="Arial" pitchFamily="34" charset="0"/>
              </a:rPr>
              <a:t>v</a:t>
            </a:r>
            <a:r>
              <a:rPr lang="en-US" sz="2000" dirty="0" smtClean="0">
                <a:solidFill>
                  <a:srgbClr val="0000FF"/>
                </a:solidFill>
                <a:latin typeface="Arial" pitchFamily="34" charset="0"/>
                <a:cs typeface="Arial" pitchFamily="34" charset="0"/>
              </a:rPr>
              <a:t>ery small backgrounds</a:t>
            </a:r>
          </a:p>
          <a:p>
            <a:pPr marL="800100" lvl="1" indent="-342900" defTabSz="914400" fontAlgn="base">
              <a:spcBef>
                <a:spcPct val="0"/>
              </a:spcBef>
              <a:spcAft>
                <a:spcPct val="0"/>
              </a:spcAft>
              <a:buFontTx/>
              <a:buChar char="-"/>
            </a:pPr>
            <a:r>
              <a:rPr lang="en-US" sz="2000" dirty="0">
                <a:solidFill>
                  <a:srgbClr val="0000FF"/>
                </a:solidFill>
                <a:latin typeface="Arial" pitchFamily="34" charset="0"/>
                <a:cs typeface="Arial" pitchFamily="34" charset="0"/>
              </a:rPr>
              <a:t>f</a:t>
            </a:r>
            <a:r>
              <a:rPr lang="en-US" sz="2000" dirty="0" smtClean="0">
                <a:solidFill>
                  <a:srgbClr val="0000FF"/>
                </a:solidFill>
                <a:latin typeface="Arial" pitchFamily="34" charset="0"/>
                <a:cs typeface="Arial" pitchFamily="34" charset="0"/>
              </a:rPr>
              <a:t>ull reconstruction of the Higgs boson decay </a:t>
            </a:r>
          </a:p>
        </p:txBody>
      </p:sp>
      <p:sp>
        <p:nvSpPr>
          <p:cNvPr id="4" name="Oval 3"/>
          <p:cNvSpPr/>
          <p:nvPr/>
        </p:nvSpPr>
        <p:spPr>
          <a:xfrm>
            <a:off x="1104900" y="4113596"/>
            <a:ext cx="381000" cy="1905000"/>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200" b="1">
              <a:solidFill>
                <a:prstClr val="white"/>
              </a:solidFill>
            </a:endParaRPr>
          </a:p>
        </p:txBody>
      </p:sp>
      <p:sp>
        <p:nvSpPr>
          <p:cNvPr id="5" name="TextBox 4"/>
          <p:cNvSpPr txBox="1"/>
          <p:nvPr/>
        </p:nvSpPr>
        <p:spPr>
          <a:xfrm>
            <a:off x="4597144" y="4200321"/>
            <a:ext cx="4559261" cy="1661993"/>
          </a:xfrm>
          <a:prstGeom prst="rect">
            <a:avLst/>
          </a:prstGeom>
          <a:noFill/>
        </p:spPr>
        <p:txBody>
          <a:bodyPr wrap="none" rtlCol="0">
            <a:spAutoFit/>
          </a:bodyPr>
          <a:lstStyle/>
          <a:p>
            <a:pPr defTabSz="914400" fontAlgn="base">
              <a:spcBef>
                <a:spcPct val="0"/>
              </a:spcBef>
              <a:spcAft>
                <a:spcPct val="0"/>
              </a:spcAft>
            </a:pPr>
            <a:r>
              <a:rPr lang="en-US" sz="2200" dirty="0" smtClean="0">
                <a:solidFill>
                  <a:srgbClr val="0000FF"/>
                </a:solidFill>
                <a:latin typeface="Arial" pitchFamily="34" charset="0"/>
                <a:cs typeface="Arial" pitchFamily="34" charset="0"/>
              </a:rPr>
              <a:t>The result:</a:t>
            </a:r>
          </a:p>
          <a:p>
            <a:pPr marL="457200" lvl="1" defTabSz="914400" fontAlgn="base">
              <a:spcBef>
                <a:spcPct val="0"/>
              </a:spcBef>
              <a:spcAft>
                <a:spcPct val="0"/>
              </a:spcAft>
            </a:pPr>
            <a:r>
              <a:rPr lang="en-US" sz="2000" dirty="0" smtClean="0">
                <a:solidFill>
                  <a:srgbClr val="008000"/>
                </a:solidFill>
                <a:latin typeface="Arial" pitchFamily="34" charset="0"/>
                <a:cs typeface="Arial" pitchFamily="34" charset="0"/>
              </a:rPr>
              <a:t>Between m</a:t>
            </a:r>
            <a:r>
              <a:rPr lang="en-US" sz="2000" baseline="-25000" dirty="0" smtClean="0">
                <a:solidFill>
                  <a:srgbClr val="008000"/>
                </a:solidFill>
                <a:latin typeface="Arial" pitchFamily="34" charset="0"/>
                <a:cs typeface="Arial" pitchFamily="34" charset="0"/>
              </a:rPr>
              <a:t>4l</a:t>
            </a:r>
            <a:r>
              <a:rPr lang="en-US" sz="2000" dirty="0" smtClean="0">
                <a:solidFill>
                  <a:srgbClr val="008000"/>
                </a:solidFill>
                <a:latin typeface="Arial" pitchFamily="34" charset="0"/>
                <a:cs typeface="Arial" pitchFamily="34" charset="0"/>
              </a:rPr>
              <a:t>=120-130 </a:t>
            </a:r>
            <a:r>
              <a:rPr lang="en-US" sz="2000" dirty="0" err="1" smtClean="0">
                <a:solidFill>
                  <a:srgbClr val="008000"/>
                </a:solidFill>
                <a:latin typeface="Arial" pitchFamily="34" charset="0"/>
                <a:cs typeface="Arial" pitchFamily="34" charset="0"/>
              </a:rPr>
              <a:t>GeV</a:t>
            </a:r>
            <a:r>
              <a:rPr lang="en-US" sz="2000" dirty="0" smtClean="0">
                <a:solidFill>
                  <a:srgbClr val="008000"/>
                </a:solidFill>
                <a:latin typeface="Arial" pitchFamily="34" charset="0"/>
                <a:cs typeface="Arial" pitchFamily="34" charset="0"/>
              </a:rPr>
              <a:t>:</a:t>
            </a:r>
          </a:p>
          <a:p>
            <a:pPr marL="457200" lvl="1" defTabSz="914400" fontAlgn="base">
              <a:spcBef>
                <a:spcPct val="0"/>
              </a:spcBef>
              <a:spcAft>
                <a:spcPct val="0"/>
              </a:spcAft>
            </a:pPr>
            <a:r>
              <a:rPr lang="en-US" sz="2000" dirty="0" smtClean="0">
                <a:solidFill>
                  <a:srgbClr val="008000"/>
                </a:solidFill>
                <a:latin typeface="Arial" pitchFamily="34" charset="0"/>
                <a:cs typeface="Arial" pitchFamily="34" charset="0"/>
              </a:rPr>
              <a:t>Backgrounds:        5.1±0.8 events</a:t>
            </a:r>
          </a:p>
          <a:p>
            <a:pPr marL="457200" lvl="1" defTabSz="914400" fontAlgn="base">
              <a:spcBef>
                <a:spcPct val="0"/>
              </a:spcBef>
              <a:spcAft>
                <a:spcPct val="0"/>
              </a:spcAft>
            </a:pPr>
            <a:r>
              <a:rPr lang="en-US" sz="2000" dirty="0" smtClean="0">
                <a:solidFill>
                  <a:srgbClr val="008000"/>
                </a:solidFill>
                <a:latin typeface="Arial" pitchFamily="34" charset="0"/>
                <a:cs typeface="Arial" pitchFamily="34" charset="0"/>
              </a:rPr>
              <a:t>Expected signal:    5.3±0.8 events </a:t>
            </a:r>
          </a:p>
          <a:p>
            <a:pPr marL="457200" lvl="1" defTabSz="914400" fontAlgn="base">
              <a:spcBef>
                <a:spcPct val="0"/>
              </a:spcBef>
              <a:spcAft>
                <a:spcPct val="0"/>
              </a:spcAft>
            </a:pPr>
            <a:r>
              <a:rPr lang="en-US" sz="2000" dirty="0" smtClean="0">
                <a:solidFill>
                  <a:srgbClr val="008000"/>
                </a:solidFill>
                <a:latin typeface="Arial" pitchFamily="34" charset="0"/>
                <a:cs typeface="Arial" pitchFamily="34" charset="0"/>
              </a:rPr>
              <a:t>Observed in data:  13 events</a:t>
            </a:r>
            <a:endParaRPr lang="en-US" sz="2000" dirty="0">
              <a:solidFill>
                <a:srgbClr val="008000"/>
              </a:solidFill>
              <a:latin typeface="Arial" pitchFamily="34" charset="0"/>
              <a:cs typeface="Arial" pitchFamily="34" charset="0"/>
            </a:endParaRPr>
          </a:p>
        </p:txBody>
      </p:sp>
      <p:pic>
        <p:nvPicPr>
          <p:cNvPr id="271362" name="Picture 2" descr="http://upload.wikimedia.org/wikipedia/commons/1/1c/Higgs_to_4leptons.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96072" y="457200"/>
            <a:ext cx="2615240" cy="167315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481030" y="2743200"/>
            <a:ext cx="4344459" cy="1354217"/>
          </a:xfrm>
          <a:prstGeom prst="rect">
            <a:avLst/>
          </a:prstGeom>
          <a:noFill/>
        </p:spPr>
        <p:txBody>
          <a:bodyPr wrap="none" rtlCol="0">
            <a:spAutoFit/>
          </a:bodyPr>
          <a:lstStyle/>
          <a:p>
            <a:pPr defTabSz="914400" fontAlgn="base">
              <a:spcBef>
                <a:spcPct val="0"/>
              </a:spcBef>
              <a:spcAft>
                <a:spcPct val="0"/>
              </a:spcAft>
            </a:pPr>
            <a:r>
              <a:rPr lang="en-US" sz="2200" dirty="0" smtClean="0">
                <a:solidFill>
                  <a:srgbClr val="0000FF"/>
                </a:solidFill>
                <a:latin typeface="Arial" pitchFamily="34" charset="0"/>
                <a:cs typeface="Arial" pitchFamily="34" charset="0"/>
              </a:rPr>
              <a:t>The Analysis:</a:t>
            </a: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s</a:t>
            </a:r>
            <a:r>
              <a:rPr lang="en-US" sz="2000" dirty="0" smtClean="0">
                <a:solidFill>
                  <a:srgbClr val="008000"/>
                </a:solidFill>
                <a:latin typeface="Arial" pitchFamily="34" charset="0"/>
                <a:cs typeface="Arial" pitchFamily="34" charset="0"/>
              </a:rPr>
              <a:t>elect events with two pairs of</a:t>
            </a: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e</a:t>
            </a:r>
            <a:r>
              <a:rPr lang="en-US" sz="2000" dirty="0" smtClean="0">
                <a:solidFill>
                  <a:srgbClr val="008000"/>
                </a:solidFill>
                <a:latin typeface="Arial" pitchFamily="34" charset="0"/>
                <a:cs typeface="Arial" pitchFamily="34" charset="0"/>
              </a:rPr>
              <a:t>lectrons or </a:t>
            </a:r>
            <a:r>
              <a:rPr lang="en-US" sz="2000" dirty="0" err="1" smtClean="0">
                <a:solidFill>
                  <a:srgbClr val="008000"/>
                </a:solidFill>
                <a:latin typeface="Arial" pitchFamily="34" charset="0"/>
                <a:cs typeface="Arial" pitchFamily="34" charset="0"/>
              </a:rPr>
              <a:t>muons</a:t>
            </a:r>
            <a:r>
              <a:rPr lang="en-US" sz="2000" dirty="0" smtClean="0">
                <a:solidFill>
                  <a:srgbClr val="008000"/>
                </a:solidFill>
                <a:latin typeface="Arial" pitchFamily="34" charset="0"/>
                <a:cs typeface="Arial" pitchFamily="34" charset="0"/>
              </a:rPr>
              <a:t>, reconstruct</a:t>
            </a: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t</a:t>
            </a:r>
            <a:r>
              <a:rPr lang="en-US" sz="2000" dirty="0" smtClean="0">
                <a:solidFill>
                  <a:srgbClr val="008000"/>
                </a:solidFill>
                <a:latin typeface="Arial" pitchFamily="34" charset="0"/>
                <a:cs typeface="Arial" pitchFamily="34" charset="0"/>
              </a:rPr>
              <a:t>he mass of the 4-lepton system</a:t>
            </a:r>
            <a:r>
              <a:rPr lang="en-US" sz="2000" dirty="0">
                <a:solidFill>
                  <a:srgbClr val="008000"/>
                </a:solidFill>
                <a:latin typeface="Arial" pitchFamily="34" charset="0"/>
                <a:cs typeface="Arial" pitchFamily="34" charset="0"/>
              </a:rPr>
              <a:t>.</a:t>
            </a:r>
            <a:endParaRPr lang="en-US" sz="2000" dirty="0" smtClean="0">
              <a:solidFill>
                <a:srgbClr val="008000"/>
              </a:solidFill>
              <a:latin typeface="Arial" pitchFamily="34" charset="0"/>
              <a:cs typeface="Arial" pitchFamily="34" charset="0"/>
            </a:endParaRPr>
          </a:p>
        </p:txBody>
      </p:sp>
      <p:sp>
        <p:nvSpPr>
          <p:cNvPr id="7" name="TextBox 6"/>
          <p:cNvSpPr txBox="1"/>
          <p:nvPr/>
        </p:nvSpPr>
        <p:spPr>
          <a:xfrm>
            <a:off x="4779297" y="6018596"/>
            <a:ext cx="4387740" cy="707886"/>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FF0000"/>
                </a:solidFill>
                <a:latin typeface="Arial" pitchFamily="34" charset="0"/>
                <a:cs typeface="Arial" pitchFamily="34" charset="0"/>
              </a:rPr>
              <a:t>Probability of background fluctuation:</a:t>
            </a:r>
          </a:p>
          <a:p>
            <a:pPr defTabSz="914400" fontAlgn="base">
              <a:spcBef>
                <a:spcPct val="0"/>
              </a:spcBef>
              <a:spcAft>
                <a:spcPct val="0"/>
              </a:spcAft>
            </a:pPr>
            <a:r>
              <a:rPr lang="en-US" sz="2000" dirty="0" smtClean="0">
                <a:solidFill>
                  <a:srgbClr val="FF0000"/>
                </a:solidFill>
                <a:latin typeface="Arial" pitchFamily="34" charset="0"/>
                <a:cs typeface="Arial" pitchFamily="34" charset="0"/>
              </a:rPr>
              <a:t>3×10</a:t>
            </a:r>
            <a:r>
              <a:rPr lang="en-US" sz="2000" baseline="30000" dirty="0" smtClean="0">
                <a:solidFill>
                  <a:srgbClr val="FF0000"/>
                </a:solidFill>
                <a:latin typeface="Arial" pitchFamily="34" charset="0"/>
                <a:cs typeface="Arial" pitchFamily="34" charset="0"/>
              </a:rPr>
              <a:t>-4</a:t>
            </a:r>
            <a:r>
              <a:rPr lang="en-US" sz="2000" dirty="0" smtClean="0">
                <a:solidFill>
                  <a:srgbClr val="FF0000"/>
                </a:solidFill>
                <a:latin typeface="Arial" pitchFamily="34" charset="0"/>
                <a:cs typeface="Arial" pitchFamily="34" charset="0"/>
              </a:rPr>
              <a:t> (3.4</a:t>
            </a:r>
            <a:r>
              <a:rPr lang="en-US" sz="2000" dirty="0" smtClean="0">
                <a:solidFill>
                  <a:srgbClr val="FF0000"/>
                </a:solidFill>
                <a:latin typeface="Symbol" pitchFamily="18" charset="2"/>
                <a:cs typeface="Arial" pitchFamily="34" charset="0"/>
              </a:rPr>
              <a:t>s</a:t>
            </a:r>
            <a:r>
              <a:rPr lang="en-US" sz="2000" dirty="0" smtClean="0">
                <a:solidFill>
                  <a:srgbClr val="FF0000"/>
                </a:solidFill>
                <a:latin typeface="Arial" pitchFamily="34" charset="0"/>
                <a:cs typeface="Arial" pitchFamily="34" charset="0"/>
              </a:rPr>
              <a:t>)</a:t>
            </a:r>
            <a:endParaRPr lang="en-US" sz="2000" dirty="0">
              <a:solidFill>
                <a:srgbClr val="FF0000"/>
              </a:solidFill>
              <a:latin typeface="Arial" pitchFamily="34" charset="0"/>
              <a:cs typeface="Arial" pitchFamily="34" charset="0"/>
            </a:endParaRPr>
          </a:p>
        </p:txBody>
      </p:sp>
      <p:sp>
        <p:nvSpPr>
          <p:cNvPr id="11" name="Slide Number Placeholder 10"/>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55</a:t>
            </a:fld>
            <a:endParaRPr lang="en-US" sz="2200" b="1" dirty="0">
              <a:solidFill>
                <a:srgbClr val="FF0000"/>
              </a:solidFill>
            </a:endParaRPr>
          </a:p>
        </p:txBody>
      </p:sp>
    </p:spTree>
    <p:extLst>
      <p:ext uri="{BB962C8B-B14F-4D97-AF65-F5344CB8AC3E}">
        <p14:creationId xmlns="" xmlns:p14="http://schemas.microsoft.com/office/powerpoint/2010/main" val="5673699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4167" y="0"/>
            <a:ext cx="8229600" cy="609600"/>
          </a:xfrm>
          <a:prstGeom prst="rect">
            <a:avLst/>
          </a:prstGeom>
        </p:spPr>
        <p:txBody>
          <a:bodyPr/>
          <a:lstStyle/>
          <a:p>
            <a:r>
              <a:rPr lang="en-US" b="1" dirty="0" smtClean="0">
                <a:solidFill>
                  <a:srgbClr val="FF0000"/>
                </a:solidFill>
              </a:rPr>
              <a:t>A H</a:t>
            </a:r>
            <a:r>
              <a:rPr lang="en-US" b="1" dirty="0">
                <a:solidFill>
                  <a:srgbClr val="FF0000"/>
                </a:solidFill>
              </a:rPr>
              <a:t>→</a:t>
            </a:r>
            <a:r>
              <a:rPr lang="en-US" b="1" dirty="0" smtClean="0">
                <a:solidFill>
                  <a:srgbClr val="FF0000"/>
                </a:solidFill>
              </a:rPr>
              <a:t>ZZ*→4l Candidate</a:t>
            </a:r>
            <a:endParaRPr lang="en-US" b="1" dirty="0">
              <a:solidFill>
                <a:srgbClr val="FF0000"/>
              </a:solidFill>
            </a:endParaRPr>
          </a:p>
        </p:txBody>
      </p:sp>
      <p:pic>
        <p:nvPicPr>
          <p:cNvPr id="142523" name="Picture 18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798984"/>
            <a:ext cx="8643950" cy="56973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 xmlns:p14="http://schemas.microsoft.com/office/powerpoint/2010/main" val="1673635321"/>
              </p:ext>
            </p:extLst>
          </p:nvPr>
        </p:nvGraphicFramePr>
        <p:xfrm>
          <a:off x="5791200" y="5105400"/>
          <a:ext cx="3048000" cy="647700"/>
        </p:xfrm>
        <a:graphic>
          <a:graphicData uri="http://schemas.openxmlformats.org/presentationml/2006/ole">
            <p:oleObj spid="_x0000_s185346" name="Equation" r:id="rId4" imgW="3047760" imgH="647640" progId="">
              <p:embed/>
            </p:oleObj>
          </a:graphicData>
        </a:graphic>
      </p:graphicFrame>
      <p:graphicFrame>
        <p:nvGraphicFramePr>
          <p:cNvPr id="4" name="Object 3"/>
          <p:cNvGraphicFramePr>
            <a:graphicFrameLocks noChangeAspect="1"/>
          </p:cNvGraphicFramePr>
          <p:nvPr>
            <p:extLst>
              <p:ext uri="{D42A27DB-BD31-4B8C-83A1-F6EECF244321}">
                <p14:modId xmlns="" xmlns:p14="http://schemas.microsoft.com/office/powerpoint/2010/main" val="2616931771"/>
              </p:ext>
            </p:extLst>
          </p:nvPr>
        </p:nvGraphicFramePr>
        <p:xfrm>
          <a:off x="6324600" y="4724400"/>
          <a:ext cx="2070100" cy="381000"/>
        </p:xfrm>
        <a:graphic>
          <a:graphicData uri="http://schemas.openxmlformats.org/presentationml/2006/ole">
            <p:oleObj spid="_x0000_s185347" name="Equation" r:id="rId5" imgW="2070000" imgH="380880" progId="">
              <p:embed/>
            </p:oleObj>
          </a:graphicData>
        </a:graphic>
      </p:graphicFrame>
      <p:sp>
        <p:nvSpPr>
          <p:cNvPr id="7" name="Slide Number Placeholder 6"/>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56</a:t>
            </a:fld>
            <a:endParaRPr lang="en-US" sz="2200" b="1" dirty="0">
              <a:solidFill>
                <a:srgbClr val="FF0000"/>
              </a:solidFill>
            </a:endParaRPr>
          </a:p>
        </p:txBody>
      </p:sp>
    </p:spTree>
    <p:extLst>
      <p:ext uri="{BB962C8B-B14F-4D97-AF65-F5344CB8AC3E}">
        <p14:creationId xmlns="" xmlns:p14="http://schemas.microsoft.com/office/powerpoint/2010/main" val="13260113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7165" y="3544"/>
            <a:ext cx="8229600" cy="609600"/>
          </a:xfrm>
          <a:prstGeom prst="rect">
            <a:avLst/>
          </a:prstGeom>
        </p:spPr>
        <p:txBody>
          <a:bodyPr/>
          <a:lstStyle/>
          <a:p>
            <a:r>
              <a:rPr lang="en-US" b="1" dirty="0">
                <a:solidFill>
                  <a:srgbClr val="FF0000"/>
                </a:solidFill>
              </a:rPr>
              <a:t>H→WW*→</a:t>
            </a:r>
            <a:r>
              <a:rPr lang="en-US" b="1" dirty="0" smtClean="0">
                <a:solidFill>
                  <a:srgbClr val="FF0000"/>
                </a:solidFill>
              </a:rPr>
              <a:t>e</a:t>
            </a:r>
            <a:r>
              <a:rPr lang="en-US" b="1" dirty="0" smtClean="0">
                <a:solidFill>
                  <a:srgbClr val="FF0000"/>
                </a:solidFill>
                <a:latin typeface="Symbol" pitchFamily="18" charset="2"/>
              </a:rPr>
              <a:t>n </a:t>
            </a:r>
            <a:r>
              <a:rPr lang="en-US" b="1" dirty="0" err="1" smtClean="0">
                <a:solidFill>
                  <a:srgbClr val="FF0000"/>
                </a:solidFill>
                <a:latin typeface="Symbol" pitchFamily="18" charset="2"/>
              </a:rPr>
              <a:t>mn</a:t>
            </a:r>
            <a:r>
              <a:rPr lang="en-US" b="1" dirty="0" smtClean="0">
                <a:solidFill>
                  <a:srgbClr val="FF0000"/>
                </a:solidFill>
                <a:latin typeface="Symbol" pitchFamily="18" charset="2"/>
              </a:rPr>
              <a:t> </a:t>
            </a:r>
            <a:r>
              <a:rPr lang="en-US" b="1" dirty="0" smtClean="0">
                <a:solidFill>
                  <a:srgbClr val="FF0000"/>
                </a:solidFill>
                <a:cs typeface="Arial" pitchFamily="34" charset="0"/>
              </a:rPr>
              <a:t>Search</a:t>
            </a:r>
            <a:endParaRPr lang="en-US" b="1" dirty="0">
              <a:solidFill>
                <a:srgbClr val="FF0000"/>
              </a:solidFill>
              <a:cs typeface="Arial" pitchFamily="34" charset="0"/>
            </a:endParaRPr>
          </a:p>
        </p:txBody>
      </p:sp>
      <p:pic>
        <p:nvPicPr>
          <p:cNvPr id="13" name="Picture 6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3657600"/>
            <a:ext cx="4352387"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3844" y="711536"/>
            <a:ext cx="7084375" cy="3170099"/>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FF"/>
                </a:solidFill>
                <a:latin typeface="Arial" pitchFamily="34" charset="0"/>
                <a:cs typeface="Arial" pitchFamily="34" charset="0"/>
              </a:rPr>
              <a:t>W bosons are unstable and decay immediately. The cleanest</a:t>
            </a:r>
          </a:p>
          <a:p>
            <a:pPr defTabSz="914400" fontAlgn="base">
              <a:spcBef>
                <a:spcPct val="0"/>
              </a:spcBef>
              <a:spcAft>
                <a:spcPct val="0"/>
              </a:spcAft>
            </a:pPr>
            <a:r>
              <a:rPr lang="en-US" sz="2000" dirty="0">
                <a:solidFill>
                  <a:srgbClr val="0000FF"/>
                </a:solidFill>
                <a:latin typeface="Arial" pitchFamily="34" charset="0"/>
                <a:cs typeface="Arial" pitchFamily="34" charset="0"/>
              </a:rPr>
              <a:t>d</a:t>
            </a:r>
            <a:r>
              <a:rPr lang="en-US" sz="2000" dirty="0" smtClean="0">
                <a:solidFill>
                  <a:srgbClr val="0000FF"/>
                </a:solidFill>
                <a:latin typeface="Arial" pitchFamily="34" charset="0"/>
                <a:cs typeface="Arial" pitchFamily="34" charset="0"/>
              </a:rPr>
              <a:t>ecay is to a charged lepton and a neutrino.</a:t>
            </a:r>
          </a:p>
          <a:p>
            <a:pPr defTabSz="914400" fontAlgn="base">
              <a:spcBef>
                <a:spcPct val="0"/>
              </a:spcBef>
              <a:spcAft>
                <a:spcPct val="0"/>
              </a:spcAft>
            </a:pPr>
            <a:endParaRPr lang="en-US" sz="1000" dirty="0">
              <a:solidFill>
                <a:srgbClr val="0000FF"/>
              </a:solidFill>
              <a:latin typeface="Arial" pitchFamily="34" charset="0"/>
              <a:cs typeface="Arial" pitchFamily="34" charset="0"/>
            </a:endParaRPr>
          </a:p>
          <a:p>
            <a:pPr defTabSz="914400" fontAlgn="base">
              <a:spcBef>
                <a:spcPct val="0"/>
              </a:spcBef>
              <a:spcAft>
                <a:spcPct val="0"/>
              </a:spcAft>
            </a:pPr>
            <a:r>
              <a:rPr lang="en-US" sz="2000" dirty="0" smtClean="0">
                <a:solidFill>
                  <a:srgbClr val="0000FF"/>
                </a:solidFill>
                <a:latin typeface="Arial" pitchFamily="34" charset="0"/>
                <a:cs typeface="Arial" pitchFamily="34" charset="0"/>
              </a:rPr>
              <a:t>Neutrinos are weakly interacting particles</a:t>
            </a:r>
          </a:p>
          <a:p>
            <a:pPr defTabSz="914400" fontAlgn="base">
              <a:spcBef>
                <a:spcPct val="0"/>
              </a:spcBef>
              <a:spcAft>
                <a:spcPct val="0"/>
              </a:spcAft>
            </a:pPr>
            <a:r>
              <a:rPr lang="en-US" sz="2000" dirty="0">
                <a:solidFill>
                  <a:srgbClr val="0000FF"/>
                </a:solidFill>
                <a:latin typeface="Arial" pitchFamily="34" charset="0"/>
                <a:cs typeface="Arial" pitchFamily="34" charset="0"/>
              </a:rPr>
              <a:t>a</a:t>
            </a:r>
            <a:r>
              <a:rPr lang="en-US" sz="2000" dirty="0" smtClean="0">
                <a:solidFill>
                  <a:srgbClr val="0000FF"/>
                </a:solidFill>
                <a:latin typeface="Arial" pitchFamily="34" charset="0"/>
                <a:cs typeface="Arial" pitchFamily="34" charset="0"/>
              </a:rPr>
              <a:t>nd generally escape undetected </a:t>
            </a:r>
          </a:p>
          <a:p>
            <a:pPr marL="800100" lvl="1" indent="-342900" defTabSz="914400" fontAlgn="base">
              <a:spcBef>
                <a:spcPct val="0"/>
              </a:spcBef>
              <a:spcAft>
                <a:spcPct val="0"/>
              </a:spcAft>
              <a:buFont typeface="Symbol"/>
              <a:buChar char="Þ"/>
            </a:pPr>
            <a:r>
              <a:rPr lang="en-US" sz="2000" dirty="0">
                <a:solidFill>
                  <a:srgbClr val="0000FF"/>
                </a:solidFill>
                <a:latin typeface="Arial" pitchFamily="34" charset="0"/>
                <a:cs typeface="Arial" pitchFamily="34" charset="0"/>
                <a:sym typeface="Symbol"/>
              </a:rPr>
              <a:t>n</a:t>
            </a:r>
            <a:r>
              <a:rPr lang="en-US" sz="2000" dirty="0" smtClean="0">
                <a:solidFill>
                  <a:srgbClr val="0000FF"/>
                </a:solidFill>
                <a:latin typeface="Arial" pitchFamily="34" charset="0"/>
                <a:cs typeface="Arial" pitchFamily="34" charset="0"/>
                <a:sym typeface="Symbol"/>
              </a:rPr>
              <a:t>o full reconstruction of the Higgs decay</a:t>
            </a:r>
          </a:p>
          <a:p>
            <a:pPr marL="800100" lvl="1" indent="-342900" defTabSz="914400" fontAlgn="base">
              <a:spcBef>
                <a:spcPct val="0"/>
              </a:spcBef>
              <a:spcAft>
                <a:spcPct val="0"/>
              </a:spcAft>
              <a:buFont typeface="Symbol"/>
              <a:buChar char="Þ"/>
            </a:pPr>
            <a:r>
              <a:rPr lang="en-US" sz="2000" dirty="0">
                <a:solidFill>
                  <a:srgbClr val="0000FF"/>
                </a:solidFill>
                <a:latin typeface="Arial" pitchFamily="34" charset="0"/>
                <a:cs typeface="Arial" pitchFamily="34" charset="0"/>
                <a:sym typeface="Symbol"/>
              </a:rPr>
              <a:t>l</a:t>
            </a:r>
            <a:r>
              <a:rPr lang="en-US" sz="2000" dirty="0" smtClean="0">
                <a:solidFill>
                  <a:srgbClr val="0000FF"/>
                </a:solidFill>
                <a:latin typeface="Arial" pitchFamily="34" charset="0"/>
                <a:cs typeface="Arial" pitchFamily="34" charset="0"/>
                <a:sym typeface="Symbol"/>
              </a:rPr>
              <a:t>arge backgrounds </a:t>
            </a:r>
            <a:endParaRPr lang="en-US" sz="2000" dirty="0" smtClean="0">
              <a:solidFill>
                <a:srgbClr val="0000FF"/>
              </a:solidFill>
              <a:latin typeface="Arial" pitchFamily="34" charset="0"/>
              <a:cs typeface="Arial" pitchFamily="34" charset="0"/>
            </a:endParaRPr>
          </a:p>
          <a:p>
            <a:pPr defTabSz="914400" fontAlgn="base">
              <a:spcBef>
                <a:spcPct val="0"/>
              </a:spcBef>
              <a:spcAft>
                <a:spcPct val="0"/>
              </a:spcAft>
            </a:pPr>
            <a:endParaRPr lang="en-US" sz="1000" dirty="0" smtClean="0">
              <a:solidFill>
                <a:srgbClr val="0000FF"/>
              </a:solidFill>
              <a:latin typeface="Arial" pitchFamily="34" charset="0"/>
              <a:cs typeface="Arial" pitchFamily="34" charset="0"/>
            </a:endParaRPr>
          </a:p>
          <a:p>
            <a:pPr defTabSz="914400" fontAlgn="base">
              <a:spcBef>
                <a:spcPct val="0"/>
              </a:spcBef>
              <a:spcAft>
                <a:spcPct val="0"/>
              </a:spcAft>
            </a:pPr>
            <a:r>
              <a:rPr lang="en-US" sz="2000" dirty="0" smtClean="0">
                <a:solidFill>
                  <a:srgbClr val="0000FF"/>
                </a:solidFill>
                <a:latin typeface="Arial" pitchFamily="34" charset="0"/>
                <a:cs typeface="Arial" pitchFamily="34" charset="0"/>
              </a:rPr>
              <a:t>Use “transverse” mass as the </a:t>
            </a:r>
          </a:p>
          <a:p>
            <a:pPr defTabSz="914400" fontAlgn="base">
              <a:spcBef>
                <a:spcPct val="0"/>
              </a:spcBef>
              <a:spcAft>
                <a:spcPct val="0"/>
              </a:spcAft>
            </a:pPr>
            <a:r>
              <a:rPr lang="en-US" sz="2000" dirty="0" smtClean="0">
                <a:solidFill>
                  <a:srgbClr val="0000FF"/>
                </a:solidFill>
                <a:latin typeface="Arial" pitchFamily="34" charset="0"/>
                <a:cs typeface="Arial" pitchFamily="34" charset="0"/>
              </a:rPr>
              <a:t>signal-background discriminant:</a:t>
            </a:r>
          </a:p>
          <a:p>
            <a:pPr defTabSz="914400" fontAlgn="base">
              <a:spcBef>
                <a:spcPct val="0"/>
              </a:spcBef>
              <a:spcAft>
                <a:spcPct val="0"/>
              </a:spcAft>
            </a:pPr>
            <a:endParaRPr lang="en-US" sz="2000" dirty="0">
              <a:solidFill>
                <a:srgbClr val="0000FF"/>
              </a:solidFill>
              <a:latin typeface="Arial" pitchFamily="34" charset="0"/>
              <a:cs typeface="Arial" pitchFamily="34" charset="0"/>
            </a:endParaRPr>
          </a:p>
        </p:txBody>
      </p:sp>
      <p:pic>
        <p:nvPicPr>
          <p:cNvPr id="260272" name="Picture 176"/>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7622"/>
          <a:stretch/>
        </p:blipFill>
        <p:spPr bwMode="auto">
          <a:xfrm>
            <a:off x="6608531" y="1143000"/>
            <a:ext cx="2018487"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 xmlns:p14="http://schemas.microsoft.com/office/powerpoint/2010/main" val="3957756951"/>
              </p:ext>
            </p:extLst>
          </p:nvPr>
        </p:nvGraphicFramePr>
        <p:xfrm>
          <a:off x="4419600" y="3147533"/>
          <a:ext cx="3327400" cy="520700"/>
        </p:xfrm>
        <a:graphic>
          <a:graphicData uri="http://schemas.openxmlformats.org/presentationml/2006/ole">
            <p:oleObj spid="_x0000_s186370" name="Equation" r:id="rId5" imgW="3327400" imgH="520700" progId="">
              <p:embed/>
            </p:oleObj>
          </a:graphicData>
        </a:graphic>
      </p:graphicFrame>
      <p:sp>
        <p:nvSpPr>
          <p:cNvPr id="12" name="TextBox 11"/>
          <p:cNvSpPr txBox="1"/>
          <p:nvPr/>
        </p:nvSpPr>
        <p:spPr>
          <a:xfrm>
            <a:off x="4681996" y="3878091"/>
            <a:ext cx="4384534" cy="2616101"/>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FF"/>
                </a:solidFill>
                <a:latin typeface="Arial" pitchFamily="34" charset="0"/>
                <a:cs typeface="Arial" pitchFamily="34" charset="0"/>
              </a:rPr>
              <a:t>Categorization of the samples to</a:t>
            </a:r>
          </a:p>
          <a:p>
            <a:pPr defTabSz="914400" fontAlgn="base">
              <a:spcBef>
                <a:spcPct val="0"/>
              </a:spcBef>
              <a:spcAft>
                <a:spcPct val="0"/>
              </a:spcAft>
            </a:pPr>
            <a:r>
              <a:rPr lang="en-US" sz="2000" dirty="0" smtClean="0">
                <a:solidFill>
                  <a:srgbClr val="0000FF"/>
                </a:solidFill>
                <a:latin typeface="Arial" pitchFamily="34" charset="0"/>
                <a:cs typeface="Arial" pitchFamily="34" charset="0"/>
              </a:rPr>
              <a:t>improve sensitivity.</a:t>
            </a:r>
          </a:p>
          <a:p>
            <a:pPr defTabSz="914400" fontAlgn="base">
              <a:spcBef>
                <a:spcPct val="0"/>
              </a:spcBef>
              <a:spcAft>
                <a:spcPct val="0"/>
              </a:spcAft>
            </a:pPr>
            <a:endParaRPr lang="en-US" sz="1000" dirty="0" smtClean="0">
              <a:solidFill>
                <a:srgbClr val="0000FF"/>
              </a:solidFill>
              <a:latin typeface="Arial" pitchFamily="34" charset="0"/>
              <a:cs typeface="Arial" pitchFamily="34" charset="0"/>
            </a:endParaRPr>
          </a:p>
          <a:p>
            <a:pPr defTabSz="914400" fontAlgn="base">
              <a:spcBef>
                <a:spcPct val="0"/>
              </a:spcBef>
              <a:spcAft>
                <a:spcPct val="0"/>
              </a:spcAft>
            </a:pPr>
            <a:r>
              <a:rPr lang="en-US" sz="2000" dirty="0" smtClean="0">
                <a:solidFill>
                  <a:srgbClr val="0000FF"/>
                </a:solidFill>
                <a:latin typeface="Arial" pitchFamily="34" charset="0"/>
                <a:cs typeface="Arial" pitchFamily="34" charset="0"/>
              </a:rPr>
              <a:t>Events after all selections:</a:t>
            </a:r>
          </a:p>
          <a:p>
            <a:pPr marL="457200" lvl="1" defTabSz="914400" fontAlgn="base">
              <a:spcBef>
                <a:spcPct val="0"/>
              </a:spcBef>
              <a:spcAft>
                <a:spcPct val="0"/>
              </a:spcAft>
            </a:pPr>
            <a:r>
              <a:rPr lang="en-US" dirty="0" smtClean="0">
                <a:solidFill>
                  <a:srgbClr val="008000"/>
                </a:solidFill>
                <a:latin typeface="Arial" pitchFamily="34" charset="0"/>
                <a:cs typeface="Arial" pitchFamily="34" charset="0"/>
              </a:rPr>
              <a:t>Backgrounds:       383±28</a:t>
            </a:r>
          </a:p>
          <a:p>
            <a:pPr marL="457200" lvl="1" defTabSz="914400" fontAlgn="base">
              <a:spcBef>
                <a:spcPct val="0"/>
              </a:spcBef>
              <a:spcAft>
                <a:spcPct val="0"/>
              </a:spcAft>
            </a:pPr>
            <a:r>
              <a:rPr lang="en-US" dirty="0" smtClean="0">
                <a:solidFill>
                  <a:srgbClr val="008000"/>
                </a:solidFill>
                <a:latin typeface="Arial" pitchFamily="34" charset="0"/>
                <a:cs typeface="Arial" pitchFamily="34" charset="0"/>
              </a:rPr>
              <a:t>Expected signal:   58±9</a:t>
            </a:r>
          </a:p>
          <a:p>
            <a:pPr marL="457200" lvl="1" defTabSz="914400" fontAlgn="base">
              <a:spcBef>
                <a:spcPct val="0"/>
              </a:spcBef>
              <a:spcAft>
                <a:spcPct val="0"/>
              </a:spcAft>
            </a:pPr>
            <a:r>
              <a:rPr lang="en-US" dirty="0" smtClean="0">
                <a:solidFill>
                  <a:srgbClr val="008000"/>
                </a:solidFill>
                <a:latin typeface="Arial" pitchFamily="34" charset="0"/>
                <a:cs typeface="Arial" pitchFamily="34" charset="0"/>
              </a:rPr>
              <a:t>Observed in data: 453</a:t>
            </a:r>
          </a:p>
          <a:p>
            <a:pPr defTabSz="914400" fontAlgn="base">
              <a:spcBef>
                <a:spcPct val="0"/>
              </a:spcBef>
              <a:spcAft>
                <a:spcPct val="0"/>
              </a:spcAft>
            </a:pPr>
            <a:r>
              <a:rPr lang="en-US" sz="2000" dirty="0" smtClean="0">
                <a:solidFill>
                  <a:srgbClr val="FF0000"/>
                </a:solidFill>
                <a:latin typeface="Arial" pitchFamily="34" charset="0"/>
                <a:cs typeface="Arial" pitchFamily="34" charset="0"/>
              </a:rPr>
              <a:t>Significant excess, probability of</a:t>
            </a:r>
          </a:p>
          <a:p>
            <a:pPr defTabSz="914400" fontAlgn="base">
              <a:spcBef>
                <a:spcPct val="0"/>
              </a:spcBef>
              <a:spcAft>
                <a:spcPct val="0"/>
              </a:spcAft>
            </a:pPr>
            <a:r>
              <a:rPr lang="en-US" sz="2000" dirty="0">
                <a:solidFill>
                  <a:srgbClr val="FF0000"/>
                </a:solidFill>
                <a:latin typeface="Arial" pitchFamily="34" charset="0"/>
                <a:cs typeface="Arial" pitchFamily="34" charset="0"/>
              </a:rPr>
              <a:t>b</a:t>
            </a:r>
            <a:r>
              <a:rPr lang="en-US" sz="2000" dirty="0" smtClean="0">
                <a:solidFill>
                  <a:srgbClr val="FF0000"/>
                </a:solidFill>
                <a:latin typeface="Arial" pitchFamily="34" charset="0"/>
                <a:cs typeface="Arial" pitchFamily="34" charset="0"/>
              </a:rPr>
              <a:t>ackground fluctuation: 3×10</a:t>
            </a:r>
            <a:r>
              <a:rPr lang="en-US" sz="2000" baseline="30000" dirty="0" smtClean="0">
                <a:solidFill>
                  <a:srgbClr val="FF0000"/>
                </a:solidFill>
                <a:latin typeface="Arial" pitchFamily="34" charset="0"/>
                <a:cs typeface="Arial" pitchFamily="34" charset="0"/>
              </a:rPr>
              <a:t>-3</a:t>
            </a:r>
            <a:r>
              <a:rPr lang="en-US" sz="2000" dirty="0" smtClean="0">
                <a:solidFill>
                  <a:srgbClr val="FF0000"/>
                </a:solidFill>
                <a:latin typeface="Arial" pitchFamily="34" charset="0"/>
                <a:cs typeface="Arial" pitchFamily="34" charset="0"/>
              </a:rPr>
              <a:t> (2.8</a:t>
            </a:r>
            <a:r>
              <a:rPr lang="en-US" sz="2000" dirty="0" smtClean="0">
                <a:solidFill>
                  <a:srgbClr val="FF0000"/>
                </a:solidFill>
                <a:latin typeface="Symbol" pitchFamily="18" charset="2"/>
                <a:cs typeface="Arial" pitchFamily="34" charset="0"/>
              </a:rPr>
              <a:t>s</a:t>
            </a:r>
            <a:r>
              <a:rPr lang="en-US" sz="2000" dirty="0" smtClean="0">
                <a:solidFill>
                  <a:srgbClr val="FF0000"/>
                </a:solidFill>
                <a:latin typeface="Arial" pitchFamily="34" charset="0"/>
                <a:cs typeface="Arial" pitchFamily="34" charset="0"/>
              </a:rPr>
              <a:t>)</a:t>
            </a:r>
            <a:endParaRPr lang="en-US" sz="2000" dirty="0">
              <a:solidFill>
                <a:srgbClr val="FF0000"/>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57</a:t>
            </a:fld>
            <a:endParaRPr lang="en-US" sz="2200" b="1" dirty="0">
              <a:solidFill>
                <a:srgbClr val="FF0000"/>
              </a:solidFill>
            </a:endParaRPr>
          </a:p>
        </p:txBody>
      </p:sp>
    </p:spTree>
    <p:extLst>
      <p:ext uri="{BB962C8B-B14F-4D97-AF65-F5344CB8AC3E}">
        <p14:creationId xmlns="" xmlns:p14="http://schemas.microsoft.com/office/powerpoint/2010/main" val="21945430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0"/>
            <a:ext cx="8229600" cy="609600"/>
          </a:xfrm>
          <a:prstGeom prst="rect">
            <a:avLst/>
          </a:prstGeom>
        </p:spPr>
        <p:txBody>
          <a:bodyPr/>
          <a:lstStyle/>
          <a:p>
            <a:r>
              <a:rPr lang="en-US" b="1" dirty="0" smtClean="0">
                <a:solidFill>
                  <a:srgbClr val="FF0000"/>
                </a:solidFill>
              </a:rPr>
              <a:t>Combination</a:t>
            </a:r>
            <a:endParaRPr lang="en-US" b="1" dirty="0">
              <a:solidFill>
                <a:srgbClr val="FF0000"/>
              </a:solidFill>
            </a:endParaRPr>
          </a:p>
        </p:txBody>
      </p:sp>
      <p:pic>
        <p:nvPicPr>
          <p:cNvPr id="261122" name="Picture 2" descr="https://atlas.web.cern.ch/Atlas/GROUPS/PHYSICS/PAPERS/HIGG-2012-27/figaux_109.pn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696" t="3341" r="2569" b="1902"/>
          <a:stretch/>
        </p:blipFill>
        <p:spPr bwMode="auto">
          <a:xfrm>
            <a:off x="347330" y="3124200"/>
            <a:ext cx="4049858" cy="293873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425952" y="838200"/>
            <a:ext cx="8400056" cy="1785104"/>
          </a:xfrm>
          <a:prstGeom prst="rect">
            <a:avLst/>
          </a:prstGeom>
          <a:noFill/>
        </p:spPr>
        <p:txBody>
          <a:bodyPr wrap="none" rtlCol="0">
            <a:spAutoFit/>
          </a:bodyPr>
          <a:lstStyle/>
          <a:p>
            <a:pPr defTabSz="914400" fontAlgn="base">
              <a:spcBef>
                <a:spcPct val="0"/>
              </a:spcBef>
              <a:spcAft>
                <a:spcPct val="0"/>
              </a:spcAft>
            </a:pPr>
            <a:r>
              <a:rPr lang="en-US" sz="2000" dirty="0" smtClean="0">
                <a:solidFill>
                  <a:srgbClr val="0000FF"/>
                </a:solidFill>
                <a:latin typeface="Arial" pitchFamily="34" charset="0"/>
                <a:cs typeface="Arial" pitchFamily="34" charset="0"/>
              </a:rPr>
              <a:t>All three individual search channels show significant excesses above </a:t>
            </a:r>
          </a:p>
          <a:p>
            <a:pPr defTabSz="914400" fontAlgn="base">
              <a:spcBef>
                <a:spcPct val="0"/>
              </a:spcBef>
              <a:spcAft>
                <a:spcPct val="0"/>
              </a:spcAft>
            </a:pPr>
            <a:r>
              <a:rPr lang="en-US" sz="2000" dirty="0" smtClean="0">
                <a:solidFill>
                  <a:srgbClr val="0000FF"/>
                </a:solidFill>
                <a:latin typeface="Arial" pitchFamily="34" charset="0"/>
                <a:cs typeface="Arial" pitchFamily="34" charset="0"/>
              </a:rPr>
              <a:t>background expectations. </a:t>
            </a:r>
          </a:p>
          <a:p>
            <a:pPr defTabSz="914400" fontAlgn="base">
              <a:spcBef>
                <a:spcPct val="0"/>
              </a:spcBef>
              <a:spcAft>
                <a:spcPct val="0"/>
              </a:spcAft>
            </a:pPr>
            <a:endParaRPr lang="en-US" sz="1000" dirty="0">
              <a:solidFill>
                <a:srgbClr val="0000FF"/>
              </a:solidFill>
              <a:latin typeface="Arial" pitchFamily="34" charset="0"/>
              <a:cs typeface="Arial" pitchFamily="34" charset="0"/>
            </a:endParaRPr>
          </a:p>
          <a:p>
            <a:pPr defTabSz="914400" fontAlgn="base">
              <a:spcBef>
                <a:spcPct val="0"/>
              </a:spcBef>
              <a:spcAft>
                <a:spcPct val="0"/>
              </a:spcAft>
            </a:pPr>
            <a:r>
              <a:rPr lang="en-US" sz="2000" dirty="0" smtClean="0">
                <a:solidFill>
                  <a:srgbClr val="0000FF"/>
                </a:solidFill>
                <a:latin typeface="Arial" pitchFamily="34" charset="0"/>
                <a:cs typeface="Arial" pitchFamily="34" charset="0"/>
              </a:rPr>
              <a:t>When combined, the overall excess has a statistical significance of 5.9</a:t>
            </a:r>
            <a:r>
              <a:rPr lang="en-US" sz="2000" dirty="0" smtClean="0">
                <a:solidFill>
                  <a:srgbClr val="0000FF"/>
                </a:solidFill>
                <a:latin typeface="Symbol" pitchFamily="18" charset="2"/>
                <a:cs typeface="Arial" pitchFamily="34" charset="0"/>
              </a:rPr>
              <a:t>s</a:t>
            </a:r>
            <a:r>
              <a:rPr lang="en-US" sz="2000" dirty="0" smtClean="0">
                <a:solidFill>
                  <a:srgbClr val="0000FF"/>
                </a:solidFill>
                <a:latin typeface="Arial" pitchFamily="34" charset="0"/>
                <a:cs typeface="Arial" pitchFamily="34" charset="0"/>
              </a:rPr>
              <a:t> </a:t>
            </a:r>
          </a:p>
          <a:p>
            <a:pPr defTabSz="914400" fontAlgn="base">
              <a:spcBef>
                <a:spcPct val="0"/>
              </a:spcBef>
              <a:spcAft>
                <a:spcPct val="0"/>
              </a:spcAft>
            </a:pPr>
            <a:r>
              <a:rPr lang="en-US" sz="2000" dirty="0" smtClean="0">
                <a:solidFill>
                  <a:srgbClr val="0000FF"/>
                </a:solidFill>
                <a:latin typeface="Arial" pitchFamily="34" charset="0"/>
                <a:cs typeface="Arial" pitchFamily="34" charset="0"/>
              </a:rPr>
              <a:t>(or equivalently a probability of background fluctuation of 1.7×10</a:t>
            </a:r>
            <a:r>
              <a:rPr lang="en-US" sz="2000" baseline="30000" dirty="0" smtClean="0">
                <a:solidFill>
                  <a:srgbClr val="0000FF"/>
                </a:solidFill>
                <a:latin typeface="Arial" pitchFamily="34" charset="0"/>
                <a:cs typeface="Arial" pitchFamily="34" charset="0"/>
              </a:rPr>
              <a:t>-9</a:t>
            </a:r>
            <a:r>
              <a:rPr lang="en-US" sz="2000" dirty="0" smtClean="0">
                <a:solidFill>
                  <a:srgbClr val="0000FF"/>
                </a:solidFill>
                <a:latin typeface="Arial" pitchFamily="34" charset="0"/>
                <a:cs typeface="Arial" pitchFamily="34" charset="0"/>
              </a:rPr>
              <a:t>) </a:t>
            </a:r>
          </a:p>
          <a:p>
            <a:pPr defTabSz="914400" fontAlgn="base">
              <a:spcBef>
                <a:spcPct val="0"/>
              </a:spcBef>
              <a:spcAft>
                <a:spcPct val="0"/>
              </a:spcAft>
            </a:pPr>
            <a:r>
              <a:rPr lang="en-US" sz="2000" dirty="0" smtClean="0">
                <a:solidFill>
                  <a:srgbClr val="FF0000"/>
                </a:solidFill>
                <a:latin typeface="Arial" pitchFamily="34" charset="0"/>
                <a:cs typeface="Arial" pitchFamily="34" charset="0"/>
                <a:sym typeface="Symbol"/>
              </a:rPr>
              <a:t></a:t>
            </a:r>
            <a:r>
              <a:rPr lang="en-US" sz="2000" dirty="0">
                <a:solidFill>
                  <a:srgbClr val="FF0000"/>
                </a:solidFill>
                <a:latin typeface="Arial" pitchFamily="34" charset="0"/>
                <a:cs typeface="Arial" pitchFamily="34" charset="0"/>
                <a:sym typeface="Symbol"/>
              </a:rPr>
              <a:t> e</a:t>
            </a:r>
            <a:r>
              <a:rPr lang="en-US" sz="2000" dirty="0" smtClean="0">
                <a:solidFill>
                  <a:srgbClr val="FF0000"/>
                </a:solidFill>
                <a:latin typeface="Arial" pitchFamily="34" charset="0"/>
                <a:cs typeface="Arial" pitchFamily="34" charset="0"/>
              </a:rPr>
              <a:t>xceeding the traditional 5</a:t>
            </a:r>
            <a:r>
              <a:rPr lang="en-US" sz="2000" dirty="0" smtClean="0">
                <a:solidFill>
                  <a:srgbClr val="FF0000"/>
                </a:solidFill>
                <a:latin typeface="Symbol" pitchFamily="18" charset="2"/>
                <a:cs typeface="Arial" pitchFamily="34" charset="0"/>
              </a:rPr>
              <a:t>s</a:t>
            </a:r>
            <a:r>
              <a:rPr lang="en-US" sz="2000" dirty="0" smtClean="0">
                <a:solidFill>
                  <a:srgbClr val="FF0000"/>
                </a:solidFill>
                <a:latin typeface="Arial" pitchFamily="34" charset="0"/>
                <a:cs typeface="Arial" pitchFamily="34" charset="0"/>
              </a:rPr>
              <a:t> threshold for a discovery!</a:t>
            </a:r>
          </a:p>
        </p:txBody>
      </p:sp>
      <p:pic>
        <p:nvPicPr>
          <p:cNvPr id="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77" r="2032"/>
          <a:stretch/>
        </p:blipFill>
        <p:spPr bwMode="auto">
          <a:xfrm>
            <a:off x="4625980" y="3042898"/>
            <a:ext cx="4121406" cy="3101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58</a:t>
            </a:fld>
            <a:endParaRPr lang="en-US" sz="2200" b="1" dirty="0">
              <a:solidFill>
                <a:srgbClr val="FF0000"/>
              </a:solidFill>
            </a:endParaRPr>
          </a:p>
        </p:txBody>
      </p:sp>
    </p:spTree>
    <p:extLst>
      <p:ext uri="{BB962C8B-B14F-4D97-AF65-F5344CB8AC3E}">
        <p14:creationId xmlns="" xmlns:p14="http://schemas.microsoft.com/office/powerpoint/2010/main" val="28671357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9860" y="152400"/>
            <a:ext cx="82296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b="1" dirty="0" smtClean="0">
                <a:solidFill>
                  <a:srgbClr val="FF0000"/>
                </a:solidFill>
              </a:rPr>
              <a:t>Next Steps</a:t>
            </a:r>
            <a:endParaRPr lang="en-US" b="1" dirty="0">
              <a:solidFill>
                <a:srgbClr val="FF0000"/>
              </a:solidFill>
            </a:endParaRPr>
          </a:p>
        </p:txBody>
      </p:sp>
      <p:grpSp>
        <p:nvGrpSpPr>
          <p:cNvPr id="4" name="Group 7"/>
          <p:cNvGrpSpPr/>
          <p:nvPr/>
        </p:nvGrpSpPr>
        <p:grpSpPr>
          <a:xfrm>
            <a:off x="152400" y="1001233"/>
            <a:ext cx="8831264" cy="5432256"/>
            <a:chOff x="152400" y="1001233"/>
            <a:chExt cx="8831264" cy="5432256"/>
          </a:xfrm>
        </p:grpSpPr>
        <p:sp>
          <p:nvSpPr>
            <p:cNvPr id="3" name="TextBox 2"/>
            <p:cNvSpPr txBox="1"/>
            <p:nvPr/>
          </p:nvSpPr>
          <p:spPr>
            <a:xfrm>
              <a:off x="152400" y="1001233"/>
              <a:ext cx="8831264" cy="5432256"/>
            </a:xfrm>
            <a:prstGeom prst="rect">
              <a:avLst/>
            </a:prstGeom>
            <a:noFill/>
          </p:spPr>
          <p:txBody>
            <a:bodyPr wrap="none" rtlCol="0">
              <a:spAutoFit/>
            </a:bodyPr>
            <a:lstStyle/>
            <a:p>
              <a:pPr defTabSz="914400" fontAlgn="base">
                <a:spcBef>
                  <a:spcPct val="0"/>
                </a:spcBef>
                <a:spcAft>
                  <a:spcPct val="0"/>
                </a:spcAft>
              </a:pPr>
              <a:r>
                <a:rPr lang="en-US" sz="2200" dirty="0" smtClean="0">
                  <a:solidFill>
                    <a:srgbClr val="0000FF"/>
                  </a:solidFill>
                  <a:latin typeface="Arial" pitchFamily="34" charset="0"/>
                  <a:cs typeface="Arial" pitchFamily="34" charset="0"/>
                </a:rPr>
                <a:t>We have observed a new particle in the search of the Higgs boson</a:t>
              </a:r>
            </a:p>
            <a:p>
              <a:pPr marL="457200" lvl="1" defTabSz="914400" fontAlgn="base">
                <a:spcBef>
                  <a:spcPct val="0"/>
                </a:spcBef>
                <a:spcAft>
                  <a:spcPct val="0"/>
                </a:spcAft>
              </a:pPr>
              <a:r>
                <a:rPr lang="en-US" sz="2000" dirty="0" smtClean="0">
                  <a:solidFill>
                    <a:srgbClr val="008000"/>
                  </a:solidFill>
                  <a:latin typeface="Arial" pitchFamily="34" charset="0"/>
                  <a:cs typeface="Arial" pitchFamily="34" charset="0"/>
                </a:rPr>
                <a:t>Mass: 126.0±0.4(stat)±0.4(</a:t>
              </a:r>
              <a:r>
                <a:rPr lang="en-US" sz="2000" dirty="0" err="1" smtClean="0">
                  <a:solidFill>
                    <a:srgbClr val="008000"/>
                  </a:solidFill>
                  <a:latin typeface="Arial" pitchFamily="34" charset="0"/>
                  <a:cs typeface="Arial" pitchFamily="34" charset="0"/>
                </a:rPr>
                <a:t>syst</a:t>
              </a:r>
              <a:r>
                <a:rPr lang="en-US" sz="2000" dirty="0" smtClean="0">
                  <a:solidFill>
                    <a:srgbClr val="008000"/>
                  </a:solidFill>
                  <a:latin typeface="Arial" pitchFamily="34" charset="0"/>
                  <a:cs typeface="Arial" pitchFamily="34" charset="0"/>
                </a:rPr>
                <a:t>) </a:t>
              </a:r>
              <a:r>
                <a:rPr lang="en-US" sz="2000" dirty="0" err="1" smtClean="0">
                  <a:solidFill>
                    <a:srgbClr val="008000"/>
                  </a:solidFill>
                  <a:latin typeface="Arial" pitchFamily="34" charset="0"/>
                  <a:cs typeface="Arial" pitchFamily="34" charset="0"/>
                </a:rPr>
                <a:t>GeV</a:t>
              </a:r>
              <a:endParaRPr lang="en-US" sz="2000" dirty="0" smtClean="0">
                <a:solidFill>
                  <a:srgbClr val="008000"/>
                </a:solidFill>
                <a:latin typeface="Arial" pitchFamily="34" charset="0"/>
                <a:cs typeface="Arial" pitchFamily="34" charset="0"/>
              </a:endParaRP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R</a:t>
              </a:r>
              <a:r>
                <a:rPr lang="en-US" sz="2000" dirty="0" smtClean="0">
                  <a:solidFill>
                    <a:srgbClr val="008000"/>
                  </a:solidFill>
                  <a:latin typeface="Arial" pitchFamily="34" charset="0"/>
                  <a:cs typeface="Arial" pitchFamily="34" charset="0"/>
                </a:rPr>
                <a:t>ate:  1.4±0.3 times of the rate predicted by the Standard Model</a:t>
              </a:r>
            </a:p>
            <a:p>
              <a:pPr defTabSz="914400" fontAlgn="base">
                <a:spcBef>
                  <a:spcPct val="0"/>
                </a:spcBef>
                <a:spcAft>
                  <a:spcPct val="0"/>
                </a:spcAft>
              </a:pPr>
              <a:endParaRPr lang="en-US" sz="900" dirty="0" smtClean="0">
                <a:solidFill>
                  <a:srgbClr val="008000"/>
                </a:solidFill>
                <a:latin typeface="Arial" pitchFamily="34" charset="0"/>
                <a:cs typeface="Arial" pitchFamily="34" charset="0"/>
              </a:endParaRPr>
            </a:p>
            <a:p>
              <a:pPr defTabSz="914400" fontAlgn="base">
                <a:spcBef>
                  <a:spcPct val="0"/>
                </a:spcBef>
                <a:spcAft>
                  <a:spcPct val="0"/>
                </a:spcAft>
              </a:pPr>
              <a:r>
                <a:rPr lang="en-US" sz="2200" dirty="0" smtClean="0">
                  <a:solidFill>
                    <a:srgbClr val="0000FF"/>
                  </a:solidFill>
                  <a:latin typeface="Arial" pitchFamily="34" charset="0"/>
                  <a:cs typeface="Arial" pitchFamily="34" charset="0"/>
                </a:rPr>
                <a:t>The new particle is consistent with the expectation of the long-</a:t>
              </a:r>
            </a:p>
            <a:p>
              <a:pPr defTabSz="914400" fontAlgn="base">
                <a:spcBef>
                  <a:spcPct val="0"/>
                </a:spcBef>
                <a:spcAft>
                  <a:spcPct val="0"/>
                </a:spcAft>
              </a:pPr>
              <a:r>
                <a:rPr lang="en-US" sz="2200" dirty="0">
                  <a:solidFill>
                    <a:srgbClr val="0000FF"/>
                  </a:solidFill>
                  <a:latin typeface="Arial" pitchFamily="34" charset="0"/>
                  <a:cs typeface="Arial" pitchFamily="34" charset="0"/>
                </a:rPr>
                <a:t>s</a:t>
              </a:r>
              <a:r>
                <a:rPr lang="en-US" sz="2200" dirty="0" smtClean="0">
                  <a:solidFill>
                    <a:srgbClr val="0000FF"/>
                  </a:solidFill>
                  <a:latin typeface="Arial" pitchFamily="34" charset="0"/>
                  <a:cs typeface="Arial" pitchFamily="34" charset="0"/>
                </a:rPr>
                <a:t>ought Higgs Boson. However more data are needed to ascertain </a:t>
              </a:r>
            </a:p>
            <a:p>
              <a:pPr defTabSz="914400" fontAlgn="base">
                <a:spcBef>
                  <a:spcPct val="0"/>
                </a:spcBef>
                <a:spcAft>
                  <a:spcPct val="0"/>
                </a:spcAft>
              </a:pPr>
              <a:r>
                <a:rPr lang="en-US" sz="2200" dirty="0" smtClean="0">
                  <a:solidFill>
                    <a:srgbClr val="0000FF"/>
                  </a:solidFill>
                  <a:latin typeface="Arial" pitchFamily="34" charset="0"/>
                  <a:cs typeface="Arial" pitchFamily="34" charset="0"/>
                </a:rPr>
                <a:t>its identity:</a:t>
              </a:r>
            </a:p>
            <a:p>
              <a:pPr marL="800100" lvl="1" indent="-342900" defTabSz="914400" fontAlgn="base">
                <a:spcBef>
                  <a:spcPct val="0"/>
                </a:spcBef>
                <a:spcAft>
                  <a:spcPct val="0"/>
                </a:spcAft>
                <a:buFontTx/>
                <a:buChar char="-"/>
              </a:pPr>
              <a:r>
                <a:rPr lang="en-US" sz="2000" dirty="0" smtClean="0">
                  <a:solidFill>
                    <a:srgbClr val="008000"/>
                  </a:solidFill>
                  <a:latin typeface="Arial" pitchFamily="34" charset="0"/>
                  <a:cs typeface="Arial" pitchFamily="34" charset="0"/>
                </a:rPr>
                <a:t>Observed so far in boson final states (</a:t>
              </a:r>
              <a:r>
                <a:rPr lang="en-US" sz="2000" dirty="0" err="1" smtClean="0">
                  <a:solidFill>
                    <a:srgbClr val="008000"/>
                  </a:solidFill>
                  <a:latin typeface="Symbol" pitchFamily="18" charset="2"/>
                  <a:cs typeface="Arial" pitchFamily="34" charset="0"/>
                </a:rPr>
                <a:t>gg</a:t>
              </a:r>
              <a:r>
                <a:rPr lang="en-US" sz="2000" dirty="0" smtClean="0">
                  <a:solidFill>
                    <a:srgbClr val="008000"/>
                  </a:solidFill>
                  <a:latin typeface="Arial" pitchFamily="34" charset="0"/>
                  <a:cs typeface="Arial" pitchFamily="34" charset="0"/>
                </a:rPr>
                <a:t>, WW, ZZ), it’s decay to </a:t>
              </a: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 </a:t>
              </a:r>
              <a:r>
                <a:rPr lang="en-US" sz="2000" dirty="0" smtClean="0">
                  <a:solidFill>
                    <a:srgbClr val="008000"/>
                  </a:solidFill>
                  <a:latin typeface="Arial" pitchFamily="34" charset="0"/>
                  <a:cs typeface="Arial" pitchFamily="34" charset="0"/>
                </a:rPr>
                <a:t>    fermion final states (bb, </a:t>
              </a:r>
              <a:r>
                <a:rPr lang="en-US" sz="2000" dirty="0" err="1" smtClean="0">
                  <a:solidFill>
                    <a:srgbClr val="008000"/>
                  </a:solidFill>
                  <a:latin typeface="Symbol" pitchFamily="18" charset="2"/>
                  <a:cs typeface="Arial" pitchFamily="34" charset="0"/>
                </a:rPr>
                <a:t>tt</a:t>
              </a:r>
              <a:r>
                <a:rPr lang="en-US" sz="2000" dirty="0" smtClean="0">
                  <a:solidFill>
                    <a:srgbClr val="008000"/>
                  </a:solidFill>
                  <a:latin typeface="Arial" pitchFamily="34" charset="0"/>
                  <a:cs typeface="Arial" pitchFamily="34" charset="0"/>
                </a:rPr>
                <a:t>, …) needs to be established;</a:t>
              </a:r>
            </a:p>
            <a:p>
              <a:pPr marL="800100" lvl="1" indent="-342900" defTabSz="914400" fontAlgn="base">
                <a:spcBef>
                  <a:spcPct val="0"/>
                </a:spcBef>
                <a:spcAft>
                  <a:spcPct val="0"/>
                </a:spcAft>
                <a:buFontTx/>
                <a:buChar char="-"/>
              </a:pPr>
              <a:r>
                <a:rPr lang="en-US" sz="2000" dirty="0" smtClean="0">
                  <a:solidFill>
                    <a:srgbClr val="008000"/>
                  </a:solidFill>
                  <a:latin typeface="Arial" pitchFamily="34" charset="0"/>
                  <a:cs typeface="Arial" pitchFamily="34" charset="0"/>
                </a:rPr>
                <a:t>Its overall production rate appears to be consistent with the </a:t>
              </a: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 </a:t>
              </a:r>
              <a:r>
                <a:rPr lang="en-US" sz="2000" dirty="0" smtClean="0">
                  <a:solidFill>
                    <a:srgbClr val="008000"/>
                  </a:solidFill>
                  <a:latin typeface="Arial" pitchFamily="34" charset="0"/>
                  <a:cs typeface="Arial" pitchFamily="34" charset="0"/>
                </a:rPr>
                <a:t>    expectation, but </a:t>
              </a:r>
              <a:r>
                <a:rPr lang="en-US" sz="2000" dirty="0" err="1" smtClean="0">
                  <a:solidFill>
                    <a:srgbClr val="008000"/>
                  </a:solidFill>
                  <a:latin typeface="Arial" pitchFamily="34" charset="0"/>
                  <a:cs typeface="Arial" pitchFamily="34" charset="0"/>
                </a:rPr>
                <a:t>H</a:t>
              </a:r>
              <a:r>
                <a:rPr lang="en-US" sz="2000" dirty="0" err="1" smtClean="0">
                  <a:solidFill>
                    <a:srgbClr val="008000"/>
                  </a:solidFill>
                  <a:cs typeface="Arial" pitchFamily="34" charset="0"/>
                </a:rPr>
                <a:t>→</a:t>
              </a:r>
              <a:r>
                <a:rPr lang="en-US" sz="2000" dirty="0" err="1" smtClean="0">
                  <a:solidFill>
                    <a:srgbClr val="008000"/>
                  </a:solidFill>
                  <a:latin typeface="Symbol" pitchFamily="18" charset="2"/>
                  <a:cs typeface="Arial" pitchFamily="34" charset="0"/>
                </a:rPr>
                <a:t>gg</a:t>
              </a:r>
              <a:r>
                <a:rPr lang="en-US" sz="2000" dirty="0" smtClean="0">
                  <a:solidFill>
                    <a:srgbClr val="008000"/>
                  </a:solidFill>
                  <a:cs typeface="Arial" pitchFamily="34" charset="0"/>
                </a:rPr>
                <a:t> </a:t>
              </a:r>
              <a:r>
                <a:rPr lang="en-US" sz="2000" dirty="0" smtClean="0">
                  <a:solidFill>
                    <a:srgbClr val="008000"/>
                  </a:solidFill>
                  <a:latin typeface="Arial" pitchFamily="34" charset="0"/>
                  <a:cs typeface="Arial" pitchFamily="34" charset="0"/>
                </a:rPr>
                <a:t>rate is considerably higher than expected: </a:t>
              </a:r>
            </a:p>
            <a:p>
              <a:pPr marL="457200" lvl="1" defTabSz="914400" fontAlgn="base">
                <a:spcBef>
                  <a:spcPct val="0"/>
                </a:spcBef>
                <a:spcAft>
                  <a:spcPct val="0"/>
                </a:spcAft>
              </a:pPr>
              <a:r>
                <a:rPr lang="en-US" sz="2000" dirty="0" smtClean="0">
                  <a:solidFill>
                    <a:srgbClr val="FF5050"/>
                  </a:solidFill>
                  <a:latin typeface="Arial" pitchFamily="34" charset="0"/>
                  <a:cs typeface="Arial" pitchFamily="34" charset="0"/>
                </a:rPr>
                <a:t>     statistical fluctuation or indication of new physics?</a:t>
              </a:r>
              <a:r>
                <a:rPr lang="en-US" sz="2000" dirty="0" smtClean="0">
                  <a:solidFill>
                    <a:srgbClr val="008000"/>
                  </a:solidFill>
                  <a:latin typeface="Arial" pitchFamily="34" charset="0"/>
                  <a:cs typeface="Arial" pitchFamily="34" charset="0"/>
                </a:rPr>
                <a:t> </a:t>
              </a:r>
            </a:p>
            <a:p>
              <a:pPr marL="800100" lvl="1" indent="-342900" defTabSz="914400" fontAlgn="base">
                <a:spcBef>
                  <a:spcPct val="0"/>
                </a:spcBef>
                <a:spcAft>
                  <a:spcPct val="0"/>
                </a:spcAft>
                <a:buFontTx/>
                <a:buChar char="-"/>
              </a:pPr>
              <a:r>
                <a:rPr lang="en-US" sz="2000" dirty="0" smtClean="0">
                  <a:solidFill>
                    <a:srgbClr val="008000"/>
                  </a:solidFill>
                  <a:latin typeface="Arial" pitchFamily="34" charset="0"/>
                  <a:cs typeface="Arial" pitchFamily="34" charset="0"/>
                </a:rPr>
                <a:t>Measurement of its spin and CP properties; …</a:t>
              </a:r>
            </a:p>
            <a:p>
              <a:pPr defTabSz="914400" fontAlgn="base">
                <a:spcBef>
                  <a:spcPct val="0"/>
                </a:spcBef>
                <a:spcAft>
                  <a:spcPct val="0"/>
                </a:spcAft>
              </a:pPr>
              <a:endParaRPr lang="en-US" sz="800" dirty="0">
                <a:solidFill>
                  <a:srgbClr val="0000FF"/>
                </a:solidFill>
                <a:latin typeface="Arial" pitchFamily="34" charset="0"/>
                <a:cs typeface="Arial" pitchFamily="34" charset="0"/>
              </a:endParaRPr>
            </a:p>
            <a:p>
              <a:pPr defTabSz="914400" fontAlgn="base">
                <a:spcBef>
                  <a:spcPct val="0"/>
                </a:spcBef>
                <a:spcAft>
                  <a:spcPct val="0"/>
                </a:spcAft>
              </a:pPr>
              <a:r>
                <a:rPr lang="en-US" sz="2200" dirty="0" smtClean="0">
                  <a:solidFill>
                    <a:srgbClr val="0000FF"/>
                  </a:solidFill>
                  <a:latin typeface="Arial" pitchFamily="34" charset="0"/>
                  <a:cs typeface="Arial" pitchFamily="34" charset="0"/>
                </a:rPr>
                <a:t>We are at a new dawn of particle physics:</a:t>
              </a:r>
            </a:p>
            <a:p>
              <a:pPr marL="800100" lvl="1" indent="-342900" defTabSz="914400" fontAlgn="base">
                <a:spcBef>
                  <a:spcPct val="0"/>
                </a:spcBef>
                <a:spcAft>
                  <a:spcPct val="0"/>
                </a:spcAft>
                <a:buFontTx/>
                <a:buChar char="-"/>
              </a:pPr>
              <a:r>
                <a:rPr lang="en-US" sz="2000" dirty="0" smtClean="0">
                  <a:solidFill>
                    <a:srgbClr val="008000"/>
                  </a:solidFill>
                  <a:latin typeface="Arial" pitchFamily="34" charset="0"/>
                  <a:cs typeface="Arial" pitchFamily="34" charset="0"/>
                </a:rPr>
                <a:t>The LHC program is at its infancy. The LHC energy will increase to </a:t>
              </a:r>
            </a:p>
            <a:p>
              <a:pPr marL="457200" lvl="1" defTabSz="914400" fontAlgn="base">
                <a:spcBef>
                  <a:spcPct val="0"/>
                </a:spcBef>
                <a:spcAft>
                  <a:spcPct val="0"/>
                </a:spcAft>
              </a:pPr>
              <a:r>
                <a:rPr lang="en-US" sz="2000" dirty="0">
                  <a:solidFill>
                    <a:srgbClr val="008000"/>
                  </a:solidFill>
                  <a:latin typeface="Arial" pitchFamily="34" charset="0"/>
                  <a:cs typeface="Arial" pitchFamily="34" charset="0"/>
                </a:rPr>
                <a:t> </a:t>
              </a:r>
              <a:r>
                <a:rPr lang="en-US" sz="2000" dirty="0" smtClean="0">
                  <a:solidFill>
                    <a:srgbClr val="008000"/>
                  </a:solidFill>
                  <a:latin typeface="Arial" pitchFamily="34" charset="0"/>
                  <a:cs typeface="Arial" pitchFamily="34" charset="0"/>
                </a:rPr>
                <a:t>    14 </a:t>
              </a:r>
              <a:r>
                <a:rPr lang="en-US" sz="2000" dirty="0" err="1" smtClean="0">
                  <a:solidFill>
                    <a:srgbClr val="008000"/>
                  </a:solidFill>
                  <a:latin typeface="Arial" pitchFamily="34" charset="0"/>
                  <a:cs typeface="Arial" pitchFamily="34" charset="0"/>
                </a:rPr>
                <a:t>TeV</a:t>
              </a:r>
              <a:r>
                <a:rPr lang="en-US" sz="2000" dirty="0" smtClean="0">
                  <a:solidFill>
                    <a:srgbClr val="008000"/>
                  </a:solidFill>
                  <a:latin typeface="Arial" pitchFamily="34" charset="0"/>
                  <a:cs typeface="Arial" pitchFamily="34" charset="0"/>
                </a:rPr>
                <a:t> in 2015 and the dataset increases by a factor &gt;100;</a:t>
              </a:r>
            </a:p>
            <a:p>
              <a:pPr marL="800100" lvl="1" indent="-342900" defTabSz="914400" fontAlgn="base">
                <a:spcBef>
                  <a:spcPct val="0"/>
                </a:spcBef>
                <a:spcAft>
                  <a:spcPct val="0"/>
                </a:spcAft>
                <a:buFontTx/>
                <a:buChar char="-"/>
              </a:pPr>
              <a:r>
                <a:rPr lang="en-US" sz="2000" dirty="0" smtClean="0">
                  <a:solidFill>
                    <a:srgbClr val="008000"/>
                  </a:solidFill>
                  <a:latin typeface="Arial" pitchFamily="34" charset="0"/>
                  <a:cs typeface="Arial" pitchFamily="34" charset="0"/>
                </a:rPr>
                <a:t>New facilities dedicated to study Higgs physics are being proposed…</a:t>
              </a:r>
            </a:p>
          </p:txBody>
        </p:sp>
        <p:cxnSp>
          <p:nvCxnSpPr>
            <p:cNvPr id="5" name="Straight Connector 4"/>
            <p:cNvCxnSpPr/>
            <p:nvPr/>
          </p:nvCxnSpPr>
          <p:spPr>
            <a:xfrm>
              <a:off x="3429000" y="3483938"/>
              <a:ext cx="152400"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 name="Slide Number Placeholder 6"/>
          <p:cNvSpPr>
            <a:spLocks noGrp="1"/>
          </p:cNvSpPr>
          <p:nvPr>
            <p:ph type="sldNum" sz="quarter" idx="12"/>
          </p:nvPr>
        </p:nvSpPr>
        <p:spPr/>
        <p:txBody>
          <a:bodyPr/>
          <a:lstStyle/>
          <a:p>
            <a:pPr algn="r" defTabSz="914400" fontAlgn="base">
              <a:spcBef>
                <a:spcPct val="0"/>
              </a:spcBef>
              <a:spcAft>
                <a:spcPct val="0"/>
              </a:spcAft>
            </a:pPr>
            <a:fld id="{B8ADB105-073D-4561-A5D9-BAB9A5DC9267}" type="slidenum">
              <a:rPr lang="en-US" sz="2200" b="1" smtClean="0">
                <a:solidFill>
                  <a:srgbClr val="FF0000"/>
                </a:solidFill>
              </a:rPr>
              <a:pPr algn="r" defTabSz="914400" fontAlgn="base">
                <a:spcBef>
                  <a:spcPct val="0"/>
                </a:spcBef>
                <a:spcAft>
                  <a:spcPct val="0"/>
                </a:spcAft>
              </a:pPr>
              <a:t>59</a:t>
            </a:fld>
            <a:endParaRPr lang="en-US" sz="2200" b="1" dirty="0">
              <a:solidFill>
                <a:srgbClr val="FF0000"/>
              </a:solidFill>
            </a:endParaRPr>
          </a:p>
        </p:txBody>
      </p:sp>
    </p:spTree>
    <p:extLst>
      <p:ext uri="{BB962C8B-B14F-4D97-AF65-F5344CB8AC3E}">
        <p14:creationId xmlns="" xmlns:p14="http://schemas.microsoft.com/office/powerpoint/2010/main" val="577055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76200" y="304800"/>
            <a:ext cx="8991600" cy="6172200"/>
          </a:xfrm>
        </p:spPr>
        <p:txBody>
          <a:bodyPr>
            <a:noAutofit/>
          </a:bodyPr>
          <a:lstStyle/>
          <a:p>
            <a:pPr eaLnBrk="1" hangingPunct="1">
              <a:lnSpc>
                <a:spcPct val="90000"/>
              </a:lnSpc>
              <a:buFontTx/>
              <a:buNone/>
            </a:pPr>
            <a:r>
              <a:rPr lang="en-US" b="1" dirty="0" smtClean="0">
                <a:solidFill>
                  <a:srgbClr val="C00000"/>
                </a:solidFill>
              </a:rPr>
              <a:t>“STANDARD MODEL” OF PARTICLE PHYSICS</a:t>
            </a:r>
          </a:p>
          <a:p>
            <a:pPr>
              <a:lnSpc>
                <a:spcPct val="90000"/>
              </a:lnSpc>
              <a:buFontTx/>
              <a:buChar char="o"/>
            </a:pPr>
            <a:r>
              <a:rPr lang="en-US" sz="2400" b="1" dirty="0" smtClean="0"/>
              <a:t>All forces  (electromagnetic, strong, weak, gravity classical) – </a:t>
            </a:r>
            <a:r>
              <a:rPr lang="en-US" sz="2400" b="1" dirty="0"/>
              <a:t>d</a:t>
            </a:r>
            <a:r>
              <a:rPr lang="en-US" sz="2400" b="1" dirty="0" smtClean="0"/>
              <a:t>escribes </a:t>
            </a:r>
            <a:r>
              <a:rPr lang="en-US" sz="2400" b="1" dirty="0"/>
              <a:t>all we </a:t>
            </a:r>
            <a:r>
              <a:rPr lang="en-US" sz="2400" b="1" dirty="0" smtClean="0"/>
              <a:t>see – many tests</a:t>
            </a:r>
            <a:endParaRPr lang="en-US" sz="2400" b="1" dirty="0"/>
          </a:p>
          <a:p>
            <a:pPr marL="0" indent="0">
              <a:lnSpc>
                <a:spcPct val="90000"/>
              </a:lnSpc>
              <a:buNone/>
            </a:pPr>
            <a:r>
              <a:rPr lang="en-US" sz="2400" b="1" dirty="0" smtClean="0"/>
              <a:t>		</a:t>
            </a:r>
          </a:p>
          <a:p>
            <a:pPr eaLnBrk="1" hangingPunct="1">
              <a:lnSpc>
                <a:spcPct val="90000"/>
              </a:lnSpc>
              <a:buFontTx/>
              <a:buChar char="o"/>
            </a:pPr>
            <a:r>
              <a:rPr lang="en-US" sz="2400" b="1" dirty="0" smtClean="0">
                <a:solidFill>
                  <a:srgbClr val="0070C0"/>
                </a:solidFill>
              </a:rPr>
              <a:t>What we see is built of electrons plus two quarks (up, down), bound by </a:t>
            </a:r>
            <a:r>
              <a:rPr lang="en-US" sz="2400" b="1" dirty="0" smtClean="0">
                <a:solidFill>
                  <a:srgbClr val="C00000"/>
                </a:solidFill>
              </a:rPr>
              <a:t>photons, gluons</a:t>
            </a:r>
            <a:r>
              <a:rPr lang="en-US" sz="2400" b="1" dirty="0" smtClean="0">
                <a:solidFill>
                  <a:srgbClr val="0070C0"/>
                </a:solidFill>
              </a:rPr>
              <a:t> – Weak interactions mediated by </a:t>
            </a:r>
            <a:r>
              <a:rPr lang="en-US" sz="2400" b="1" dirty="0" smtClean="0">
                <a:solidFill>
                  <a:srgbClr val="C00000"/>
                </a:solidFill>
              </a:rPr>
              <a:t>W, Z bosons</a:t>
            </a:r>
          </a:p>
          <a:p>
            <a:pPr eaLnBrk="1" hangingPunct="1">
              <a:lnSpc>
                <a:spcPct val="90000"/>
              </a:lnSpc>
              <a:buFontTx/>
              <a:buChar char="o"/>
            </a:pPr>
            <a:endParaRPr lang="en-US" sz="2400" b="1" dirty="0" smtClean="0"/>
          </a:p>
          <a:p>
            <a:pPr eaLnBrk="1" hangingPunct="1">
              <a:lnSpc>
                <a:spcPct val="90000"/>
              </a:lnSpc>
              <a:buFontTx/>
              <a:buChar char="o"/>
            </a:pPr>
            <a:r>
              <a:rPr lang="en-US" sz="2400" b="1" dirty="0" smtClean="0"/>
              <a:t>Quarks </a:t>
            </a:r>
            <a:r>
              <a:rPr lang="en-US" sz="2400" b="1" dirty="0" smtClean="0">
                <a:sym typeface="Wingdings" pitchFamily="2" charset="2"/>
              </a:rPr>
              <a:t> protons, neutrons  nuclei, + electrons  atoms molecules </a:t>
            </a:r>
            <a:r>
              <a:rPr lang="en-US" sz="2400" b="1" dirty="0" err="1" smtClean="0">
                <a:sym typeface="Wingdings" pitchFamily="2" charset="2"/>
              </a:rPr>
              <a:t>etc</a:t>
            </a:r>
            <a:r>
              <a:rPr lang="en-US" sz="2400" b="1" dirty="0">
                <a:sym typeface="Wingdings" pitchFamily="2" charset="2"/>
              </a:rPr>
              <a:t> </a:t>
            </a:r>
            <a:r>
              <a:rPr lang="en-US" sz="2400" b="1" dirty="0" smtClean="0">
                <a:sym typeface="Wingdings" pitchFamily="2" charset="2"/>
              </a:rPr>
              <a:t>-- 	quantitative, not metaphors</a:t>
            </a:r>
          </a:p>
          <a:p>
            <a:pPr eaLnBrk="1" hangingPunct="1">
              <a:lnSpc>
                <a:spcPct val="90000"/>
              </a:lnSpc>
              <a:buFontTx/>
              <a:buChar char="o"/>
            </a:pPr>
            <a:endParaRPr lang="en-US" sz="2400" b="1" dirty="0" smtClean="0"/>
          </a:p>
          <a:p>
            <a:pPr eaLnBrk="1" hangingPunct="1">
              <a:lnSpc>
                <a:spcPct val="90000"/>
              </a:lnSpc>
              <a:buFontTx/>
              <a:buChar char="o"/>
            </a:pPr>
            <a:r>
              <a:rPr lang="en-US" sz="2400" b="1" dirty="0" smtClean="0">
                <a:solidFill>
                  <a:srgbClr val="00B0F0"/>
                </a:solidFill>
              </a:rPr>
              <a:t>Predictions of SM correct, except electrons, quarks, W, Z must be massless or theory inconsistent – adding Higgs field can allow mass</a:t>
            </a:r>
          </a:p>
          <a:p>
            <a:pPr eaLnBrk="1" hangingPunct="1">
              <a:lnSpc>
                <a:spcPct val="90000"/>
              </a:lnSpc>
              <a:buFontTx/>
              <a:buChar char="o"/>
            </a:pPr>
            <a:endParaRPr lang="en-US" sz="2400" b="1" dirty="0" smtClean="0">
              <a:solidFill>
                <a:srgbClr val="7030A0"/>
              </a:solidFill>
              <a:cs typeface="Arial" charset="0"/>
            </a:endParaRPr>
          </a:p>
          <a:p>
            <a:pPr eaLnBrk="1" hangingPunct="1">
              <a:lnSpc>
                <a:spcPct val="90000"/>
              </a:lnSpc>
              <a:buFontTx/>
              <a:buChar char="o"/>
            </a:pPr>
            <a:r>
              <a:rPr lang="en-US" sz="2400" b="1" dirty="0" smtClean="0">
                <a:cs typeface="Arial" charset="0"/>
              </a:rPr>
              <a:t>So Higgs field predicted – Higgs bosons are quanta of Higgs field</a:t>
            </a:r>
          </a:p>
          <a:p>
            <a:pPr eaLnBrk="1" hangingPunct="1">
              <a:lnSpc>
                <a:spcPct val="90000"/>
              </a:lnSpc>
              <a:buFontTx/>
              <a:buChar char="o"/>
            </a:pPr>
            <a:endParaRPr lang="en-US" sz="2400" b="1" dirty="0">
              <a:cs typeface="Arial" charset="0"/>
            </a:endParaRPr>
          </a:p>
          <a:p>
            <a:pPr marL="0" indent="0" eaLnBrk="1" hangingPunct="1">
              <a:lnSpc>
                <a:spcPct val="90000"/>
              </a:lnSpc>
              <a:buNone/>
            </a:pPr>
            <a:endParaRPr lang="en-US" sz="2000" b="1" dirty="0" smtClean="0">
              <a:cs typeface="Arial" charset="0"/>
            </a:endParaRPr>
          </a:p>
          <a:p>
            <a:pPr eaLnBrk="1" hangingPunct="1">
              <a:lnSpc>
                <a:spcPct val="90000"/>
              </a:lnSpc>
              <a:buFontTx/>
              <a:buChar char="o"/>
            </a:pPr>
            <a:endParaRPr lang="en-US" sz="2000" b="1" dirty="0">
              <a:cs typeface="Arial" charset="0"/>
            </a:endParaRPr>
          </a:p>
          <a:p>
            <a:pPr eaLnBrk="1" hangingPunct="1">
              <a:lnSpc>
                <a:spcPct val="90000"/>
              </a:lnSpc>
              <a:buFontTx/>
              <a:buChar char="o"/>
            </a:pPr>
            <a:endParaRPr lang="en-US" sz="2000" b="1" dirty="0" smtClean="0">
              <a:cs typeface="Arial" charset="0"/>
            </a:endParaRPr>
          </a:p>
          <a:p>
            <a:pPr eaLnBrk="1" hangingPunct="1">
              <a:lnSpc>
                <a:spcPct val="90000"/>
              </a:lnSpc>
              <a:buFontTx/>
              <a:buChar char="o"/>
            </a:pPr>
            <a:endParaRPr lang="en-US" sz="2000" b="1" dirty="0" smtClean="0">
              <a:cs typeface="Arial" charset="0"/>
            </a:endParaRPr>
          </a:p>
          <a:p>
            <a:pPr eaLnBrk="1" hangingPunct="1">
              <a:lnSpc>
                <a:spcPct val="90000"/>
              </a:lnSpc>
              <a:buFontTx/>
              <a:buNone/>
            </a:pPr>
            <a:r>
              <a:rPr lang="en-US" sz="2000" b="1" dirty="0" smtClean="0">
                <a:solidFill>
                  <a:schemeClr val="accent2"/>
                </a:solidFill>
                <a:cs typeface="Arial" charset="0"/>
              </a:rPr>
              <a:t>PHYSICS 521 (January-April)</a:t>
            </a:r>
            <a:endParaRPr lang="el-GR" sz="2000" b="1" dirty="0" smtClean="0">
              <a:solidFill>
                <a:schemeClr val="accent2"/>
              </a:solidFill>
              <a:cs typeface="Arial" charset="0"/>
            </a:endParaRPr>
          </a:p>
        </p:txBody>
      </p:sp>
      <p:cxnSp>
        <p:nvCxnSpPr>
          <p:cNvPr id="34" name="Straight Arrow Connector 33"/>
          <p:cNvCxnSpPr/>
          <p:nvPr/>
        </p:nvCxnSpPr>
        <p:spPr>
          <a:xfrm>
            <a:off x="8001000" y="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6</a:t>
            </a:fld>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09600" y="878681"/>
            <a:ext cx="2839641" cy="1178719"/>
          </a:xfrm>
          <a:prstGeom prst="roundRect">
            <a:avLst/>
          </a:prstGeom>
          <a:ln>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lstStyle/>
          <a:p>
            <a:endParaRPr lang="en-US">
              <a:solidFill>
                <a:srgbClr val="000000"/>
              </a:solidFill>
            </a:endParaRPr>
          </a:p>
        </p:txBody>
      </p:sp>
      <p:pic>
        <p:nvPicPr>
          <p:cNvPr id="17410" name="Picture 1"/>
          <p:cNvPicPr>
            <a:picLocks noChangeArrowheads="1"/>
          </p:cNvPicPr>
          <p:nvPr/>
        </p:nvPicPr>
        <p:blipFill>
          <a:blip r:embed="rId2" cstate="print"/>
          <a:srcRect t="861"/>
          <a:stretch>
            <a:fillRect/>
          </a:stretch>
        </p:blipFill>
        <p:spPr bwMode="auto">
          <a:xfrm>
            <a:off x="4572000" y="1125141"/>
            <a:ext cx="3213572" cy="5133454"/>
          </a:xfrm>
          <a:prstGeom prst="rect">
            <a:avLst/>
          </a:prstGeom>
          <a:noFill/>
          <a:ln w="25400">
            <a:solidFill>
              <a:srgbClr val="FFFFFF"/>
            </a:solidFill>
            <a:miter lim="800000"/>
            <a:headEnd/>
            <a:tailEnd/>
          </a:ln>
        </p:spPr>
      </p:pic>
      <p:sp>
        <p:nvSpPr>
          <p:cNvPr id="17411" name="Rectangle 2"/>
          <p:cNvSpPr>
            <a:spLocks/>
          </p:cNvSpPr>
          <p:nvPr/>
        </p:nvSpPr>
        <p:spPr bwMode="auto">
          <a:xfrm rot="-2783793">
            <a:off x="994544" y="3231431"/>
            <a:ext cx="4089797" cy="455414"/>
          </a:xfrm>
          <a:prstGeom prst="rect">
            <a:avLst/>
          </a:prstGeom>
          <a:noFill/>
          <a:ln w="12700">
            <a:noFill/>
            <a:miter lim="800000"/>
            <a:headEnd/>
            <a:tailEnd/>
          </a:ln>
        </p:spPr>
        <p:txBody>
          <a:bodyPr lIns="0" tIns="0" rIns="0" bIns="0" anchor="ctr"/>
          <a:lstStyle/>
          <a:p>
            <a:r>
              <a:rPr lang="en-US">
                <a:solidFill>
                  <a:srgbClr val="A40800"/>
                </a:solidFill>
                <a:latin typeface="Blackoak Std" pitchFamily="82" charset="0"/>
                <a:ea typeface="MS PGothic" pitchFamily="34" charset="-128"/>
                <a:sym typeface="Blackoak Std" pitchFamily="82" charset="0"/>
              </a:rPr>
              <a:t>FOUND?</a:t>
            </a:r>
          </a:p>
        </p:txBody>
      </p:sp>
      <p:pic>
        <p:nvPicPr>
          <p:cNvPr id="17412" name="Picture 3"/>
          <p:cNvPicPr>
            <a:picLocks noChangeArrowheads="1"/>
          </p:cNvPicPr>
          <p:nvPr/>
        </p:nvPicPr>
        <p:blipFill>
          <a:blip r:embed="rId3" cstate="print"/>
          <a:srcRect/>
          <a:stretch>
            <a:fillRect/>
          </a:stretch>
        </p:blipFill>
        <p:spPr bwMode="auto">
          <a:xfrm>
            <a:off x="5214938" y="1500187"/>
            <a:ext cx="2277070" cy="919758"/>
          </a:xfrm>
          <a:prstGeom prst="rect">
            <a:avLst/>
          </a:prstGeom>
          <a:noFill/>
          <a:ln w="12700">
            <a:noFill/>
            <a:miter lim="800000"/>
            <a:headEnd/>
            <a:tailEnd/>
          </a:ln>
        </p:spPr>
      </p:pic>
      <p:pic>
        <p:nvPicPr>
          <p:cNvPr id="17413" name="Picture 4"/>
          <p:cNvPicPr>
            <a:picLocks noChangeArrowheads="1"/>
          </p:cNvPicPr>
          <p:nvPr/>
        </p:nvPicPr>
        <p:blipFill>
          <a:blip r:embed="rId4" cstate="print"/>
          <a:srcRect/>
          <a:stretch>
            <a:fillRect/>
          </a:stretch>
        </p:blipFill>
        <p:spPr bwMode="auto">
          <a:xfrm>
            <a:off x="4572000" y="1446609"/>
            <a:ext cx="2928938" cy="1089422"/>
          </a:xfrm>
          <a:prstGeom prst="rect">
            <a:avLst/>
          </a:prstGeom>
          <a:noFill/>
          <a:ln w="12700">
            <a:noFill/>
            <a:miter lim="800000"/>
            <a:headEnd/>
            <a:tailEnd/>
          </a:ln>
        </p:spPr>
      </p:pic>
      <p:sp>
        <p:nvSpPr>
          <p:cNvPr id="17414" name="TextBox 1"/>
          <p:cNvSpPr txBox="1">
            <a:spLocks noChangeArrowheads="1"/>
          </p:cNvSpPr>
          <p:nvPr/>
        </p:nvSpPr>
        <p:spPr bwMode="auto">
          <a:xfrm>
            <a:off x="635086" y="899129"/>
            <a:ext cx="2946314" cy="1234471"/>
          </a:xfrm>
          <a:prstGeom prst="rect">
            <a:avLst/>
          </a:prstGeom>
          <a:noFill/>
          <a:ln w="9525">
            <a:noFill/>
            <a:miter lim="800000"/>
            <a:headEnd/>
            <a:tailEnd/>
          </a:ln>
        </p:spPr>
        <p:txBody>
          <a:bodyPr wrap="none" lIns="64291" tIns="32146" rIns="64291" bIns="32146">
            <a:spAutoFit/>
          </a:bodyPr>
          <a:lstStyle/>
          <a:p>
            <a:r>
              <a:rPr lang="en-US" sz="3800" dirty="0">
                <a:solidFill>
                  <a:srgbClr val="3366FF"/>
                </a:solidFill>
              </a:rPr>
              <a:t>Aaron Pierce</a:t>
            </a:r>
          </a:p>
          <a:p>
            <a:r>
              <a:rPr lang="en-US" sz="3800" dirty="0">
                <a:solidFill>
                  <a:srgbClr val="3366FF"/>
                </a:solidFill>
              </a:rPr>
              <a:t>Theorist</a:t>
            </a:r>
          </a:p>
        </p:txBody>
      </p:sp>
      <p:sp>
        <p:nvSpPr>
          <p:cNvPr id="8"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609600" y="178594"/>
            <a:ext cx="7946228" cy="1714500"/>
          </a:xfrm>
        </p:spPr>
        <p:txBody>
          <a:bodyPr/>
          <a:lstStyle/>
          <a:p>
            <a:pPr eaLnBrk="1" hangingPunct="1">
              <a:defRPr/>
            </a:pPr>
            <a:r>
              <a:rPr lang="en-US" sz="3900" dirty="0" smtClean="0"/>
              <a:t>Importance of the WW/ZZ Decays</a:t>
            </a:r>
          </a:p>
        </p:txBody>
      </p:sp>
      <p:grpSp>
        <p:nvGrpSpPr>
          <p:cNvPr id="2" name="Group 8"/>
          <p:cNvGrpSpPr>
            <a:grpSpLocks/>
          </p:cNvGrpSpPr>
          <p:nvPr/>
        </p:nvGrpSpPr>
        <p:grpSpPr bwMode="auto">
          <a:xfrm>
            <a:off x="2589609" y="4801939"/>
            <a:ext cx="3312914" cy="2081734"/>
            <a:chOff x="0" y="0"/>
            <a:chExt cx="2968" cy="1865"/>
          </a:xfrm>
        </p:grpSpPr>
        <p:grpSp>
          <p:nvGrpSpPr>
            <p:cNvPr id="3" name="Group 4"/>
            <p:cNvGrpSpPr>
              <a:grpSpLocks/>
            </p:cNvGrpSpPr>
            <p:nvPr/>
          </p:nvGrpSpPr>
          <p:grpSpPr bwMode="auto">
            <a:xfrm>
              <a:off x="0" y="0"/>
              <a:ext cx="2968" cy="1865"/>
              <a:chOff x="0" y="0"/>
              <a:chExt cx="2968" cy="1865"/>
            </a:xfrm>
          </p:grpSpPr>
          <p:sp>
            <p:nvSpPr>
              <p:cNvPr id="18444" name="AutoShape 2"/>
              <p:cNvSpPr>
                <a:spLocks/>
              </p:cNvSpPr>
              <p:nvPr/>
            </p:nvSpPr>
            <p:spPr bwMode="auto">
              <a:xfrm>
                <a:off x="0" y="0"/>
                <a:ext cx="2968" cy="1865"/>
              </a:xfrm>
              <a:prstGeom prst="roundRect">
                <a:avLst>
                  <a:gd name="adj" fmla="val 6431"/>
                </a:avLst>
              </a:prstGeom>
              <a:blipFill dpi="0" rotWithShape="0">
                <a:blip r:embed="rId2" cstate="print"/>
                <a:srcRect/>
                <a:tile tx="0" ty="0" sx="100000" sy="100000" flip="none" algn="tl"/>
              </a:blipFill>
              <a:ln w="25400">
                <a:noFill/>
                <a:miter lim="800000"/>
                <a:headEnd/>
                <a:tailEnd/>
              </a:ln>
            </p:spPr>
            <p:txBody>
              <a:bodyPr lIns="0" tIns="0" rIns="0" bIns="0"/>
              <a:lstStyle/>
              <a:p>
                <a:endParaRPr lang="en-US"/>
              </a:p>
            </p:txBody>
          </p:sp>
          <p:pic>
            <p:nvPicPr>
              <p:cNvPr id="18445" name="Picture 3"/>
              <p:cNvPicPr>
                <a:picLocks noChangeAspect="1" noChangeArrowheads="1"/>
              </p:cNvPicPr>
              <p:nvPr/>
            </p:nvPicPr>
            <p:blipFill>
              <a:blip r:embed="rId3" cstate="print"/>
              <a:srcRect/>
              <a:stretch>
                <a:fillRect/>
              </a:stretch>
            </p:blipFill>
            <p:spPr bwMode="auto">
              <a:xfrm>
                <a:off x="170" y="44"/>
                <a:ext cx="2618" cy="1776"/>
              </a:xfrm>
              <a:prstGeom prst="rect">
                <a:avLst/>
              </a:prstGeom>
              <a:noFill/>
              <a:ln w="12700">
                <a:noFill/>
                <a:miter lim="800000"/>
                <a:headEnd/>
                <a:tailEnd/>
              </a:ln>
            </p:spPr>
          </p:pic>
        </p:grpSp>
        <p:sp>
          <p:nvSpPr>
            <p:cNvPr id="18441" name="Rectangle 5"/>
            <p:cNvSpPr>
              <a:spLocks/>
            </p:cNvSpPr>
            <p:nvPr/>
          </p:nvSpPr>
          <p:spPr bwMode="auto">
            <a:xfrm>
              <a:off x="468" y="1134"/>
              <a:ext cx="199" cy="379"/>
            </a:xfrm>
            <a:prstGeom prst="rect">
              <a:avLst/>
            </a:prstGeom>
            <a:noFill/>
            <a:ln w="12700">
              <a:noFill/>
              <a:miter lim="800000"/>
              <a:headEnd/>
              <a:tailEnd/>
            </a:ln>
          </p:spPr>
          <p:txBody>
            <a:bodyPr lIns="0" tIns="0" rIns="0" bIns="0" anchor="ctr"/>
            <a:lstStyle/>
            <a:p>
              <a:r>
                <a:rPr lang="en-US">
                  <a:solidFill>
                    <a:schemeClr val="tx1"/>
                  </a:solidFill>
                  <a:ea typeface="MS PGothic" pitchFamily="34" charset="-128"/>
                </a:rPr>
                <a:t>h</a:t>
              </a:r>
            </a:p>
          </p:txBody>
        </p:sp>
        <p:sp>
          <p:nvSpPr>
            <p:cNvPr id="18442" name="Rectangle 6"/>
            <p:cNvSpPr>
              <a:spLocks/>
            </p:cNvSpPr>
            <p:nvPr/>
          </p:nvSpPr>
          <p:spPr bwMode="auto">
            <a:xfrm>
              <a:off x="2350" y="464"/>
              <a:ext cx="555" cy="378"/>
            </a:xfrm>
            <a:prstGeom prst="rect">
              <a:avLst/>
            </a:prstGeom>
            <a:noFill/>
            <a:ln w="12700">
              <a:noFill/>
              <a:miter lim="800000"/>
              <a:headEnd/>
              <a:tailEnd/>
            </a:ln>
          </p:spPr>
          <p:txBody>
            <a:bodyPr lIns="0" tIns="0" rIns="0" bIns="0" anchor="ctr"/>
            <a:lstStyle/>
            <a:p>
              <a:r>
                <a:rPr lang="en-US">
                  <a:solidFill>
                    <a:schemeClr val="tx1"/>
                  </a:solidFill>
                  <a:ea typeface="MS PGothic" pitchFamily="34" charset="-128"/>
                </a:rPr>
                <a:t>W,Z</a:t>
              </a:r>
            </a:p>
          </p:txBody>
        </p:sp>
        <p:sp>
          <p:nvSpPr>
            <p:cNvPr id="18443" name="Rectangle 7"/>
            <p:cNvSpPr>
              <a:spLocks/>
            </p:cNvSpPr>
            <p:nvPr/>
          </p:nvSpPr>
          <p:spPr bwMode="auto">
            <a:xfrm>
              <a:off x="2369" y="1261"/>
              <a:ext cx="555" cy="378"/>
            </a:xfrm>
            <a:prstGeom prst="rect">
              <a:avLst/>
            </a:prstGeom>
            <a:noFill/>
            <a:ln w="12700">
              <a:noFill/>
              <a:miter lim="800000"/>
              <a:headEnd/>
              <a:tailEnd/>
            </a:ln>
          </p:spPr>
          <p:txBody>
            <a:bodyPr lIns="0" tIns="0" rIns="0" bIns="0" anchor="ctr"/>
            <a:lstStyle/>
            <a:p>
              <a:r>
                <a:rPr lang="en-US">
                  <a:solidFill>
                    <a:schemeClr val="tx1"/>
                  </a:solidFill>
                  <a:ea typeface="MS PGothic" pitchFamily="34" charset="-128"/>
                </a:rPr>
                <a:t>W,Z</a:t>
              </a:r>
            </a:p>
          </p:txBody>
        </p:sp>
      </p:grpSp>
      <p:sp>
        <p:nvSpPr>
          <p:cNvPr id="18435" name="Rectangle 10"/>
          <p:cNvSpPr>
            <a:spLocks/>
          </p:cNvSpPr>
          <p:nvPr/>
        </p:nvSpPr>
        <p:spPr bwMode="auto">
          <a:xfrm>
            <a:off x="5832202" y="3536066"/>
            <a:ext cx="1449115" cy="276999"/>
          </a:xfrm>
          <a:prstGeom prst="rect">
            <a:avLst/>
          </a:prstGeom>
          <a:noFill/>
          <a:ln w="12700">
            <a:noFill/>
            <a:miter lim="800000"/>
            <a:headEnd/>
            <a:tailEnd/>
          </a:ln>
        </p:spPr>
        <p:txBody>
          <a:bodyPr wrap="none" lIns="0" tIns="0" rIns="0" bIns="0" anchor="ctr">
            <a:spAutoFit/>
          </a:bodyPr>
          <a:lstStyle/>
          <a:p>
            <a:r>
              <a:rPr lang="ja-JP" altLang="en-US">
                <a:solidFill>
                  <a:schemeClr val="tx1"/>
                </a:solidFill>
                <a:latin typeface="Arial" pitchFamily="34" charset="0"/>
                <a:ea typeface="MS PGothic" pitchFamily="34" charset="-128"/>
              </a:rPr>
              <a:t>“</a:t>
            </a:r>
            <a:r>
              <a:rPr lang="en-US" altLang="ja-JP">
                <a:solidFill>
                  <a:schemeClr val="tx1"/>
                </a:solidFill>
              </a:rPr>
              <a:t>Scalar QED</a:t>
            </a:r>
            <a:r>
              <a:rPr lang="ja-JP" altLang="en-US">
                <a:solidFill>
                  <a:schemeClr val="tx1"/>
                </a:solidFill>
                <a:latin typeface="Arial" pitchFamily="34" charset="0"/>
                <a:ea typeface="MS PGothic" pitchFamily="34" charset="-128"/>
              </a:rPr>
              <a:t>”</a:t>
            </a:r>
            <a:endParaRPr lang="en-US">
              <a:solidFill>
                <a:schemeClr val="tx1"/>
              </a:solidFill>
              <a:ea typeface="MS PGothic" pitchFamily="34" charset="-128"/>
            </a:endParaRPr>
          </a:p>
        </p:txBody>
      </p:sp>
      <p:pic>
        <p:nvPicPr>
          <p:cNvPr id="18436" name="Picture 12"/>
          <p:cNvPicPr>
            <a:picLocks noChangeAspect="1" noChangeArrowheads="1"/>
          </p:cNvPicPr>
          <p:nvPr/>
        </p:nvPicPr>
        <p:blipFill>
          <a:blip r:embed="rId4" cstate="print"/>
          <a:srcRect/>
          <a:stretch>
            <a:fillRect/>
          </a:stretch>
        </p:blipFill>
        <p:spPr bwMode="auto">
          <a:xfrm>
            <a:off x="3606478" y="1526977"/>
            <a:ext cx="1760264" cy="1414240"/>
          </a:xfrm>
          <a:prstGeom prst="rect">
            <a:avLst/>
          </a:prstGeom>
          <a:noFill/>
          <a:ln w="12700">
            <a:noFill/>
            <a:miter lim="800000"/>
            <a:headEnd/>
            <a:tailEnd/>
          </a:ln>
        </p:spPr>
      </p:pic>
      <p:sp>
        <p:nvSpPr>
          <p:cNvPr id="18437" name="Rectangle 13"/>
          <p:cNvSpPr>
            <a:spLocks/>
          </p:cNvSpPr>
          <p:nvPr/>
        </p:nvSpPr>
        <p:spPr bwMode="auto">
          <a:xfrm>
            <a:off x="6639222" y="2089457"/>
            <a:ext cx="500137" cy="276999"/>
          </a:xfrm>
          <a:prstGeom prst="rect">
            <a:avLst/>
          </a:prstGeom>
          <a:noFill/>
          <a:ln w="12700">
            <a:noFill/>
            <a:miter lim="800000"/>
            <a:headEnd/>
            <a:tailEnd/>
          </a:ln>
        </p:spPr>
        <p:txBody>
          <a:bodyPr wrap="none" lIns="0" tIns="0" rIns="0" bIns="0" anchor="ctr">
            <a:spAutoFit/>
          </a:bodyPr>
          <a:lstStyle/>
          <a:p>
            <a:r>
              <a:rPr lang="en-US">
                <a:solidFill>
                  <a:schemeClr val="tx1"/>
                </a:solidFill>
                <a:ea typeface="MS PGothic" pitchFamily="34" charset="-128"/>
              </a:rPr>
              <a:t>QED</a:t>
            </a:r>
          </a:p>
        </p:txBody>
      </p:sp>
      <p:sp>
        <p:nvSpPr>
          <p:cNvPr id="18438" name="TextBox 1"/>
          <p:cNvSpPr txBox="1">
            <a:spLocks noChangeArrowheads="1"/>
          </p:cNvSpPr>
          <p:nvPr/>
        </p:nvSpPr>
        <p:spPr bwMode="auto">
          <a:xfrm>
            <a:off x="853902" y="2758158"/>
            <a:ext cx="129902" cy="341919"/>
          </a:xfrm>
          <a:prstGeom prst="rect">
            <a:avLst/>
          </a:prstGeom>
          <a:noFill/>
          <a:ln w="9525">
            <a:noFill/>
            <a:miter lim="800000"/>
            <a:headEnd/>
            <a:tailEnd/>
          </a:ln>
        </p:spPr>
        <p:txBody>
          <a:bodyPr wrap="none" lIns="64291" tIns="32146" rIns="64291" bIns="32146">
            <a:spAutoFit/>
          </a:bodyPr>
          <a:lstStyle/>
          <a:p>
            <a:endParaRPr lang="en-US"/>
          </a:p>
        </p:txBody>
      </p:sp>
      <p:pic>
        <p:nvPicPr>
          <p:cNvPr id="18439" name="Picture 2"/>
          <p:cNvPicPr>
            <a:picLocks noChangeAspect="1"/>
          </p:cNvPicPr>
          <p:nvPr/>
        </p:nvPicPr>
        <p:blipFill>
          <a:blip r:embed="rId5" cstate="print"/>
          <a:srcRect/>
          <a:stretch>
            <a:fillRect/>
          </a:stretch>
        </p:blipFill>
        <p:spPr bwMode="auto">
          <a:xfrm>
            <a:off x="1625203" y="3161110"/>
            <a:ext cx="4151189" cy="1492374"/>
          </a:xfrm>
          <a:prstGeom prst="rect">
            <a:avLst/>
          </a:prstGeom>
          <a:noFill/>
          <a:ln w="9525">
            <a:noFill/>
            <a:miter lim="800000"/>
            <a:headEnd/>
            <a:tailEnd/>
          </a:ln>
        </p:spPr>
      </p:pic>
      <p:sp>
        <p:nvSpPr>
          <p:cNvPr id="15"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429867" y="947664"/>
            <a:ext cx="5973961" cy="4964906"/>
            <a:chOff x="0" y="0"/>
            <a:chExt cx="5352" cy="4448"/>
          </a:xfrm>
        </p:grpSpPr>
        <p:sp>
          <p:nvSpPr>
            <p:cNvPr id="19459" name="AutoShape 1"/>
            <p:cNvSpPr>
              <a:spLocks/>
            </p:cNvSpPr>
            <p:nvPr/>
          </p:nvSpPr>
          <p:spPr bwMode="auto">
            <a:xfrm>
              <a:off x="0" y="0"/>
              <a:ext cx="5352" cy="4448"/>
            </a:xfrm>
            <a:prstGeom prst="roundRect">
              <a:avLst>
                <a:gd name="adj" fmla="val 2694"/>
              </a:avLst>
            </a:prstGeom>
            <a:blipFill dpi="0" rotWithShape="0">
              <a:blip r:embed="rId2" cstate="print"/>
              <a:srcRect/>
              <a:tile tx="0" ty="0" sx="100000" sy="100000" flip="none" algn="tl"/>
            </a:blipFill>
            <a:ln w="25400">
              <a:noFill/>
              <a:miter lim="800000"/>
              <a:headEnd/>
              <a:tailEnd/>
            </a:ln>
          </p:spPr>
          <p:txBody>
            <a:bodyPr lIns="0" tIns="0" rIns="0" bIns="0"/>
            <a:lstStyle/>
            <a:p>
              <a:endParaRPr lang="en-US"/>
            </a:p>
          </p:txBody>
        </p:sp>
        <p:pic>
          <p:nvPicPr>
            <p:cNvPr id="19460" name="Picture 2"/>
            <p:cNvPicPr>
              <a:picLocks noChangeAspect="1" noChangeArrowheads="1"/>
            </p:cNvPicPr>
            <p:nvPr/>
          </p:nvPicPr>
          <p:blipFill>
            <a:blip r:embed="rId3" cstate="print"/>
            <a:srcRect/>
            <a:stretch>
              <a:fillRect/>
            </a:stretch>
          </p:blipFill>
          <p:spPr bwMode="auto">
            <a:xfrm>
              <a:off x="262" y="22"/>
              <a:ext cx="4984" cy="4248"/>
            </a:xfrm>
            <a:prstGeom prst="rect">
              <a:avLst/>
            </a:prstGeom>
            <a:noFill/>
            <a:ln w="12700">
              <a:noFill/>
              <a:miter lim="800000"/>
              <a:headEnd/>
              <a:tailEnd/>
            </a:ln>
          </p:spPr>
        </p:pic>
      </p:grpSp>
      <p:sp>
        <p:nvSpPr>
          <p:cNvPr id="18436" name="AutoShape 4"/>
          <p:cNvSpPr>
            <a:spLocks/>
          </p:cNvSpPr>
          <p:nvPr/>
        </p:nvSpPr>
        <p:spPr bwMode="auto">
          <a:xfrm>
            <a:off x="1491258" y="4188024"/>
            <a:ext cx="5866805" cy="1732359"/>
          </a:xfrm>
          <a:prstGeom prst="roundRect">
            <a:avLst>
              <a:gd name="adj" fmla="val 7731"/>
            </a:avLst>
          </a:prstGeom>
          <a:blipFill dpi="0" rotWithShape="0">
            <a:blip r:embed="rId4" cstate="print"/>
            <a:srcRect/>
            <a:tile tx="0" ty="0" sx="100000" sy="100000" flip="none" algn="tl"/>
          </a:blipFill>
          <a:ln w="25400">
            <a:solidFill>
              <a:schemeClr val="tx1"/>
            </a:solidFill>
            <a:miter lim="800000"/>
            <a:headEnd/>
            <a:tailEnd/>
          </a:ln>
        </p:spPr>
        <p:txBody>
          <a:bodyPr lIns="0" tIns="0" rIns="0" bIns="0"/>
          <a:lstStyle/>
          <a:p>
            <a:endParaRPr lang="en-US"/>
          </a:p>
        </p:txBody>
      </p:sp>
      <p:sp>
        <p:nvSpPr>
          <p:cNvPr id="6"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184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7" name="Group 1"/>
          <p:cNvGraphicFramePr>
            <a:graphicFrameLocks noGrp="1"/>
          </p:cNvGraphicFramePr>
          <p:nvPr/>
        </p:nvGraphicFramePr>
        <p:xfrm>
          <a:off x="535781" y="1066799"/>
          <a:ext cx="3607594" cy="5486400"/>
        </p:xfrm>
        <a:graphic>
          <a:graphicData uri="http://schemas.openxmlformats.org/drawingml/2006/table">
            <a:tbl>
              <a:tblPr/>
              <a:tblGrid>
                <a:gridCol w="3607594"/>
              </a:tblGrid>
              <a:tr h="274320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smtClean="0">
                        <a:ln>
                          <a:noFill/>
                        </a:ln>
                        <a:solidFill>
                          <a:srgbClr val="FFFFFF"/>
                        </a:solidFill>
                        <a:effectLst/>
                        <a:latin typeface="Gill Sans" charset="0"/>
                        <a:ea typeface="ヒラギノ角ゴ ProN W3" charset="-128"/>
                        <a:sym typeface="Gill Sans"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blipFill dpi="0" rotWithShape="0">
                      <a:blip r:embed="rId2"/>
                      <a:srcRect/>
                      <a:stretch>
                        <a:fillRect/>
                      </a:stretch>
                    </a:blipFill>
                  </a:tcPr>
                </a:tc>
              </a:tr>
              <a:tr h="274320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smtClean="0">
                        <a:ln>
                          <a:noFill/>
                        </a:ln>
                        <a:solidFill>
                          <a:srgbClr val="FFFFFF"/>
                        </a:solidFill>
                        <a:effectLst/>
                        <a:latin typeface="Gill Sans" charset="0"/>
                        <a:ea typeface="ヒラギノ角ゴ ProN W3" charset="-128"/>
                        <a:sym typeface="Gill Sans"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blipFill dpi="0" rotWithShape="0">
                      <a:blip r:embed="rId3"/>
                      <a:srcRect/>
                      <a:stretch>
                        <a:fillRect/>
                      </a:stretch>
                    </a:blipFill>
                  </a:tcPr>
                </a:tc>
              </a:tr>
            </a:tbl>
          </a:graphicData>
        </a:graphic>
      </p:graphicFrame>
      <p:sp>
        <p:nvSpPr>
          <p:cNvPr id="20489" name="Rectangle 11"/>
          <p:cNvSpPr>
            <a:spLocks/>
          </p:cNvSpPr>
          <p:nvPr/>
        </p:nvSpPr>
        <p:spPr bwMode="auto">
          <a:xfrm>
            <a:off x="673076" y="875020"/>
            <a:ext cx="2128788" cy="276999"/>
          </a:xfrm>
          <a:prstGeom prst="rect">
            <a:avLst/>
          </a:prstGeom>
          <a:noFill/>
          <a:ln w="12700">
            <a:noFill/>
            <a:miter lim="800000"/>
            <a:headEnd/>
            <a:tailEnd/>
          </a:ln>
        </p:spPr>
        <p:txBody>
          <a:bodyPr wrap="none" lIns="0" tIns="0" rIns="0" bIns="0" anchor="ctr">
            <a:spAutoFit/>
          </a:bodyPr>
          <a:lstStyle/>
          <a:p>
            <a:r>
              <a:rPr lang="en-US">
                <a:solidFill>
                  <a:srgbClr val="FFFFFF"/>
                </a:solidFill>
                <a:ea typeface="MS PGothic" pitchFamily="34" charset="-128"/>
              </a:rPr>
              <a:t>Gravity is very weak:</a:t>
            </a:r>
          </a:p>
        </p:txBody>
      </p:sp>
      <p:sp>
        <p:nvSpPr>
          <p:cNvPr id="20490" name="Rectangle 12"/>
          <p:cNvSpPr>
            <a:spLocks/>
          </p:cNvSpPr>
          <p:nvPr/>
        </p:nvSpPr>
        <p:spPr bwMode="auto">
          <a:xfrm>
            <a:off x="2362200" y="228600"/>
            <a:ext cx="4648200" cy="553998"/>
          </a:xfrm>
          <a:prstGeom prst="rect">
            <a:avLst/>
          </a:prstGeom>
          <a:noFill/>
          <a:ln w="12700">
            <a:noFill/>
            <a:miter lim="800000"/>
            <a:headEnd/>
            <a:tailEnd/>
          </a:ln>
        </p:spPr>
        <p:txBody>
          <a:bodyPr wrap="square" lIns="0" tIns="0" rIns="0" bIns="0" anchor="ctr">
            <a:spAutoFit/>
          </a:bodyPr>
          <a:lstStyle/>
          <a:p>
            <a:r>
              <a:rPr lang="en-US" sz="3600" dirty="0">
                <a:solidFill>
                  <a:schemeClr val="tx1"/>
                </a:solidFill>
                <a:ea typeface="MS PGothic" pitchFamily="34" charset="-128"/>
              </a:rPr>
              <a:t>Gravity is VERY weak</a:t>
            </a:r>
          </a:p>
        </p:txBody>
      </p:sp>
      <p:pic>
        <p:nvPicPr>
          <p:cNvPr id="20491" name="Picture 13"/>
          <p:cNvPicPr>
            <a:picLocks noChangeAspect="1" noChangeArrowheads="1"/>
          </p:cNvPicPr>
          <p:nvPr/>
        </p:nvPicPr>
        <p:blipFill>
          <a:blip r:embed="rId4" cstate="print"/>
          <a:srcRect/>
          <a:stretch>
            <a:fillRect/>
          </a:stretch>
        </p:blipFill>
        <p:spPr bwMode="auto">
          <a:xfrm>
            <a:off x="4143375" y="3161109"/>
            <a:ext cx="1768078" cy="670843"/>
          </a:xfrm>
          <a:prstGeom prst="rect">
            <a:avLst/>
          </a:prstGeom>
          <a:noFill/>
          <a:ln w="12700">
            <a:noFill/>
            <a:miter lim="800000"/>
            <a:headEnd/>
            <a:tailEnd/>
          </a:ln>
        </p:spPr>
      </p:pic>
      <p:grpSp>
        <p:nvGrpSpPr>
          <p:cNvPr id="2" name="Group 16"/>
          <p:cNvGrpSpPr>
            <a:grpSpLocks/>
          </p:cNvGrpSpPr>
          <p:nvPr/>
        </p:nvGrpSpPr>
        <p:grpSpPr bwMode="auto">
          <a:xfrm>
            <a:off x="5970613" y="3107531"/>
            <a:ext cx="3161109" cy="746745"/>
            <a:chOff x="0" y="0"/>
            <a:chExt cx="2832" cy="668"/>
          </a:xfrm>
        </p:grpSpPr>
        <p:pic>
          <p:nvPicPr>
            <p:cNvPr id="20493" name="Picture 14"/>
            <p:cNvPicPr>
              <a:picLocks noChangeAspect="1" noChangeArrowheads="1"/>
            </p:cNvPicPr>
            <p:nvPr/>
          </p:nvPicPr>
          <p:blipFill>
            <a:blip r:embed="rId5" cstate="print"/>
            <a:srcRect/>
            <a:stretch>
              <a:fillRect/>
            </a:stretch>
          </p:blipFill>
          <p:spPr bwMode="auto">
            <a:xfrm>
              <a:off x="0" y="0"/>
              <a:ext cx="2536" cy="260"/>
            </a:xfrm>
            <a:prstGeom prst="rect">
              <a:avLst/>
            </a:prstGeom>
            <a:noFill/>
            <a:ln w="12700">
              <a:noFill/>
              <a:miter lim="800000"/>
              <a:headEnd/>
              <a:tailEnd/>
            </a:ln>
          </p:spPr>
        </p:pic>
        <p:pic>
          <p:nvPicPr>
            <p:cNvPr id="20494" name="Picture 15"/>
            <p:cNvPicPr>
              <a:picLocks noChangeAspect="1" noChangeArrowheads="1"/>
            </p:cNvPicPr>
            <p:nvPr/>
          </p:nvPicPr>
          <p:blipFill>
            <a:blip r:embed="rId6" cstate="print"/>
            <a:srcRect/>
            <a:stretch>
              <a:fillRect/>
            </a:stretch>
          </p:blipFill>
          <p:spPr bwMode="auto">
            <a:xfrm>
              <a:off x="296" y="404"/>
              <a:ext cx="2536" cy="264"/>
            </a:xfrm>
            <a:prstGeom prst="rect">
              <a:avLst/>
            </a:prstGeom>
            <a:noFill/>
            <a:ln w="12700">
              <a:noFill/>
              <a:miter lim="800000"/>
              <a:headEnd/>
              <a:tailEnd/>
            </a:ln>
          </p:spPr>
        </p:pic>
      </p:grpSp>
      <p:sp>
        <p:nvSpPr>
          <p:cNvPr id="9"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4749478" y="1515815"/>
            <a:ext cx="4019475" cy="3843115"/>
          </a:xfrm>
          <a:prstGeom prst="rect">
            <a:avLst/>
          </a:prstGeom>
          <a:noFill/>
          <a:ln w="12700">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178594" y="1634133"/>
            <a:ext cx="4036219" cy="3768328"/>
          </a:xfrm>
          <a:prstGeom prst="rect">
            <a:avLst/>
          </a:prstGeom>
          <a:noFill/>
          <a:ln w="12700">
            <a:noFill/>
            <a:miter lim="800000"/>
            <a:headEnd/>
            <a:tailEnd/>
          </a:ln>
        </p:spPr>
      </p:pic>
      <p:sp>
        <p:nvSpPr>
          <p:cNvPr id="21507" name="Rectangle 3"/>
          <p:cNvSpPr>
            <a:spLocks/>
          </p:cNvSpPr>
          <p:nvPr/>
        </p:nvSpPr>
        <p:spPr bwMode="auto">
          <a:xfrm>
            <a:off x="1828800" y="379333"/>
            <a:ext cx="6078587" cy="553998"/>
          </a:xfrm>
          <a:prstGeom prst="rect">
            <a:avLst/>
          </a:prstGeom>
          <a:noFill/>
          <a:ln w="12700">
            <a:noFill/>
            <a:miter lim="800000"/>
            <a:headEnd/>
            <a:tailEnd/>
          </a:ln>
        </p:spPr>
        <p:txBody>
          <a:bodyPr wrap="none" lIns="0" tIns="0" rIns="0" bIns="0" anchor="ctr">
            <a:spAutoFit/>
          </a:bodyPr>
          <a:lstStyle/>
          <a:p>
            <a:r>
              <a:rPr lang="en-US" sz="3600" dirty="0">
                <a:solidFill>
                  <a:schemeClr val="tx1"/>
                </a:solidFill>
                <a:ea typeface="MS PGothic" pitchFamily="34" charset="-128"/>
              </a:rPr>
              <a:t>Higgs Production and Decays</a:t>
            </a:r>
          </a:p>
        </p:txBody>
      </p:sp>
      <p:sp>
        <p:nvSpPr>
          <p:cNvPr id="21508" name="Rectangle 4"/>
          <p:cNvSpPr>
            <a:spLocks/>
          </p:cNvSpPr>
          <p:nvPr/>
        </p:nvSpPr>
        <p:spPr bwMode="auto">
          <a:xfrm>
            <a:off x="1143000" y="5603200"/>
            <a:ext cx="7044877" cy="553998"/>
          </a:xfrm>
          <a:prstGeom prst="rect">
            <a:avLst/>
          </a:prstGeom>
          <a:noFill/>
          <a:ln w="12700">
            <a:noFill/>
            <a:miter lim="800000"/>
            <a:headEnd/>
            <a:tailEnd/>
          </a:ln>
        </p:spPr>
        <p:txBody>
          <a:bodyPr wrap="none" lIns="0" tIns="0" rIns="0" bIns="0" anchor="ctr">
            <a:spAutoFit/>
          </a:bodyPr>
          <a:lstStyle/>
          <a:p>
            <a:r>
              <a:rPr lang="en-US" sz="3600" dirty="0">
                <a:solidFill>
                  <a:srgbClr val="FF0000"/>
                </a:solidFill>
                <a:ea typeface="MS PGothic" pitchFamily="34" charset="-128"/>
              </a:rPr>
              <a:t>Related question: Is it THE Higgs?</a:t>
            </a:r>
          </a:p>
        </p:txBody>
      </p:sp>
      <p:sp>
        <p:nvSpPr>
          <p:cNvPr id="6"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330524" y="-223242"/>
            <a:ext cx="7358063" cy="1714500"/>
          </a:xfrm>
        </p:spPr>
        <p:txBody>
          <a:bodyPr/>
          <a:lstStyle/>
          <a:p>
            <a:pPr eaLnBrk="1" hangingPunct="1">
              <a:defRPr/>
            </a:pPr>
            <a:r>
              <a:rPr lang="en-US" smtClean="0"/>
              <a:t>Production</a:t>
            </a:r>
          </a:p>
        </p:txBody>
      </p:sp>
      <p:grpSp>
        <p:nvGrpSpPr>
          <p:cNvPr id="2" name="Group 4"/>
          <p:cNvGrpSpPr>
            <a:grpSpLocks/>
          </p:cNvGrpSpPr>
          <p:nvPr/>
        </p:nvGrpSpPr>
        <p:grpSpPr bwMode="auto">
          <a:xfrm>
            <a:off x="39068" y="1535906"/>
            <a:ext cx="4618881" cy="1986855"/>
            <a:chOff x="0" y="0"/>
            <a:chExt cx="4137" cy="1779"/>
          </a:xfrm>
        </p:grpSpPr>
        <p:pic>
          <p:nvPicPr>
            <p:cNvPr id="22538" name="Picture 2"/>
            <p:cNvPicPr>
              <a:picLocks noChangeAspect="1" noChangeArrowheads="1"/>
            </p:cNvPicPr>
            <p:nvPr/>
          </p:nvPicPr>
          <p:blipFill>
            <a:blip r:embed="rId2" cstate="print"/>
            <a:srcRect/>
            <a:stretch>
              <a:fillRect/>
            </a:stretch>
          </p:blipFill>
          <p:spPr bwMode="auto">
            <a:xfrm>
              <a:off x="0" y="0"/>
              <a:ext cx="4137" cy="1779"/>
            </a:xfrm>
            <a:prstGeom prst="rect">
              <a:avLst/>
            </a:prstGeom>
            <a:noFill/>
            <a:ln w="12700">
              <a:noFill/>
              <a:miter lim="800000"/>
              <a:headEnd/>
              <a:tailEnd/>
            </a:ln>
          </p:spPr>
        </p:pic>
        <p:sp>
          <p:nvSpPr>
            <p:cNvPr id="22539" name="Rectangle 3"/>
            <p:cNvSpPr>
              <a:spLocks/>
            </p:cNvSpPr>
            <p:nvPr/>
          </p:nvSpPr>
          <p:spPr bwMode="auto">
            <a:xfrm>
              <a:off x="1661" y="395"/>
              <a:ext cx="1080" cy="848"/>
            </a:xfrm>
            <a:prstGeom prst="rect">
              <a:avLst/>
            </a:prstGeom>
            <a:noFill/>
            <a:ln w="12700">
              <a:noFill/>
              <a:miter lim="800000"/>
              <a:headEnd/>
              <a:tailEnd/>
            </a:ln>
          </p:spPr>
          <p:txBody>
            <a:bodyPr lIns="0" tIns="0" rIns="0" bIns="0" anchor="ctr"/>
            <a:lstStyle/>
            <a:p>
              <a:r>
                <a:rPr lang="en-US" sz="1900" dirty="0">
                  <a:solidFill>
                    <a:srgbClr val="D90B00"/>
                  </a:solidFill>
                  <a:ea typeface="MS PGothic" pitchFamily="34" charset="-128"/>
                </a:rPr>
                <a:t>top quark?  </a:t>
              </a:r>
            </a:p>
            <a:p>
              <a:r>
                <a:rPr lang="en-US" sz="1900" dirty="0">
                  <a:solidFill>
                    <a:srgbClr val="D90B00"/>
                  </a:solidFill>
                  <a:ea typeface="MS PGothic" pitchFamily="34" charset="-128"/>
                </a:rPr>
                <a:t>what else?</a:t>
              </a:r>
            </a:p>
          </p:txBody>
        </p:sp>
      </p:grpSp>
      <p:grpSp>
        <p:nvGrpSpPr>
          <p:cNvPr id="3" name="Group 11"/>
          <p:cNvGrpSpPr>
            <a:grpSpLocks/>
          </p:cNvGrpSpPr>
          <p:nvPr/>
        </p:nvGrpSpPr>
        <p:grpSpPr bwMode="auto">
          <a:xfrm>
            <a:off x="4259461" y="2259211"/>
            <a:ext cx="4866680" cy="4623346"/>
            <a:chOff x="0" y="0"/>
            <a:chExt cx="4360" cy="4142"/>
          </a:xfrm>
        </p:grpSpPr>
        <p:sp>
          <p:nvSpPr>
            <p:cNvPr id="22532" name="Rectangle 5"/>
            <p:cNvSpPr>
              <a:spLocks/>
            </p:cNvSpPr>
            <p:nvPr/>
          </p:nvSpPr>
          <p:spPr bwMode="auto">
            <a:xfrm>
              <a:off x="936" y="0"/>
              <a:ext cx="2720" cy="1536"/>
            </a:xfrm>
            <a:prstGeom prst="rect">
              <a:avLst/>
            </a:prstGeom>
            <a:noFill/>
            <a:ln w="12700">
              <a:noFill/>
              <a:miter lim="800000"/>
              <a:headEnd/>
              <a:tailEnd/>
            </a:ln>
          </p:spPr>
          <p:txBody>
            <a:bodyPr lIns="0" tIns="0" rIns="0" bIns="0" anchor="ctr"/>
            <a:lstStyle/>
            <a:p>
              <a:r>
                <a:rPr lang="en-US" sz="5900" dirty="0">
                  <a:ea typeface="MS PGothic" pitchFamily="34" charset="-128"/>
                </a:rPr>
                <a:t>Decay</a:t>
              </a:r>
            </a:p>
          </p:txBody>
        </p:sp>
        <p:grpSp>
          <p:nvGrpSpPr>
            <p:cNvPr id="4" name="Group 10"/>
            <p:cNvGrpSpPr>
              <a:grpSpLocks/>
            </p:cNvGrpSpPr>
            <p:nvPr/>
          </p:nvGrpSpPr>
          <p:grpSpPr bwMode="auto">
            <a:xfrm>
              <a:off x="0" y="1176"/>
              <a:ext cx="4360" cy="2966"/>
              <a:chOff x="0" y="0"/>
              <a:chExt cx="4360" cy="2966"/>
            </a:xfrm>
          </p:grpSpPr>
          <p:pic>
            <p:nvPicPr>
              <p:cNvPr id="22534" name="Picture 6"/>
              <p:cNvPicPr>
                <a:picLocks noChangeAspect="1" noChangeArrowheads="1"/>
              </p:cNvPicPr>
              <p:nvPr/>
            </p:nvPicPr>
            <p:blipFill>
              <a:blip r:embed="rId3" cstate="print"/>
              <a:srcRect/>
              <a:stretch>
                <a:fillRect/>
              </a:stretch>
            </p:blipFill>
            <p:spPr bwMode="auto">
              <a:xfrm>
                <a:off x="0" y="0"/>
                <a:ext cx="4360" cy="1501"/>
              </a:xfrm>
              <a:prstGeom prst="rect">
                <a:avLst/>
              </a:prstGeom>
              <a:noFill/>
              <a:ln w="12700">
                <a:noFill/>
                <a:miter lim="800000"/>
                <a:headEnd/>
                <a:tailEnd/>
              </a:ln>
            </p:spPr>
          </p:pic>
          <p:sp>
            <p:nvSpPr>
              <p:cNvPr id="22535" name="Rectangle 7"/>
              <p:cNvSpPr>
                <a:spLocks/>
              </p:cNvSpPr>
              <p:nvPr/>
            </p:nvSpPr>
            <p:spPr bwMode="auto">
              <a:xfrm>
                <a:off x="1529" y="1870"/>
                <a:ext cx="1384" cy="1096"/>
              </a:xfrm>
              <a:prstGeom prst="rect">
                <a:avLst/>
              </a:prstGeom>
              <a:noFill/>
              <a:ln w="12700">
                <a:noFill/>
                <a:miter lim="800000"/>
                <a:headEnd/>
                <a:tailEnd/>
              </a:ln>
            </p:spPr>
            <p:txBody>
              <a:bodyPr lIns="0" tIns="0" rIns="0" bIns="0" anchor="ctr"/>
              <a:lstStyle/>
              <a:p>
                <a:r>
                  <a:rPr lang="en-US">
                    <a:solidFill>
                      <a:schemeClr val="tx1"/>
                    </a:solidFill>
                    <a:ea typeface="MS PGothic" pitchFamily="34" charset="-128"/>
                  </a:rPr>
                  <a:t>Anything else?</a:t>
                </a:r>
              </a:p>
            </p:txBody>
          </p:sp>
          <p:sp>
            <p:nvSpPr>
              <p:cNvPr id="22536" name="Line 8"/>
              <p:cNvSpPr>
                <a:spLocks noChangeShapeType="1"/>
              </p:cNvSpPr>
              <p:nvPr/>
            </p:nvSpPr>
            <p:spPr bwMode="auto">
              <a:xfrm>
                <a:off x="1007" y="1112"/>
                <a:ext cx="553" cy="553"/>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22537" name="Line 9"/>
              <p:cNvSpPr>
                <a:spLocks noChangeShapeType="1"/>
              </p:cNvSpPr>
              <p:nvPr/>
            </p:nvSpPr>
            <p:spPr bwMode="auto">
              <a:xfrm flipH="1">
                <a:off x="2451" y="910"/>
                <a:ext cx="555" cy="860"/>
              </a:xfrm>
              <a:prstGeom prst="line">
                <a:avLst/>
              </a:prstGeom>
              <a:noFill/>
              <a:ln w="38100">
                <a:solidFill>
                  <a:schemeClr val="tx1"/>
                </a:solidFill>
                <a:miter lim="800000"/>
                <a:headEnd type="stealth" w="med" len="med"/>
                <a:tailEnd/>
              </a:ln>
            </p:spPr>
            <p:txBody>
              <a:bodyPr lIns="0" tIns="0" rIns="0" bIns="0"/>
              <a:lstStyle/>
              <a:p>
                <a:endParaRPr lang="en-US"/>
              </a:p>
            </p:txBody>
          </p:sp>
        </p:grpSp>
      </p:grpSp>
      <p:sp>
        <p:nvSpPr>
          <p:cNvPr id="13"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srcRect t="18158" b="33563"/>
          <a:stretch>
            <a:fillRect/>
          </a:stretch>
        </p:blipFill>
        <p:spPr bwMode="auto">
          <a:xfrm>
            <a:off x="625078" y="1983507"/>
            <a:ext cx="3800699" cy="2191122"/>
          </a:xfrm>
          <a:prstGeom prst="rect">
            <a:avLst/>
          </a:prstGeom>
          <a:noFill/>
          <a:ln w="25400">
            <a:solidFill>
              <a:schemeClr val="tx1"/>
            </a:solidFill>
            <a:miter lim="800000"/>
            <a:headEnd/>
            <a:tailEnd/>
          </a:ln>
        </p:spPr>
      </p:pic>
      <p:sp>
        <p:nvSpPr>
          <p:cNvPr id="24578" name="Rectangle 2"/>
          <p:cNvSpPr>
            <a:spLocks noGrp="1" noChangeArrowheads="1"/>
          </p:cNvSpPr>
          <p:nvPr>
            <p:ph type="title"/>
          </p:nvPr>
        </p:nvSpPr>
        <p:spPr>
          <a:xfrm>
            <a:off x="-482203" y="4179094"/>
            <a:ext cx="7358063" cy="1196578"/>
          </a:xfrm>
        </p:spPr>
        <p:txBody>
          <a:bodyPr/>
          <a:lstStyle/>
          <a:p>
            <a:pPr eaLnBrk="1" hangingPunct="1"/>
            <a:r>
              <a:rPr lang="en-US" smtClean="0"/>
              <a:t/>
            </a:r>
            <a:br>
              <a:rPr lang="en-US" smtClean="0"/>
            </a:br>
            <a:endParaRPr lang="en-US" smtClean="0"/>
          </a:p>
        </p:txBody>
      </p:sp>
      <p:pic>
        <p:nvPicPr>
          <p:cNvPr id="24579" name="Picture 3"/>
          <p:cNvPicPr>
            <a:picLocks noChangeAspect="1" noChangeArrowheads="1"/>
          </p:cNvPicPr>
          <p:nvPr/>
        </p:nvPicPr>
        <p:blipFill>
          <a:blip r:embed="rId3" cstate="print"/>
          <a:srcRect t="33563" b="18158"/>
          <a:stretch>
            <a:fillRect/>
          </a:stretch>
        </p:blipFill>
        <p:spPr bwMode="auto">
          <a:xfrm>
            <a:off x="4854402" y="1983507"/>
            <a:ext cx="3800698" cy="2191122"/>
          </a:xfrm>
          <a:prstGeom prst="rect">
            <a:avLst/>
          </a:prstGeom>
          <a:noFill/>
          <a:ln w="25400">
            <a:solidFill>
              <a:schemeClr val="tx1"/>
            </a:solidFill>
            <a:miter lim="800000"/>
            <a:headEnd/>
            <a:tailEnd/>
          </a:ln>
        </p:spPr>
      </p:pic>
      <p:sp>
        <p:nvSpPr>
          <p:cNvPr id="23556" name="Rectangle 4"/>
          <p:cNvSpPr>
            <a:spLocks/>
          </p:cNvSpPr>
          <p:nvPr/>
        </p:nvSpPr>
        <p:spPr bwMode="auto">
          <a:xfrm>
            <a:off x="815951" y="4527262"/>
            <a:ext cx="1628651" cy="276999"/>
          </a:xfrm>
          <a:prstGeom prst="rect">
            <a:avLst/>
          </a:prstGeom>
          <a:noFill/>
          <a:ln w="12700">
            <a:noFill/>
            <a:miter lim="800000"/>
            <a:headEnd/>
            <a:tailEnd/>
          </a:ln>
        </p:spPr>
        <p:txBody>
          <a:bodyPr wrap="none" lIns="0" tIns="0" rIns="0" bIns="0" anchor="ctr">
            <a:spAutoFit/>
          </a:bodyPr>
          <a:lstStyle/>
          <a:p>
            <a:r>
              <a:rPr lang="en-US">
                <a:solidFill>
                  <a:schemeClr val="tx1"/>
                </a:solidFill>
                <a:ea typeface="MS PGothic" pitchFamily="34" charset="-128"/>
              </a:rPr>
              <a:t>Standard Model</a:t>
            </a:r>
          </a:p>
        </p:txBody>
      </p:sp>
      <p:sp>
        <p:nvSpPr>
          <p:cNvPr id="23557" name="Rectangle 5"/>
          <p:cNvSpPr>
            <a:spLocks/>
          </p:cNvSpPr>
          <p:nvPr/>
        </p:nvSpPr>
        <p:spPr bwMode="auto">
          <a:xfrm>
            <a:off x="5527477" y="4527262"/>
            <a:ext cx="1615827" cy="276999"/>
          </a:xfrm>
          <a:prstGeom prst="rect">
            <a:avLst/>
          </a:prstGeom>
          <a:noFill/>
          <a:ln w="12700">
            <a:noFill/>
            <a:miter lim="800000"/>
            <a:headEnd/>
            <a:tailEnd/>
          </a:ln>
        </p:spPr>
        <p:txBody>
          <a:bodyPr wrap="none" lIns="0" tIns="0" rIns="0" bIns="0" anchor="ctr">
            <a:spAutoFit/>
          </a:bodyPr>
          <a:lstStyle/>
          <a:p>
            <a:r>
              <a:rPr lang="en-US">
                <a:solidFill>
                  <a:schemeClr val="tx1"/>
                </a:solidFill>
                <a:ea typeface="MS PGothic" pitchFamily="34" charset="-128"/>
              </a:rPr>
              <a:t> Super Partners</a:t>
            </a:r>
          </a:p>
        </p:txBody>
      </p:sp>
      <p:sp>
        <p:nvSpPr>
          <p:cNvPr id="24582" name="Rectangle 6"/>
          <p:cNvSpPr>
            <a:spLocks/>
          </p:cNvSpPr>
          <p:nvPr/>
        </p:nvSpPr>
        <p:spPr bwMode="auto">
          <a:xfrm>
            <a:off x="4938117" y="5335309"/>
            <a:ext cx="1372171" cy="553998"/>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MS PGothic" pitchFamily="34" charset="-128"/>
              </a:rPr>
              <a:t>Identical, but </a:t>
            </a:r>
          </a:p>
          <a:p>
            <a:pPr marL="482186" lvl="1"/>
            <a:endParaRPr lang="en-US" dirty="0">
              <a:solidFill>
                <a:schemeClr val="tx1"/>
              </a:solidFill>
              <a:ea typeface="MS PGothic" pitchFamily="34" charset="-128"/>
            </a:endParaRPr>
          </a:p>
        </p:txBody>
      </p:sp>
      <p:sp>
        <p:nvSpPr>
          <p:cNvPr id="23559" name="Rectangle 7"/>
          <p:cNvSpPr>
            <a:spLocks/>
          </p:cNvSpPr>
          <p:nvPr/>
        </p:nvSpPr>
        <p:spPr bwMode="auto">
          <a:xfrm>
            <a:off x="1169789" y="526852"/>
            <a:ext cx="7358063" cy="1196578"/>
          </a:xfrm>
          <a:prstGeom prst="rect">
            <a:avLst/>
          </a:prstGeom>
          <a:noFill/>
          <a:ln w="12700">
            <a:noFill/>
            <a:miter lim="800000"/>
            <a:headEnd/>
            <a:tailEnd/>
          </a:ln>
        </p:spPr>
        <p:txBody>
          <a:bodyPr lIns="0" tIns="0" rIns="0" bIns="0" anchor="ctr"/>
          <a:lstStyle/>
          <a:p>
            <a:r>
              <a:rPr lang="en-US" sz="5900" dirty="0" err="1">
                <a:ea typeface="MS PGothic" pitchFamily="34" charset="-128"/>
              </a:rPr>
              <a:t>Superpartners</a:t>
            </a:r>
            <a:endParaRPr lang="en-US" sz="5900" dirty="0">
              <a:ea typeface="MS PGothic" pitchFamily="34" charset="-128"/>
            </a:endParaRPr>
          </a:p>
        </p:txBody>
      </p:sp>
      <p:sp>
        <p:nvSpPr>
          <p:cNvPr id="24584" name="Rectangle 8"/>
          <p:cNvSpPr>
            <a:spLocks/>
          </p:cNvSpPr>
          <p:nvPr/>
        </p:nvSpPr>
        <p:spPr bwMode="auto">
          <a:xfrm>
            <a:off x="5957218" y="6013013"/>
            <a:ext cx="1181414" cy="430887"/>
          </a:xfrm>
          <a:prstGeom prst="rect">
            <a:avLst/>
          </a:prstGeom>
          <a:noFill/>
          <a:ln w="12700">
            <a:noFill/>
            <a:miter lim="800000"/>
            <a:headEnd/>
            <a:tailEnd/>
          </a:ln>
        </p:spPr>
        <p:txBody>
          <a:bodyPr wrap="none" lIns="0" tIns="0" rIns="0" bIns="0" anchor="ctr">
            <a:spAutoFit/>
          </a:bodyPr>
          <a:lstStyle/>
          <a:p>
            <a:r>
              <a:rPr lang="en-US" sz="2800" dirty="0">
                <a:solidFill>
                  <a:srgbClr val="FF0000"/>
                </a:solidFill>
                <a:ea typeface="MS PGothic" pitchFamily="34" charset="-128"/>
              </a:rPr>
              <a:t>heavier</a:t>
            </a:r>
          </a:p>
        </p:txBody>
      </p:sp>
      <p:sp>
        <p:nvSpPr>
          <p:cNvPr id="24585" name="Rectangle 9"/>
          <p:cNvSpPr>
            <a:spLocks/>
          </p:cNvSpPr>
          <p:nvPr/>
        </p:nvSpPr>
        <p:spPr bwMode="auto">
          <a:xfrm>
            <a:off x="5934894" y="5588377"/>
            <a:ext cx="2065502" cy="369332"/>
          </a:xfrm>
          <a:prstGeom prst="rect">
            <a:avLst/>
          </a:prstGeom>
          <a:noFill/>
          <a:ln w="12700">
            <a:noFill/>
            <a:miter lim="800000"/>
            <a:headEnd/>
            <a:tailEnd/>
          </a:ln>
        </p:spPr>
        <p:txBody>
          <a:bodyPr wrap="none" lIns="0" tIns="0" rIns="0" bIns="0" anchor="ctr">
            <a:spAutoFit/>
          </a:bodyPr>
          <a:lstStyle/>
          <a:p>
            <a:r>
              <a:rPr lang="en-US" sz="2400" dirty="0">
                <a:solidFill>
                  <a:srgbClr val="FF0000"/>
                </a:solidFill>
                <a:ea typeface="MS PGothic" pitchFamily="34" charset="-128"/>
              </a:rPr>
              <a:t>different </a:t>
            </a:r>
            <a:r>
              <a:rPr lang="ja-JP" altLang="en-US" sz="2400">
                <a:solidFill>
                  <a:srgbClr val="FF0000"/>
                </a:solidFill>
                <a:latin typeface="Arial" pitchFamily="34" charset="0"/>
                <a:ea typeface="MS PGothic" pitchFamily="34" charset="-128"/>
              </a:rPr>
              <a:t>“</a:t>
            </a:r>
            <a:r>
              <a:rPr lang="en-US" altLang="ja-JP" sz="2400" dirty="0">
                <a:solidFill>
                  <a:srgbClr val="FF0000"/>
                </a:solidFill>
              </a:rPr>
              <a:t>spin</a:t>
            </a:r>
            <a:r>
              <a:rPr lang="ja-JP" altLang="en-US" sz="2400">
                <a:solidFill>
                  <a:srgbClr val="FF0000"/>
                </a:solidFill>
                <a:latin typeface="Arial" pitchFamily="34" charset="0"/>
                <a:ea typeface="MS PGothic" pitchFamily="34" charset="-128"/>
              </a:rPr>
              <a:t>”</a:t>
            </a:r>
            <a:endParaRPr lang="en-US" sz="2400" dirty="0">
              <a:solidFill>
                <a:srgbClr val="FF0000"/>
              </a:solidFill>
              <a:ea typeface="MS PGothic" pitchFamily="34" charset="-128"/>
            </a:endParaRPr>
          </a:p>
        </p:txBody>
      </p:sp>
      <p:sp>
        <p:nvSpPr>
          <p:cNvPr id="11"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500" fill="hold"/>
                                        <p:tgtEl>
                                          <p:spTgt spid="24579"/>
                                        </p:tgtEl>
                                        <p:attrNameLst>
                                          <p:attrName>ppt_x</p:attrName>
                                        </p:attrNameLst>
                                      </p:cBhvr>
                                      <p:tavLst>
                                        <p:tav tm="0">
                                          <p:val>
                                            <p:strVal val="#ppt_x-#ppt_w/2"/>
                                          </p:val>
                                        </p:tav>
                                        <p:tav tm="100000">
                                          <p:val>
                                            <p:strVal val="#ppt_x"/>
                                          </p:val>
                                        </p:tav>
                                      </p:tavLst>
                                    </p:anim>
                                    <p:anim calcmode="lin" valueType="num">
                                      <p:cBhvr>
                                        <p:cTn id="8" dur="500" fill="hold"/>
                                        <p:tgtEl>
                                          <p:spTgt spid="24579"/>
                                        </p:tgtEl>
                                        <p:attrNameLst>
                                          <p:attrName>ppt_y</p:attrName>
                                        </p:attrNameLst>
                                      </p:cBhvr>
                                      <p:tavLst>
                                        <p:tav tm="0">
                                          <p:val>
                                            <p:strVal val="#ppt_y"/>
                                          </p:val>
                                        </p:tav>
                                        <p:tav tm="100000">
                                          <p:val>
                                            <p:strVal val="#ppt_y"/>
                                          </p:val>
                                        </p:tav>
                                      </p:tavLst>
                                    </p:anim>
                                    <p:anim calcmode="lin" valueType="num">
                                      <p:cBhvr>
                                        <p:cTn id="9" dur="500" fill="hold"/>
                                        <p:tgtEl>
                                          <p:spTgt spid="24579"/>
                                        </p:tgtEl>
                                        <p:attrNameLst>
                                          <p:attrName>ppt_w</p:attrName>
                                        </p:attrNameLst>
                                      </p:cBhvr>
                                      <p:tavLst>
                                        <p:tav tm="0">
                                          <p:val>
                                            <p:fltVal val="0"/>
                                          </p:val>
                                        </p:tav>
                                        <p:tav tm="100000">
                                          <p:val>
                                            <p:strVal val="#ppt_w"/>
                                          </p:val>
                                        </p:tav>
                                      </p:tavLst>
                                    </p:anim>
                                    <p:anim calcmode="lin" valueType="num">
                                      <p:cBhvr>
                                        <p:cTn id="10" dur="500" fill="hold"/>
                                        <p:tgtEl>
                                          <p:spTgt spid="2457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P spid="24584" grpId="0" autoUpdateAnimBg="0"/>
      <p:bldP spid="2458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p:txBody>
          <a:bodyPr/>
          <a:lstStyle/>
          <a:p>
            <a:pPr eaLnBrk="1" hangingPunct="1">
              <a:defRPr/>
            </a:pPr>
            <a:r>
              <a:rPr lang="en-US" smtClean="0"/>
              <a:t>Supersymmetry Prediction</a:t>
            </a:r>
          </a:p>
        </p:txBody>
      </p:sp>
      <p:pic>
        <p:nvPicPr>
          <p:cNvPr id="24578" name="Picture 7"/>
          <p:cNvPicPr>
            <a:picLocks noChangeAspect="1" noChangeArrowheads="1"/>
          </p:cNvPicPr>
          <p:nvPr/>
        </p:nvPicPr>
        <p:blipFill>
          <a:blip r:embed="rId2" cstate="print"/>
          <a:srcRect/>
          <a:stretch>
            <a:fillRect/>
          </a:stretch>
        </p:blipFill>
        <p:spPr bwMode="auto">
          <a:xfrm>
            <a:off x="821531" y="2946797"/>
            <a:ext cx="3178969" cy="330398"/>
          </a:xfrm>
          <a:prstGeom prst="rect">
            <a:avLst/>
          </a:prstGeom>
          <a:noFill/>
          <a:ln w="12700">
            <a:noFill/>
            <a:miter lim="800000"/>
            <a:headEnd/>
            <a:tailEnd/>
          </a:ln>
        </p:spPr>
      </p:pic>
      <p:pic>
        <p:nvPicPr>
          <p:cNvPr id="24579" name="Picture 8"/>
          <p:cNvPicPr>
            <a:picLocks noChangeAspect="1" noChangeArrowheads="1"/>
          </p:cNvPicPr>
          <p:nvPr/>
        </p:nvPicPr>
        <p:blipFill>
          <a:blip r:embed="rId3" cstate="print"/>
          <a:srcRect/>
          <a:stretch>
            <a:fillRect/>
          </a:stretch>
        </p:blipFill>
        <p:spPr bwMode="auto">
          <a:xfrm>
            <a:off x="759023" y="4196953"/>
            <a:ext cx="2035969" cy="294680"/>
          </a:xfrm>
          <a:prstGeom prst="rect">
            <a:avLst/>
          </a:prstGeom>
          <a:noFill/>
          <a:ln w="12700">
            <a:noFill/>
            <a:miter lim="800000"/>
            <a:headEnd/>
            <a:tailEnd/>
          </a:ln>
        </p:spPr>
      </p:pic>
      <p:sp>
        <p:nvSpPr>
          <p:cNvPr id="24580" name="Line 9"/>
          <p:cNvSpPr>
            <a:spLocks noChangeShapeType="1"/>
          </p:cNvSpPr>
          <p:nvPr/>
        </p:nvSpPr>
        <p:spPr bwMode="auto">
          <a:xfrm rot="10800000" flipH="1">
            <a:off x="2027039" y="3314031"/>
            <a:ext cx="7814" cy="829344"/>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24581" name="Rectangle 10"/>
          <p:cNvSpPr>
            <a:spLocks/>
          </p:cNvSpPr>
          <p:nvPr/>
        </p:nvSpPr>
        <p:spPr bwMode="auto">
          <a:xfrm>
            <a:off x="1127373" y="3598574"/>
            <a:ext cx="1419299" cy="276999"/>
          </a:xfrm>
          <a:prstGeom prst="rect">
            <a:avLst/>
          </a:prstGeom>
          <a:noFill/>
          <a:ln w="12700">
            <a:noFill/>
            <a:miter lim="800000"/>
            <a:headEnd/>
            <a:tailEnd/>
          </a:ln>
        </p:spPr>
        <p:txBody>
          <a:bodyPr wrap="none" lIns="0" tIns="0" rIns="0" bIns="0" anchor="ctr">
            <a:spAutoFit/>
          </a:bodyPr>
          <a:lstStyle/>
          <a:p>
            <a:r>
              <a:rPr lang="en-US">
                <a:solidFill>
                  <a:schemeClr val="tx1"/>
                </a:solidFill>
                <a:ea typeface="MS PGothic" pitchFamily="34" charset="-128"/>
              </a:rPr>
              <a:t>SUSY Broken</a:t>
            </a:r>
          </a:p>
        </p:txBody>
      </p:sp>
      <p:grpSp>
        <p:nvGrpSpPr>
          <p:cNvPr id="2" name="Group 14"/>
          <p:cNvGrpSpPr>
            <a:grpSpLocks/>
          </p:cNvGrpSpPr>
          <p:nvPr/>
        </p:nvGrpSpPr>
        <p:grpSpPr bwMode="auto">
          <a:xfrm>
            <a:off x="565919" y="5384602"/>
            <a:ext cx="1991320" cy="285750"/>
            <a:chOff x="0" y="104"/>
            <a:chExt cx="1784" cy="256"/>
          </a:xfrm>
        </p:grpSpPr>
        <p:sp>
          <p:nvSpPr>
            <p:cNvPr id="24585" name="Rectangle 11"/>
            <p:cNvSpPr>
              <a:spLocks/>
            </p:cNvSpPr>
            <p:nvPr/>
          </p:nvSpPr>
          <p:spPr bwMode="auto">
            <a:xfrm>
              <a:off x="0" y="112"/>
              <a:ext cx="747" cy="248"/>
            </a:xfrm>
            <a:prstGeom prst="rect">
              <a:avLst/>
            </a:prstGeom>
            <a:noFill/>
            <a:ln w="12700">
              <a:noFill/>
              <a:miter lim="800000"/>
              <a:headEnd/>
              <a:tailEnd/>
            </a:ln>
          </p:spPr>
          <p:txBody>
            <a:bodyPr wrap="none" lIns="0" tIns="0" rIns="0" bIns="0" anchor="ctr">
              <a:spAutoFit/>
            </a:bodyPr>
            <a:lstStyle/>
            <a:p>
              <a:r>
                <a:rPr lang="en-US">
                  <a:solidFill>
                    <a:schemeClr val="tx1"/>
                  </a:solidFill>
                  <a:ea typeface="MS PGothic" pitchFamily="34" charset="-128"/>
                </a:rPr>
                <a:t>What is </a:t>
              </a:r>
            </a:p>
          </p:txBody>
        </p:sp>
        <p:pic>
          <p:nvPicPr>
            <p:cNvPr id="24586" name="Picture 12"/>
            <p:cNvPicPr>
              <a:picLocks noChangeAspect="1" noChangeArrowheads="1"/>
            </p:cNvPicPr>
            <p:nvPr/>
          </p:nvPicPr>
          <p:blipFill>
            <a:blip r:embed="rId4" cstate="print"/>
            <a:srcRect/>
            <a:stretch>
              <a:fillRect/>
            </a:stretch>
          </p:blipFill>
          <p:spPr bwMode="auto">
            <a:xfrm>
              <a:off x="1284" y="120"/>
              <a:ext cx="216" cy="216"/>
            </a:xfrm>
            <a:prstGeom prst="rect">
              <a:avLst/>
            </a:prstGeom>
            <a:noFill/>
            <a:ln w="12700">
              <a:noFill/>
              <a:miter lim="800000"/>
              <a:headEnd/>
              <a:tailEnd/>
            </a:ln>
          </p:spPr>
        </p:pic>
        <p:sp>
          <p:nvSpPr>
            <p:cNvPr id="24587" name="Rectangle 13"/>
            <p:cNvSpPr>
              <a:spLocks/>
            </p:cNvSpPr>
            <p:nvPr/>
          </p:nvSpPr>
          <p:spPr bwMode="auto">
            <a:xfrm>
              <a:off x="1669" y="104"/>
              <a:ext cx="115" cy="248"/>
            </a:xfrm>
            <a:prstGeom prst="rect">
              <a:avLst/>
            </a:prstGeom>
            <a:noFill/>
            <a:ln w="12700">
              <a:noFill/>
              <a:miter lim="800000"/>
              <a:headEnd/>
              <a:tailEnd/>
            </a:ln>
          </p:spPr>
          <p:txBody>
            <a:bodyPr wrap="none" lIns="0" tIns="0" rIns="0" bIns="0" anchor="ctr">
              <a:spAutoFit/>
            </a:bodyPr>
            <a:lstStyle/>
            <a:p>
              <a:r>
                <a:rPr lang="en-US">
                  <a:solidFill>
                    <a:schemeClr val="tx1"/>
                  </a:solidFill>
                  <a:ea typeface="MS PGothic" pitchFamily="34" charset="-128"/>
                </a:rPr>
                <a:t>?</a:t>
              </a:r>
            </a:p>
          </p:txBody>
        </p:sp>
      </p:grpSp>
      <p:pic>
        <p:nvPicPr>
          <p:cNvPr id="24583" name="Picture 1"/>
          <p:cNvPicPr>
            <a:picLocks noChangeAspect="1"/>
          </p:cNvPicPr>
          <p:nvPr/>
        </p:nvPicPr>
        <p:blipFill>
          <a:blip r:embed="rId5" cstate="print"/>
          <a:srcRect/>
          <a:stretch>
            <a:fillRect/>
          </a:stretch>
        </p:blipFill>
        <p:spPr bwMode="auto">
          <a:xfrm>
            <a:off x="4143375" y="3071812"/>
            <a:ext cx="4822031" cy="2661047"/>
          </a:xfrm>
          <a:prstGeom prst="rect">
            <a:avLst/>
          </a:prstGeom>
          <a:noFill/>
          <a:ln w="9525">
            <a:noFill/>
            <a:miter lim="800000"/>
            <a:headEnd/>
            <a:tailEnd/>
          </a:ln>
        </p:spPr>
      </p:pic>
      <p:sp>
        <p:nvSpPr>
          <p:cNvPr id="3" name="Rectangle 2"/>
          <p:cNvSpPr/>
          <p:nvPr/>
        </p:nvSpPr>
        <p:spPr bwMode="auto">
          <a:xfrm>
            <a:off x="4089797" y="5036344"/>
            <a:ext cx="4929188" cy="696516"/>
          </a:xfrm>
          <a:prstGeom prst="rect">
            <a:avLst/>
          </a:prstGeom>
          <a:blipFill dpi="0" rotWithShape="0">
            <a:blip r:embed="rId6" cstate="print">
              <a:alphaModFix amt="0"/>
            </a:blip>
            <a:srcRect/>
            <a:tile tx="0" ty="0" sx="100000" sy="100000" flip="none" algn="tl"/>
          </a:blipFill>
          <a:ln w="762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64291" tIns="32146" rIns="64291" bIns="32146"/>
          <a:lstStyle/>
          <a:p>
            <a:endParaRPr lang="en-US"/>
          </a:p>
        </p:txBody>
      </p:sp>
      <p:sp>
        <p:nvSpPr>
          <p:cNvPr id="13"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an.mov">
            <a:hlinkClick r:id="" action="ppaction://media"/>
          </p:cNvPr>
          <p:cNvPicPr>
            <a:picLocks noChangeAspect="1"/>
          </p:cNvPicPr>
          <p:nvPr/>
        </p:nvPicPr>
        <p:blipFill>
          <a:blip r:embed="rId2" cstate="print"/>
          <a:srcRect/>
          <a:stretch>
            <a:fillRect/>
          </a:stretch>
        </p:blipFill>
        <p:spPr bwMode="auto">
          <a:xfrm>
            <a:off x="607219" y="1071563"/>
            <a:ext cx="3214688" cy="1964531"/>
          </a:xfrm>
          <a:prstGeom prst="rect">
            <a:avLst/>
          </a:prstGeom>
          <a:noFill/>
          <a:ln w="9525">
            <a:noFill/>
            <a:miter lim="800000"/>
            <a:headEnd/>
            <a:tailEnd/>
          </a:ln>
        </p:spPr>
      </p:pic>
      <p:sp>
        <p:nvSpPr>
          <p:cNvPr id="22529" name="Rectangle 1"/>
          <p:cNvSpPr>
            <a:spLocks noGrp="1" noChangeArrowheads="1"/>
          </p:cNvSpPr>
          <p:nvPr>
            <p:ph type="title"/>
          </p:nvPr>
        </p:nvSpPr>
        <p:spPr>
          <a:xfrm>
            <a:off x="1035844" y="-160734"/>
            <a:ext cx="7358063" cy="1714500"/>
          </a:xfrm>
        </p:spPr>
        <p:txBody>
          <a:bodyPr/>
          <a:lstStyle/>
          <a:p>
            <a:pPr eaLnBrk="1" hangingPunct="1">
              <a:defRPr/>
            </a:pPr>
            <a:r>
              <a:rPr lang="en-US" sz="4200" i="1" dirty="0" smtClean="0"/>
              <a:t>Living Dangerously in Standard Model?</a:t>
            </a:r>
          </a:p>
        </p:txBody>
      </p:sp>
      <p:sp>
        <p:nvSpPr>
          <p:cNvPr id="25603" name="Rectangle 5"/>
          <p:cNvSpPr>
            <a:spLocks/>
          </p:cNvSpPr>
          <p:nvPr/>
        </p:nvSpPr>
        <p:spPr bwMode="auto">
          <a:xfrm>
            <a:off x="5697140" y="4875609"/>
            <a:ext cx="3554016" cy="285750"/>
          </a:xfrm>
          <a:prstGeom prst="rect">
            <a:avLst/>
          </a:prstGeom>
          <a:noFill/>
          <a:ln w="12700">
            <a:noFill/>
            <a:miter lim="800000"/>
            <a:headEnd/>
            <a:tailEnd/>
          </a:ln>
        </p:spPr>
        <p:txBody>
          <a:bodyPr lIns="0" tIns="0" rIns="0" bIns="0" anchor="ctr"/>
          <a:lstStyle/>
          <a:p>
            <a:r>
              <a:rPr lang="en-US" sz="1500" dirty="0" err="1">
                <a:ea typeface="MS PGothic" pitchFamily="34" charset="-128"/>
              </a:rPr>
              <a:t>DeGrassi</a:t>
            </a:r>
            <a:r>
              <a:rPr lang="en-US" sz="1500" dirty="0">
                <a:ea typeface="MS PGothic" pitchFamily="34" charset="-128"/>
              </a:rPr>
              <a:t>, et al. 1205.6497</a:t>
            </a:r>
          </a:p>
        </p:txBody>
      </p:sp>
      <p:sp>
        <p:nvSpPr>
          <p:cNvPr id="25604" name="Rectangle 7"/>
          <p:cNvSpPr>
            <a:spLocks/>
          </p:cNvSpPr>
          <p:nvPr/>
        </p:nvSpPr>
        <p:spPr bwMode="auto">
          <a:xfrm>
            <a:off x="857250" y="4017244"/>
            <a:ext cx="4188023" cy="508992"/>
          </a:xfrm>
          <a:prstGeom prst="rect">
            <a:avLst/>
          </a:prstGeom>
          <a:noFill/>
          <a:ln w="12700">
            <a:noFill/>
            <a:miter lim="800000"/>
            <a:headEnd/>
            <a:tailEnd/>
          </a:ln>
        </p:spPr>
        <p:txBody>
          <a:bodyPr lIns="0" tIns="0" rIns="0" bIns="0" anchor="ctr"/>
          <a:lstStyle/>
          <a:p>
            <a:endParaRPr lang="en-US">
              <a:solidFill>
                <a:schemeClr val="tx1"/>
              </a:solidFill>
              <a:ea typeface="MS PGothic" pitchFamily="34" charset="-128"/>
            </a:endParaRPr>
          </a:p>
        </p:txBody>
      </p:sp>
      <p:pic>
        <p:nvPicPr>
          <p:cNvPr id="25605" name="Picture 8"/>
          <p:cNvPicPr>
            <a:picLocks noChangeAspect="1" noChangeArrowheads="1"/>
          </p:cNvPicPr>
          <p:nvPr/>
        </p:nvPicPr>
        <p:blipFill>
          <a:blip r:embed="rId3" cstate="print"/>
          <a:srcRect/>
          <a:stretch>
            <a:fillRect/>
          </a:stretch>
        </p:blipFill>
        <p:spPr bwMode="auto">
          <a:xfrm>
            <a:off x="5214938" y="1446610"/>
            <a:ext cx="3191247" cy="3267150"/>
          </a:xfrm>
          <a:prstGeom prst="rect">
            <a:avLst/>
          </a:prstGeom>
          <a:noFill/>
          <a:ln w="12700">
            <a:noFill/>
            <a:miter lim="800000"/>
            <a:headEnd/>
            <a:tailEnd/>
          </a:ln>
        </p:spPr>
      </p:pic>
      <p:sp>
        <p:nvSpPr>
          <p:cNvPr id="25606" name="Rectangle 9"/>
          <p:cNvSpPr>
            <a:spLocks/>
          </p:cNvSpPr>
          <p:nvPr/>
        </p:nvSpPr>
        <p:spPr bwMode="auto">
          <a:xfrm>
            <a:off x="357188" y="4795242"/>
            <a:ext cx="4652367" cy="508992"/>
          </a:xfrm>
          <a:prstGeom prst="rect">
            <a:avLst/>
          </a:prstGeom>
          <a:noFill/>
          <a:ln w="12700">
            <a:noFill/>
            <a:miter lim="800000"/>
            <a:headEnd/>
            <a:tailEnd/>
          </a:ln>
        </p:spPr>
        <p:txBody>
          <a:bodyPr lIns="0" tIns="0" rIns="0" bIns="0" anchor="ctr"/>
          <a:lstStyle/>
          <a:p>
            <a:endParaRPr lang="en-US">
              <a:solidFill>
                <a:schemeClr val="tx1"/>
              </a:solidFill>
              <a:ea typeface="MS PGothic" pitchFamily="34" charset="-128"/>
            </a:endParaRPr>
          </a:p>
        </p:txBody>
      </p:sp>
      <p:pic>
        <p:nvPicPr>
          <p:cNvPr id="25607" name="Picture 6"/>
          <p:cNvPicPr>
            <a:picLocks noChangeAspect="1"/>
          </p:cNvPicPr>
          <p:nvPr/>
        </p:nvPicPr>
        <p:blipFill>
          <a:blip r:embed="rId4" cstate="print"/>
          <a:srcRect/>
          <a:stretch>
            <a:fillRect/>
          </a:stretch>
        </p:blipFill>
        <p:spPr bwMode="auto">
          <a:xfrm>
            <a:off x="553641" y="3589735"/>
            <a:ext cx="4736083" cy="3204642"/>
          </a:xfrm>
          <a:prstGeom prst="rect">
            <a:avLst/>
          </a:prstGeom>
          <a:noFill/>
          <a:ln w="9525">
            <a:noFill/>
            <a:miter lim="800000"/>
            <a:headEnd/>
            <a:tailEnd/>
          </a:ln>
        </p:spPr>
      </p:pic>
      <p:pic>
        <p:nvPicPr>
          <p:cNvPr id="25608" name="Picture 5" descr="latex-image-1.pdf"/>
          <p:cNvPicPr>
            <a:picLocks noChangeAspect="1"/>
          </p:cNvPicPr>
          <p:nvPr/>
        </p:nvPicPr>
        <p:blipFill>
          <a:blip r:embed="rId5" cstate="print"/>
          <a:srcRect/>
          <a:stretch>
            <a:fillRect/>
          </a:stretch>
        </p:blipFill>
        <p:spPr bwMode="auto">
          <a:xfrm>
            <a:off x="714375" y="3000375"/>
            <a:ext cx="2571750" cy="357188"/>
          </a:xfrm>
          <a:prstGeom prst="rect">
            <a:avLst/>
          </a:prstGeom>
          <a:noFill/>
          <a:ln w="9525">
            <a:noFill/>
            <a:miter lim="800000"/>
            <a:headEnd/>
            <a:tailEnd/>
          </a:ln>
        </p:spPr>
      </p:pic>
      <p:pic>
        <p:nvPicPr>
          <p:cNvPr id="25609" name="Picture 1"/>
          <p:cNvPicPr>
            <a:picLocks noChangeAspect="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
        <p:nvSpPr>
          <p:cNvPr id="11" name="Slide Number Placeholder 6"/>
          <p:cNvSpPr txBox="1">
            <a:spLocks/>
          </p:cNvSpPr>
          <p:nvPr/>
        </p:nvSpPr>
        <p:spPr>
          <a:xfrm>
            <a:off x="67818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3" cstate="print"/>
          <a:srcRect/>
          <a:stretch>
            <a:fillRect/>
          </a:stretch>
        </p:blipFill>
        <p:spPr bwMode="auto">
          <a:xfrm>
            <a:off x="767953" y="3019351"/>
            <a:ext cx="3964781" cy="3024932"/>
          </a:xfrm>
          <a:prstGeom prst="rect">
            <a:avLst/>
          </a:prstGeom>
          <a:noFill/>
          <a:ln w="9525">
            <a:noFill/>
            <a:miter lim="800000"/>
            <a:headEnd/>
            <a:tailEnd/>
          </a:ln>
        </p:spPr>
      </p:pic>
      <p:sp>
        <p:nvSpPr>
          <p:cNvPr id="2" name="Rectangle 1"/>
          <p:cNvSpPr>
            <a:spLocks noGrp="1" noChangeArrowheads="1"/>
          </p:cNvSpPr>
          <p:nvPr>
            <p:ph type="title"/>
          </p:nvPr>
        </p:nvSpPr>
        <p:spPr>
          <a:xfrm>
            <a:off x="553640" y="232172"/>
            <a:ext cx="7358063" cy="2553891"/>
          </a:xfrm>
        </p:spPr>
        <p:txBody>
          <a:bodyPr/>
          <a:lstStyle/>
          <a:p>
            <a:pPr eaLnBrk="1" hangingPunct="1">
              <a:defRPr/>
            </a:pPr>
            <a:r>
              <a:rPr lang="en-US" sz="5200" dirty="0" smtClean="0"/>
              <a:t>Knowing about the Higgs Sharpens Other Predictions</a:t>
            </a:r>
          </a:p>
        </p:txBody>
      </p:sp>
      <p:sp>
        <p:nvSpPr>
          <p:cNvPr id="26627" name="AutoShape 3"/>
          <p:cNvSpPr>
            <a:spLocks/>
          </p:cNvSpPr>
          <p:nvPr/>
        </p:nvSpPr>
        <p:spPr bwMode="auto">
          <a:xfrm>
            <a:off x="821531" y="3036094"/>
            <a:ext cx="491133" cy="571500"/>
          </a:xfrm>
          <a:prstGeom prst="roundRect">
            <a:avLst>
              <a:gd name="adj" fmla="val 27269"/>
            </a:avLst>
          </a:prstGeom>
          <a:blipFill dpi="0" rotWithShape="0">
            <a:blip r:embed="rId4" cstate="print"/>
            <a:srcRect/>
            <a:tile tx="0" ty="0" sx="100000" sy="100000" flip="none" algn="tl"/>
          </a:blipFill>
          <a:ln w="25400">
            <a:solidFill>
              <a:schemeClr val="tx1"/>
            </a:solidFill>
            <a:miter lim="800000"/>
            <a:headEnd/>
            <a:tailEnd/>
          </a:ln>
        </p:spPr>
        <p:txBody>
          <a:bodyPr lIns="0" tIns="0" rIns="0" bIns="0"/>
          <a:lstStyle/>
          <a:p>
            <a:endParaRPr lang="en-US"/>
          </a:p>
        </p:txBody>
      </p:sp>
      <p:sp>
        <p:nvSpPr>
          <p:cNvPr id="26628" name="AutoShape 4"/>
          <p:cNvSpPr>
            <a:spLocks/>
          </p:cNvSpPr>
          <p:nvPr/>
        </p:nvSpPr>
        <p:spPr bwMode="auto">
          <a:xfrm>
            <a:off x="3955851" y="3036094"/>
            <a:ext cx="491133" cy="571500"/>
          </a:xfrm>
          <a:prstGeom prst="roundRect">
            <a:avLst>
              <a:gd name="adj" fmla="val 27269"/>
            </a:avLst>
          </a:prstGeom>
          <a:blipFill dpi="0" rotWithShape="0">
            <a:blip r:embed="rId4" cstate="print"/>
            <a:srcRect/>
            <a:tile tx="0" ty="0" sx="100000" sy="100000" flip="none" algn="tl"/>
          </a:blipFill>
          <a:ln w="25400">
            <a:solidFill>
              <a:schemeClr val="tx1"/>
            </a:solidFill>
            <a:miter lim="800000"/>
            <a:headEnd/>
            <a:tailEnd/>
          </a:ln>
        </p:spPr>
        <p:txBody>
          <a:bodyPr lIns="0" tIns="0" rIns="0" bIns="0"/>
          <a:lstStyle/>
          <a:p>
            <a:endParaRPr lang="en-US"/>
          </a:p>
        </p:txBody>
      </p:sp>
      <p:sp>
        <p:nvSpPr>
          <p:cNvPr id="26629" name="Rectangle 5"/>
          <p:cNvSpPr>
            <a:spLocks/>
          </p:cNvSpPr>
          <p:nvPr/>
        </p:nvSpPr>
        <p:spPr bwMode="auto">
          <a:xfrm>
            <a:off x="894086" y="3178879"/>
            <a:ext cx="153888" cy="276999"/>
          </a:xfrm>
          <a:prstGeom prst="rect">
            <a:avLst/>
          </a:prstGeom>
          <a:noFill/>
          <a:ln w="12700">
            <a:noFill/>
            <a:miter lim="800000"/>
            <a:headEnd/>
            <a:tailEnd/>
          </a:ln>
        </p:spPr>
        <p:txBody>
          <a:bodyPr wrap="none" lIns="0" tIns="0" rIns="0" bIns="0" anchor="ctr">
            <a:spAutoFit/>
          </a:bodyPr>
          <a:lstStyle/>
          <a:p>
            <a:r>
              <a:rPr lang="en-US">
                <a:solidFill>
                  <a:srgbClr val="FFFF33"/>
                </a:solidFill>
                <a:ea typeface="MS PGothic" pitchFamily="34" charset="-128"/>
              </a:rPr>
              <a:t>X</a:t>
            </a:r>
          </a:p>
        </p:txBody>
      </p:sp>
      <p:sp>
        <p:nvSpPr>
          <p:cNvPr id="26630" name="Rectangle 6"/>
          <p:cNvSpPr>
            <a:spLocks/>
          </p:cNvSpPr>
          <p:nvPr/>
        </p:nvSpPr>
        <p:spPr bwMode="auto">
          <a:xfrm>
            <a:off x="4027289" y="3178879"/>
            <a:ext cx="153888" cy="276999"/>
          </a:xfrm>
          <a:prstGeom prst="rect">
            <a:avLst/>
          </a:prstGeom>
          <a:noFill/>
          <a:ln w="12700">
            <a:noFill/>
            <a:miter lim="800000"/>
            <a:headEnd/>
            <a:tailEnd/>
          </a:ln>
        </p:spPr>
        <p:txBody>
          <a:bodyPr wrap="none" lIns="0" tIns="0" rIns="0" bIns="0" anchor="ctr">
            <a:spAutoFit/>
          </a:bodyPr>
          <a:lstStyle/>
          <a:p>
            <a:r>
              <a:rPr lang="en-US">
                <a:solidFill>
                  <a:srgbClr val="F3EB00"/>
                </a:solidFill>
                <a:ea typeface="MS PGothic" pitchFamily="34" charset="-128"/>
              </a:rPr>
              <a:t>X</a:t>
            </a:r>
          </a:p>
        </p:txBody>
      </p:sp>
      <p:sp>
        <p:nvSpPr>
          <p:cNvPr id="26631" name="Rectangle 7"/>
          <p:cNvSpPr>
            <a:spLocks/>
          </p:cNvSpPr>
          <p:nvPr/>
        </p:nvSpPr>
        <p:spPr bwMode="auto">
          <a:xfrm>
            <a:off x="4616648" y="4455824"/>
            <a:ext cx="198772" cy="276999"/>
          </a:xfrm>
          <a:prstGeom prst="rect">
            <a:avLst/>
          </a:prstGeom>
          <a:noFill/>
          <a:ln w="12700">
            <a:noFill/>
            <a:miter lim="800000"/>
            <a:headEnd/>
            <a:tailEnd/>
          </a:ln>
        </p:spPr>
        <p:txBody>
          <a:bodyPr wrap="none" lIns="0" tIns="0" rIns="0" bIns="0" anchor="ctr">
            <a:spAutoFit/>
          </a:bodyPr>
          <a:lstStyle/>
          <a:p>
            <a:r>
              <a:rPr lang="en-US">
                <a:solidFill>
                  <a:schemeClr val="tx1"/>
                </a:solidFill>
                <a:ea typeface="MS PGothic" pitchFamily="34" charset="-128"/>
              </a:rPr>
              <a:t>~ </a:t>
            </a:r>
          </a:p>
        </p:txBody>
      </p:sp>
      <p:pic>
        <p:nvPicPr>
          <p:cNvPr id="26632" name="Picture 8"/>
          <p:cNvPicPr>
            <a:picLocks noChangeAspect="1" noChangeArrowheads="1"/>
          </p:cNvPicPr>
          <p:nvPr/>
        </p:nvPicPr>
        <p:blipFill>
          <a:blip r:embed="rId5" cstate="print"/>
          <a:srcRect/>
          <a:stretch>
            <a:fillRect/>
          </a:stretch>
        </p:blipFill>
        <p:spPr bwMode="auto">
          <a:xfrm>
            <a:off x="5107781" y="4018359"/>
            <a:ext cx="642938" cy="1071563"/>
          </a:xfrm>
          <a:prstGeom prst="rect">
            <a:avLst/>
          </a:prstGeom>
          <a:noFill/>
          <a:ln w="12700">
            <a:noFill/>
            <a:miter lim="800000"/>
            <a:headEnd/>
            <a:tailEnd/>
          </a:ln>
        </p:spPr>
      </p:pic>
      <p:pic>
        <p:nvPicPr>
          <p:cNvPr id="26634" name="Picture 2"/>
          <p:cNvPicPr>
            <a:picLocks noChangeAspect="1"/>
          </p:cNvPicPr>
          <p:nvPr/>
        </p:nvPicPr>
        <p:blipFill>
          <a:blip r:embed="rId6" cstate="print"/>
          <a:srcRect/>
          <a:stretch>
            <a:fillRect/>
          </a:stretch>
        </p:blipFill>
        <p:spPr bwMode="auto">
          <a:xfrm>
            <a:off x="6500813" y="3053953"/>
            <a:ext cx="2482453" cy="2214563"/>
          </a:xfrm>
          <a:prstGeom prst="rect">
            <a:avLst/>
          </a:prstGeom>
          <a:noFill/>
          <a:ln w="9525">
            <a:noFill/>
            <a:miter lim="800000"/>
            <a:headEnd/>
            <a:tailEnd/>
          </a:ln>
        </p:spPr>
      </p:pic>
      <p:sp>
        <p:nvSpPr>
          <p:cNvPr id="12"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228600"/>
            <a:ext cx="7589520" cy="632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715000" y="4191000"/>
            <a:ext cx="1828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Standard Model </a:t>
            </a:r>
            <a:r>
              <a:rPr lang="en-US" dirty="0" err="1" smtClean="0"/>
              <a:t>Lagrangian</a:t>
            </a:r>
            <a:endParaRPr lang="en-US" dirty="0"/>
          </a:p>
        </p:txBody>
      </p:sp>
      <p:sp>
        <p:nvSpPr>
          <p:cNvPr id="4" name="Rectangle 3"/>
          <p:cNvSpPr/>
          <p:nvPr/>
        </p:nvSpPr>
        <p:spPr>
          <a:xfrm>
            <a:off x="4191000" y="39624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Higgs </a:t>
            </a:r>
            <a:endParaRPr lang="en-US" b="1" dirty="0"/>
          </a:p>
        </p:txBody>
      </p:sp>
      <p:cxnSp>
        <p:nvCxnSpPr>
          <p:cNvPr id="7" name="Straight Arrow Connector 6"/>
          <p:cNvCxnSpPr/>
          <p:nvPr/>
        </p:nvCxnSpPr>
        <p:spPr>
          <a:xfrm flipV="1">
            <a:off x="4572000" y="2971800"/>
            <a:ext cx="4572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029200" y="3467100"/>
            <a:ext cx="7620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343400" y="3467100"/>
            <a:ext cx="7620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005B4EA8-49B7-4466-8389-7C086B3E9A1E}"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 xmlns:p14="http://schemas.microsoft.com/office/powerpoint/2010/main" val="32819037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Conclusions</a:t>
            </a:r>
            <a:endParaRPr lang="en-US" dirty="0"/>
          </a:p>
        </p:txBody>
      </p:sp>
      <p:sp>
        <p:nvSpPr>
          <p:cNvPr id="3" name="Content Placeholder 2"/>
          <p:cNvSpPr>
            <a:spLocks noGrp="1"/>
          </p:cNvSpPr>
          <p:nvPr>
            <p:ph idx="1"/>
          </p:nvPr>
        </p:nvSpPr>
        <p:spPr/>
        <p:txBody>
          <a:bodyPr/>
          <a:lstStyle/>
          <a:p>
            <a:r>
              <a:rPr lang="en-US" smtClean="0"/>
              <a:t>We</a:t>
            </a:r>
            <a:r>
              <a:rPr lang="en-US" altLang="en-US" smtClean="0"/>
              <a:t>’</a:t>
            </a:r>
            <a:r>
              <a:rPr lang="en-US" smtClean="0"/>
              <a:t>ve found a Higgs boson.</a:t>
            </a:r>
          </a:p>
          <a:p>
            <a:r>
              <a:rPr lang="en-US" smtClean="0"/>
              <a:t>Is it </a:t>
            </a:r>
            <a:r>
              <a:rPr lang="en-US" i="1" smtClean="0"/>
              <a:t>the </a:t>
            </a:r>
            <a:r>
              <a:rPr lang="en-US" smtClean="0"/>
              <a:t>Higgs boson?</a:t>
            </a:r>
          </a:p>
          <a:p>
            <a:r>
              <a:rPr lang="en-US" smtClean="0"/>
              <a:t>Why is gravity so weak?</a:t>
            </a:r>
          </a:p>
          <a:p>
            <a:r>
              <a:rPr lang="en-US" smtClean="0"/>
              <a:t>Dark Matter?</a:t>
            </a:r>
          </a:p>
          <a:p>
            <a:r>
              <a:rPr lang="en-US" smtClean="0"/>
              <a:t>Surprises?  Energy nearly doubling!</a:t>
            </a:r>
          </a:p>
          <a:p>
            <a:pPr>
              <a:buFont typeface="Gill Sans" charset="0"/>
              <a:buNone/>
            </a:pPr>
            <a:endParaRPr lang="en-US" smtClean="0"/>
          </a:p>
        </p:txBody>
      </p:sp>
      <p:sp>
        <p:nvSpPr>
          <p:cNvPr id="4" name="Slide Number Placeholder 6"/>
          <p:cNvSpPr txBox="1">
            <a:spLocks/>
          </p:cNvSpPr>
          <p:nvPr/>
        </p:nvSpPr>
        <p:spPr>
          <a:xfrm>
            <a:off x="6553200" y="6356350"/>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ADB105-073D-4561-A5D9-BAB9A5DC9267}" type="slidenum">
              <a:rPr kumimoji="0" lang="en-US" sz="2200" b="1" i="0" u="none" strike="noStrike" kern="1200" cap="none" spc="0" normalizeH="0" baseline="0" noProof="0" smtClean="0">
                <a:ln>
                  <a:noFill/>
                </a:ln>
                <a:solidFill>
                  <a:srgbClr val="FF0000"/>
                </a:solidFill>
                <a:effectLst/>
                <a:uLnTx/>
                <a:uFillTx/>
                <a:latin typeface="+mn-lt"/>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22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p:spPr>
      </p:cxnSp>
      <p:sp>
        <p:nvSpPr>
          <p:cNvPr id="8" name="Title 7"/>
          <p:cNvSpPr>
            <a:spLocks noGrp="1"/>
          </p:cNvSpPr>
          <p:nvPr>
            <p:ph type="title"/>
          </p:nvPr>
        </p:nvSpPr>
        <p:spPr>
          <a:xfrm>
            <a:off x="542506" y="176282"/>
            <a:ext cx="8045117" cy="1020582"/>
          </a:xfrm>
        </p:spPr>
        <p:txBody>
          <a:bodyPr/>
          <a:lstStyle/>
          <a:p>
            <a:r>
              <a:rPr lang="en-US" dirty="0" smtClean="0"/>
              <a:t>Worldwide LHC CPU-hours</a:t>
            </a:r>
            <a:endParaRPr lang="en-US" dirty="0"/>
          </a:p>
        </p:txBody>
      </p:sp>
      <p:pic>
        <p:nvPicPr>
          <p:cNvPr id="10" name="Content Placeholder 9" descr="Total[1].png"/>
          <p:cNvPicPr>
            <a:picLocks noGrp="1" noChangeAspect="1"/>
          </p:cNvPicPr>
          <p:nvPr>
            <p:ph idx="1"/>
          </p:nvPr>
        </p:nvPicPr>
        <p:blipFill>
          <a:blip r:embed="rId3" cstate="print"/>
          <a:stretch>
            <a:fillRect/>
          </a:stretch>
        </p:blipFill>
        <p:spPr>
          <a:xfrm>
            <a:off x="216951" y="1616474"/>
            <a:ext cx="8610600" cy="3825421"/>
          </a:xfrm>
        </p:spPr>
      </p:pic>
      <p:sp>
        <p:nvSpPr>
          <p:cNvPr id="12" name="TextBox 11"/>
          <p:cNvSpPr txBox="1"/>
          <p:nvPr/>
        </p:nvSpPr>
        <p:spPr>
          <a:xfrm>
            <a:off x="2986865" y="2126522"/>
            <a:ext cx="2940629" cy="366765"/>
          </a:xfrm>
          <a:prstGeom prst="rect">
            <a:avLst/>
          </a:prstGeom>
          <a:noFill/>
        </p:spPr>
        <p:txBody>
          <a:bodyPr wrap="square" lIns="88898" tIns="44449" rIns="88898" bIns="44449" rtlCol="0">
            <a:spAutoFit/>
          </a:bodyPr>
          <a:lstStyle/>
          <a:p>
            <a:r>
              <a:rPr lang="en-US" dirty="0" smtClean="0">
                <a:solidFill>
                  <a:srgbClr val="00B050"/>
                </a:solidFill>
              </a:rPr>
              <a:t>Note: Michigan Tier-2</a:t>
            </a:r>
            <a:endParaRPr lang="en-US" dirty="0">
              <a:solidFill>
                <a:srgbClr val="00B050"/>
              </a:solidFill>
            </a:endParaRPr>
          </a:p>
        </p:txBody>
      </p:sp>
      <p:cxnSp>
        <p:nvCxnSpPr>
          <p:cNvPr id="14" name="Straight Arrow Connector 13"/>
          <p:cNvCxnSpPr/>
          <p:nvPr/>
        </p:nvCxnSpPr>
        <p:spPr bwMode="auto">
          <a:xfrm rot="10800000" flipV="1">
            <a:off x="1331605" y="2319504"/>
            <a:ext cx="1590529" cy="185562"/>
          </a:xfrm>
          <a:prstGeom prst="straightConnector1">
            <a:avLst/>
          </a:prstGeom>
          <a:solidFill>
            <a:schemeClr val="accent1"/>
          </a:solidFill>
          <a:ln w="25400" cap="flat" cmpd="sng" algn="ctr">
            <a:solidFill>
              <a:srgbClr val="00B050"/>
            </a:solidFill>
            <a:prstDash val="solid"/>
            <a:round/>
            <a:headEnd type="none" w="med" len="med"/>
            <a:tailEnd type="arrow"/>
          </a:ln>
          <a:effectLst/>
        </p:spPr>
      </p:cxnSp>
      <p:sp>
        <p:nvSpPr>
          <p:cNvPr id="17" name="Rectangle 16"/>
          <p:cNvSpPr/>
          <p:nvPr/>
        </p:nvSpPr>
        <p:spPr bwMode="auto">
          <a:xfrm>
            <a:off x="1077306" y="1850965"/>
            <a:ext cx="374514" cy="139170"/>
          </a:xfrm>
          <a:prstGeom prst="rect">
            <a:avLst/>
          </a:prstGeom>
          <a:solidFill>
            <a:schemeClr val="bg1"/>
          </a:solidFill>
          <a:ln w="9525" cap="flat" cmpd="sng" algn="ctr">
            <a:noFill/>
            <a:prstDash val="solid"/>
            <a:round/>
            <a:headEnd type="none" w="med" len="med"/>
            <a:tailEnd type="none" w="med" len="med"/>
          </a:ln>
          <a:effectLst/>
        </p:spPr>
        <p:txBody>
          <a:bodyPr vert="horz" wrap="square" lIns="88898" tIns="44449" rIns="88898" bIns="44449" numCol="1" rtlCol="0" anchor="t" anchorCtr="0" compatLnSpc="1">
            <a:prstTxWarp prst="textNoShape">
              <a:avLst/>
            </a:prstTxWarp>
          </a:bodyPr>
          <a:lstStyle/>
          <a:p>
            <a:pPr defTabSz="821072" fontAlgn="base">
              <a:spcBef>
                <a:spcPct val="0"/>
              </a:spcBef>
              <a:spcAft>
                <a:spcPct val="0"/>
              </a:spcAft>
            </a:pPr>
            <a:endParaRPr lang="en-US" sz="2200" b="1" dirty="0" smtClean="0">
              <a:solidFill>
                <a:srgbClr val="000000"/>
              </a:solidFill>
            </a:endParaRPr>
          </a:p>
        </p:txBody>
      </p:sp>
      <p:sp>
        <p:nvSpPr>
          <p:cNvPr id="18" name="TextBox 17"/>
          <p:cNvSpPr txBox="1"/>
          <p:nvPr/>
        </p:nvSpPr>
        <p:spPr>
          <a:xfrm>
            <a:off x="998703" y="1799936"/>
            <a:ext cx="562122" cy="274432"/>
          </a:xfrm>
          <a:prstGeom prst="rect">
            <a:avLst/>
          </a:prstGeom>
          <a:noFill/>
        </p:spPr>
        <p:txBody>
          <a:bodyPr wrap="square" lIns="88898" tIns="44449" rIns="88898" bIns="44449" rtlCol="0">
            <a:spAutoFit/>
          </a:bodyPr>
          <a:lstStyle/>
          <a:p>
            <a:r>
              <a:rPr lang="en-US" sz="1200" dirty="0" smtClean="0">
                <a:solidFill>
                  <a:srgbClr val="000000"/>
                </a:solidFill>
                <a:latin typeface="Arial" pitchFamily="34" charset="0"/>
                <a:cs typeface="Arial" pitchFamily="34" charset="0"/>
              </a:rPr>
              <a:t>x 10</a:t>
            </a:r>
            <a:r>
              <a:rPr lang="en-US" sz="1200" baseline="30000" dirty="0" smtClean="0">
                <a:solidFill>
                  <a:srgbClr val="000000"/>
                </a:solidFill>
                <a:latin typeface="Arial" pitchFamily="34" charset="0"/>
                <a:cs typeface="Arial" pitchFamily="34" charset="0"/>
              </a:rPr>
              <a:t>6</a:t>
            </a:r>
            <a:endParaRPr lang="en-US" sz="1200" baseline="30000" dirty="0">
              <a:solidFill>
                <a:srgbClr val="000000"/>
              </a:solidFill>
              <a:latin typeface="Arial" pitchFamily="34" charset="0"/>
              <a:cs typeface="Arial" pitchFamily="34" charset="0"/>
            </a:endParaRPr>
          </a:p>
        </p:txBody>
      </p:sp>
      <p:sp>
        <p:nvSpPr>
          <p:cNvPr id="20" name="Slide Number Placeholder 19"/>
          <p:cNvSpPr>
            <a:spLocks noGrp="1"/>
          </p:cNvSpPr>
          <p:nvPr>
            <p:ph type="sldNum" sz="quarter" idx="12"/>
          </p:nvPr>
        </p:nvSpPr>
        <p:spPr/>
        <p:txBody>
          <a:bodyPr/>
          <a:lstStyle/>
          <a:p>
            <a:pPr>
              <a:defRPr/>
            </a:pPr>
            <a:fld id="{97BC6BF4-C63C-44E8-B410-E6FC002A5EDE}" type="slidenum">
              <a:rPr lang="en-US" smtClean="0">
                <a:solidFill>
                  <a:srgbClr val="000000"/>
                </a:solidFill>
              </a:rPr>
              <a:pPr>
                <a:defRPr/>
              </a:pPr>
              <a:t>71</a:t>
            </a:fld>
            <a:endParaRPr lang="en-US" dirty="0">
              <a:solidFill>
                <a:srgbClr val="000000"/>
              </a:solidFill>
            </a:endParaRPr>
          </a:p>
        </p:txBody>
      </p:sp>
      <p:sp>
        <p:nvSpPr>
          <p:cNvPr id="22" name="TextBox 21"/>
          <p:cNvSpPr txBox="1"/>
          <p:nvPr/>
        </p:nvSpPr>
        <p:spPr>
          <a:xfrm>
            <a:off x="2496761" y="5511141"/>
            <a:ext cx="3023259" cy="366765"/>
          </a:xfrm>
          <a:prstGeom prst="rect">
            <a:avLst/>
          </a:prstGeom>
          <a:noFill/>
        </p:spPr>
        <p:txBody>
          <a:bodyPr wrap="none" lIns="88898" tIns="44449" rIns="88898" bIns="44449" rtlCol="0">
            <a:spAutoFit/>
          </a:bodyPr>
          <a:lstStyle/>
          <a:p>
            <a:r>
              <a:rPr lang="en-US" dirty="0" smtClean="0">
                <a:solidFill>
                  <a:srgbClr val="000000"/>
                </a:solidFill>
              </a:rPr>
              <a:t>~ 8 billion CPU hours per year</a:t>
            </a:r>
            <a:endParaRPr lang="en-US" dirty="0">
              <a:solidFill>
                <a:srgbClr val="000000"/>
              </a:solidFill>
            </a:endParaRPr>
          </a:p>
        </p:txBody>
      </p:sp>
    </p:spTree>
    <p:extLst>
      <p:ext uri="{BB962C8B-B14F-4D97-AF65-F5344CB8AC3E}">
        <p14:creationId xmlns="" xmlns:p14="http://schemas.microsoft.com/office/powerpoint/2010/main" val="234744489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324600"/>
          </a:xfrm>
        </p:spPr>
        <p:txBody>
          <a:bodyPr>
            <a:normAutofit/>
          </a:bodyPr>
          <a:lstStyle/>
          <a:p>
            <a:pPr>
              <a:buNone/>
            </a:pPr>
            <a:r>
              <a:rPr lang="en-US" b="1" dirty="0" smtClean="0"/>
              <a:t>HIGGS PHYSICS -- OLDER</a:t>
            </a:r>
          </a:p>
          <a:p>
            <a:r>
              <a:rPr lang="en-US" sz="2400" b="1" dirty="0">
                <a:solidFill>
                  <a:srgbClr val="0070C0"/>
                </a:solidFill>
                <a:cs typeface="Arial" charset="0"/>
              </a:rPr>
              <a:t>In SM electrons, quarks, W, Z (and Higgs boson) have “weak charge”</a:t>
            </a:r>
          </a:p>
          <a:p>
            <a:pPr marL="0" indent="0">
              <a:buNone/>
            </a:pPr>
            <a:endParaRPr lang="en-US" sz="2400" dirty="0" smtClean="0">
              <a:solidFill>
                <a:srgbClr val="002060"/>
              </a:solidFill>
              <a:effectLst>
                <a:outerShdw blurRad="38100" dist="38100" dir="2700000" algn="tl">
                  <a:srgbClr val="000000">
                    <a:alpha val="43137"/>
                  </a:srgbClr>
                </a:outerShdw>
              </a:effectLst>
            </a:endParaRPr>
          </a:p>
          <a:p>
            <a:r>
              <a:rPr lang="en-US" sz="2400" dirty="0" smtClean="0">
                <a:solidFill>
                  <a:srgbClr val="002060"/>
                </a:solidFill>
                <a:effectLst>
                  <a:outerShdw blurRad="38100" dist="38100" dir="2700000" algn="tl">
                    <a:srgbClr val="000000">
                      <a:alpha val="43137"/>
                    </a:srgbClr>
                  </a:outerShdw>
                </a:effectLst>
              </a:rPr>
              <a:t>What gets mass? – Anything with weak charge -- quarks, electrons,  W, Z bosons, and Higgs boson – gets mass from interacting with Higgs field </a:t>
            </a:r>
            <a:r>
              <a:rPr lang="en-US" sz="2400" dirty="0" smtClean="0">
                <a:solidFill>
                  <a:srgbClr val="002060"/>
                </a:solidFill>
                <a:effectLst>
                  <a:outerShdw blurRad="38100" dist="38100" dir="2700000" algn="tl">
                    <a:srgbClr val="000000">
                      <a:alpha val="43137"/>
                    </a:srgbClr>
                  </a:outerShdw>
                </a:effectLst>
                <a:sym typeface="Wingdings" pitchFamily="2" charset="2"/>
              </a:rPr>
              <a:t> mass term in Lagrangian</a:t>
            </a:r>
            <a:r>
              <a:rPr lang="en-US" sz="2400" dirty="0" smtClean="0">
                <a:solidFill>
                  <a:srgbClr val="002060"/>
                </a:solidFill>
                <a:effectLst>
                  <a:outerShdw blurRad="38100" dist="38100" dir="2700000" algn="tl">
                    <a:srgbClr val="000000">
                      <a:alpha val="43137"/>
                    </a:srgbClr>
                  </a:outerShdw>
                </a:effectLst>
              </a:rPr>
              <a:t> </a:t>
            </a:r>
          </a:p>
          <a:p>
            <a:pPr marL="0" indent="0">
              <a:buNone/>
            </a:pPr>
            <a:endParaRPr lang="en-US" sz="2400" b="1" dirty="0"/>
          </a:p>
          <a:p>
            <a:r>
              <a:rPr lang="en-US" sz="2400" dirty="0">
                <a:solidFill>
                  <a:srgbClr val="00B0F0"/>
                </a:solidFill>
                <a:effectLst>
                  <a:outerShdw blurRad="38100" dist="38100" dir="2700000" algn="tl">
                    <a:srgbClr val="000000">
                      <a:alpha val="43137"/>
                    </a:srgbClr>
                  </a:outerShdw>
                </a:effectLst>
              </a:rPr>
              <a:t>Protons, neutrons do not get mass from Higgs </a:t>
            </a:r>
            <a:r>
              <a:rPr lang="en-US" sz="2400" dirty="0" smtClean="0">
                <a:solidFill>
                  <a:srgbClr val="00B0F0"/>
                </a:solidFill>
                <a:effectLst>
                  <a:outerShdw blurRad="38100" dist="38100" dir="2700000" algn="tl">
                    <a:srgbClr val="000000">
                      <a:alpha val="43137"/>
                    </a:srgbClr>
                  </a:outerShdw>
                </a:effectLst>
              </a:rPr>
              <a:t>interactions (about 1%)</a:t>
            </a:r>
          </a:p>
          <a:p>
            <a:endParaRPr lang="en-US" sz="2400" dirty="0">
              <a:solidFill>
                <a:srgbClr val="002060"/>
              </a:solidFill>
              <a:effectLst>
                <a:outerShdw blurRad="38100" dist="38100" dir="2700000" algn="tl">
                  <a:srgbClr val="000000">
                    <a:alpha val="43137"/>
                  </a:srgbClr>
                </a:outerShdw>
              </a:effectLst>
            </a:endParaRPr>
          </a:p>
          <a:p>
            <a:r>
              <a:rPr lang="en-US" sz="2400" dirty="0" smtClean="0">
                <a:solidFill>
                  <a:srgbClr val="002060"/>
                </a:solidFill>
                <a:effectLst>
                  <a:outerShdw blurRad="38100" dist="38100" dir="2700000" algn="tl">
                    <a:srgbClr val="000000">
                      <a:alpha val="43137"/>
                    </a:srgbClr>
                  </a:outerShdw>
                </a:effectLst>
              </a:rPr>
              <a:t>Size of atoms proportional to 1/</a:t>
            </a:r>
            <a:r>
              <a:rPr lang="en-US" sz="2400" dirty="0" err="1" smtClean="0">
                <a:solidFill>
                  <a:srgbClr val="002060"/>
                </a:solidFill>
                <a:effectLst>
                  <a:outerShdw blurRad="38100" dist="38100" dir="2700000" algn="tl">
                    <a:srgbClr val="000000">
                      <a:alpha val="43137"/>
                    </a:srgbClr>
                  </a:outerShdw>
                </a:effectLst>
              </a:rPr>
              <a:t>m</a:t>
            </a:r>
            <a:r>
              <a:rPr lang="en-US" sz="2400" baseline="-25000" dirty="0" err="1" smtClean="0">
                <a:solidFill>
                  <a:srgbClr val="002060"/>
                </a:solidFill>
                <a:effectLst>
                  <a:outerShdw blurRad="38100" dist="38100" dir="2700000" algn="tl">
                    <a:srgbClr val="000000">
                      <a:alpha val="43137"/>
                    </a:srgbClr>
                  </a:outerShdw>
                </a:effectLst>
              </a:rPr>
              <a:t>electron</a:t>
            </a:r>
            <a:endParaRPr lang="en-US" sz="2400" baseline="-25000" dirty="0" smtClean="0">
              <a:solidFill>
                <a:srgbClr val="002060"/>
              </a:solidFill>
              <a:effectLst>
                <a:outerShdw blurRad="38100" dist="38100" dir="2700000" algn="tl">
                  <a:srgbClr val="000000">
                    <a:alpha val="43137"/>
                  </a:srgbClr>
                </a:outerShdw>
              </a:effectLst>
            </a:endParaRPr>
          </a:p>
          <a:p>
            <a:endParaRPr lang="en-US" sz="2400" baseline="-25000" dirty="0">
              <a:solidFill>
                <a:srgbClr val="002060"/>
              </a:solidFill>
              <a:effectLst>
                <a:outerShdw blurRad="38100" dist="38100" dir="2700000" algn="tl">
                  <a:srgbClr val="000000">
                    <a:alpha val="43137"/>
                  </a:srgbClr>
                </a:outerShdw>
              </a:effectLst>
            </a:endParaRPr>
          </a:p>
          <a:p>
            <a:r>
              <a:rPr lang="en-US" sz="2400" b="1" dirty="0"/>
              <a:t>Not molasses </a:t>
            </a:r>
            <a:r>
              <a:rPr lang="en-US" sz="2400" b="1" dirty="0" err="1"/>
              <a:t>etc</a:t>
            </a:r>
            <a:r>
              <a:rPr lang="en-US" sz="2400" b="1" dirty="0"/>
              <a:t> – analogy not good, not technically ok</a:t>
            </a:r>
          </a:p>
          <a:p>
            <a:pPr marL="457200" lvl="1" indent="0">
              <a:buNone/>
            </a:pPr>
            <a:r>
              <a:rPr lang="en-US" sz="2000" b="1" dirty="0"/>
              <a:t>-- No good analogy, this one better than none…</a:t>
            </a:r>
          </a:p>
          <a:p>
            <a:endParaRPr lang="en-US" sz="2400" dirty="0">
              <a:solidFill>
                <a:srgbClr val="002060"/>
              </a:solidFill>
              <a:effectLst>
                <a:outerShdw blurRad="38100" dist="38100" dir="2700000" algn="tl">
                  <a:srgbClr val="000000">
                    <a:alpha val="43137"/>
                  </a:srgbClr>
                </a:outerShdw>
              </a:effectLst>
            </a:endParaRP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005B4EA8-49B7-4466-8389-7C086B3E9A1E}"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 xmlns:p14="http://schemas.microsoft.com/office/powerpoint/2010/main" val="531526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fontScale="32500" lnSpcReduction="20000"/>
          </a:bodyPr>
          <a:lstStyle/>
          <a:p>
            <a:r>
              <a:rPr lang="en-US" sz="6000" dirty="0" smtClean="0">
                <a:effectLst>
                  <a:outerShdw blurRad="38100" dist="38100" dir="2700000" algn="tl">
                    <a:srgbClr val="000000">
                      <a:alpha val="43137"/>
                    </a:srgbClr>
                  </a:outerShdw>
                </a:effectLst>
              </a:rPr>
              <a:t>Vacuum = state of lowest energy of universe -- (Quantum </a:t>
            </a:r>
            <a:r>
              <a:rPr lang="en-US" sz="6000" dirty="0">
                <a:effectLst>
                  <a:outerShdw blurRad="38100" dist="38100" dir="2700000" algn="tl">
                    <a:srgbClr val="000000">
                      <a:alpha val="43137"/>
                    </a:srgbClr>
                  </a:outerShdw>
                </a:effectLst>
              </a:rPr>
              <a:t>fluctuations all the </a:t>
            </a:r>
            <a:r>
              <a:rPr lang="en-US" sz="6000" dirty="0" smtClean="0">
                <a:effectLst>
                  <a:outerShdw blurRad="38100" dist="38100" dir="2700000" algn="tl">
                    <a:srgbClr val="000000">
                      <a:alpha val="43137"/>
                    </a:srgbClr>
                  </a:outerShdw>
                </a:effectLst>
              </a:rPr>
              <a:t>time, but average zero)</a:t>
            </a:r>
            <a:endParaRPr lang="en-US" sz="6000" dirty="0">
              <a:effectLst>
                <a:outerShdw blurRad="38100" dist="38100" dir="2700000" algn="tl">
                  <a:srgbClr val="000000">
                    <a:alpha val="43137"/>
                  </a:srgbClr>
                </a:outerShdw>
              </a:effectLst>
            </a:endParaRPr>
          </a:p>
          <a:p>
            <a:endParaRPr lang="en-US" sz="6000" dirty="0" smtClean="0"/>
          </a:p>
          <a:p>
            <a:r>
              <a:rPr lang="en-US" sz="6000" b="1" dirty="0" smtClean="0"/>
              <a:t>With EM field, state of lowest energy has zero field,   Energy=E</a:t>
            </a:r>
            <a:r>
              <a:rPr lang="en-US" sz="6000" b="1" baseline="30000" dirty="0" smtClean="0"/>
              <a:t>2</a:t>
            </a:r>
            <a:r>
              <a:rPr lang="en-US" sz="6000" b="1" dirty="0" smtClean="0"/>
              <a:t> + B</a:t>
            </a:r>
            <a:r>
              <a:rPr lang="en-US" sz="6000" b="1" baseline="30000" dirty="0" smtClean="0"/>
              <a:t>2</a:t>
            </a:r>
            <a:endParaRPr lang="en-US" sz="6000" b="1" dirty="0" smtClean="0"/>
          </a:p>
          <a:p>
            <a:endParaRPr lang="en-US" sz="6000" dirty="0" smtClean="0">
              <a:effectLst>
                <a:outerShdw blurRad="38100" dist="38100" dir="2700000" algn="tl">
                  <a:srgbClr val="000000">
                    <a:alpha val="43137"/>
                  </a:srgbClr>
                </a:outerShdw>
              </a:effectLst>
            </a:endParaRPr>
          </a:p>
          <a:p>
            <a:r>
              <a:rPr lang="en-US" sz="6000" b="1" dirty="0" smtClean="0"/>
              <a:t>For the Higgs field, state of lowest energy (vacuum) has non-zero field!        </a:t>
            </a:r>
          </a:p>
          <a:p>
            <a:pPr lvl="6"/>
            <a:endParaRPr lang="en-US" sz="1200" dirty="0" smtClean="0"/>
          </a:p>
          <a:p>
            <a:endParaRPr lang="en-US" sz="2400" dirty="0" smtClean="0"/>
          </a:p>
          <a:p>
            <a:endParaRPr lang="en-US" sz="2400" dirty="0"/>
          </a:p>
          <a:p>
            <a:endParaRPr lang="en-US" sz="2400" dirty="0" smtClean="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a:p>
            <a:endParaRPr lang="en-US" sz="2400" dirty="0" smtClean="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a:p>
            <a:endParaRPr lang="en-US" sz="2400" dirty="0" smtClean="0">
              <a:effectLst>
                <a:outerShdw blurRad="38100" dist="38100" dir="2700000" algn="tl">
                  <a:srgbClr val="000000">
                    <a:alpha val="43137"/>
                  </a:srgbClr>
                </a:outerShdw>
              </a:effectLst>
            </a:endParaRPr>
          </a:p>
          <a:p>
            <a:endParaRPr lang="en-US" sz="2400" dirty="0">
              <a:effectLst>
                <a:outerShdw blurRad="38100" dist="38100" dir="2700000" algn="tl">
                  <a:srgbClr val="000000">
                    <a:alpha val="43137"/>
                  </a:srgbClr>
                </a:outerShdw>
              </a:effectLst>
            </a:endParaRPr>
          </a:p>
          <a:p>
            <a:endParaRPr lang="en-US" sz="2800" dirty="0" smtClean="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endParaRPr lang="en-US" sz="2800" dirty="0" smtClean="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endParaRPr lang="en-US" sz="2800" dirty="0" smtClean="0">
              <a:effectLst>
                <a:outerShdw blurRad="38100" dist="38100" dir="2700000" algn="tl">
                  <a:srgbClr val="000000">
                    <a:alpha val="43137"/>
                  </a:srgbClr>
                </a:outerShdw>
              </a:effectLst>
            </a:endParaRPr>
          </a:p>
          <a:p>
            <a:endParaRPr lang="en-US" sz="3800" dirty="0" smtClean="0">
              <a:effectLst>
                <a:outerShdw blurRad="38100" dist="38100" dir="2700000" algn="tl">
                  <a:srgbClr val="000000">
                    <a:alpha val="43137"/>
                  </a:srgbClr>
                </a:outerShdw>
              </a:effectLst>
            </a:endParaRPr>
          </a:p>
          <a:p>
            <a:endParaRPr lang="en-US" sz="3800" dirty="0">
              <a:effectLst>
                <a:outerShdw blurRad="38100" dist="38100" dir="2700000" algn="tl">
                  <a:srgbClr val="000000">
                    <a:alpha val="43137"/>
                  </a:srgbClr>
                </a:outerShdw>
              </a:effectLst>
            </a:endParaRPr>
          </a:p>
          <a:p>
            <a:endParaRPr lang="en-US" sz="4200" dirty="0" smtClean="0">
              <a:effectLst>
                <a:outerShdw blurRad="38100" dist="38100" dir="2700000" algn="tl">
                  <a:srgbClr val="000000">
                    <a:alpha val="43137"/>
                  </a:srgbClr>
                </a:outerShdw>
              </a:effectLst>
            </a:endParaRPr>
          </a:p>
          <a:p>
            <a:endParaRPr lang="en-US" sz="4200" dirty="0">
              <a:effectLst>
                <a:outerShdw blurRad="38100" dist="38100" dir="2700000" algn="tl">
                  <a:srgbClr val="000000">
                    <a:alpha val="43137"/>
                  </a:srgbClr>
                </a:outerShdw>
              </a:effectLst>
            </a:endParaRPr>
          </a:p>
          <a:p>
            <a:endParaRPr lang="en-US" sz="4200" dirty="0" smtClean="0">
              <a:effectLst>
                <a:outerShdw blurRad="38100" dist="38100" dir="2700000" algn="tl">
                  <a:srgbClr val="000000">
                    <a:alpha val="43137"/>
                  </a:srgbClr>
                </a:outerShdw>
              </a:effectLst>
            </a:endParaRPr>
          </a:p>
          <a:p>
            <a:endParaRPr lang="en-US" sz="4200" dirty="0" smtClean="0">
              <a:effectLst>
                <a:outerShdw blurRad="38100" dist="38100" dir="2700000" algn="tl">
                  <a:srgbClr val="000000">
                    <a:alpha val="43137"/>
                  </a:srgbClr>
                </a:outerShdw>
              </a:effectLst>
            </a:endParaRPr>
          </a:p>
          <a:p>
            <a:endParaRPr lang="en-US" sz="4200" dirty="0" smtClean="0">
              <a:effectLst>
                <a:outerShdw blurRad="38100" dist="38100" dir="2700000" algn="tl">
                  <a:srgbClr val="000000">
                    <a:alpha val="43137"/>
                  </a:srgbClr>
                </a:outerShdw>
              </a:effectLst>
            </a:endParaRPr>
          </a:p>
          <a:p>
            <a:endParaRPr lang="en-US" sz="4200" dirty="0" smtClean="0">
              <a:effectLst>
                <a:outerShdw blurRad="38100" dist="38100" dir="2700000" algn="tl">
                  <a:srgbClr val="000000">
                    <a:alpha val="43137"/>
                  </a:srgbClr>
                </a:outerShdw>
              </a:effectLst>
            </a:endParaRPr>
          </a:p>
          <a:p>
            <a:r>
              <a:rPr lang="en-US" sz="6200" dirty="0" smtClean="0">
                <a:effectLst>
                  <a:outerShdw blurRad="38100" dist="38100" dir="2700000" algn="tl">
                    <a:srgbClr val="000000">
                      <a:alpha val="43137"/>
                    </a:srgbClr>
                  </a:outerShdw>
                </a:effectLst>
              </a:rPr>
              <a:t>Higgs field with weak charge pervades vacuum of universe, Lorentz-invariant </a:t>
            </a:r>
            <a:endParaRPr lang="en-US" sz="6200" dirty="0">
              <a:effectLst>
                <a:outerShdw blurRad="38100" dist="38100" dir="2700000" algn="tl">
                  <a:srgbClr val="000000">
                    <a:alpha val="43137"/>
                  </a:srgbClr>
                </a:outerShdw>
              </a:effectLst>
            </a:endParaRPr>
          </a:p>
          <a:p>
            <a:pPr marL="0" indent="0">
              <a:buNone/>
            </a:pPr>
            <a:r>
              <a:rPr lang="en-US" sz="6200" dirty="0" smtClean="0">
                <a:effectLst>
                  <a:outerShdw blurRad="38100" dist="38100" dir="2700000" algn="tl">
                    <a:srgbClr val="000000">
                      <a:alpha val="43137"/>
                    </a:srgbClr>
                  </a:outerShdw>
                </a:effectLst>
              </a:rPr>
              <a:t>	</a:t>
            </a:r>
            <a:r>
              <a:rPr lang="en-US" sz="6200" b="1" dirty="0"/>
              <a:t> </a:t>
            </a:r>
            <a:r>
              <a:rPr lang="en-US" sz="6200" b="1" dirty="0">
                <a:solidFill>
                  <a:schemeClr val="tx1">
                    <a:lumMod val="65000"/>
                    <a:lumOff val="35000"/>
                  </a:schemeClr>
                </a:solidFill>
              </a:rPr>
              <a:t>[in SM assume this potential – in supersymmetry derive it (1982)]</a:t>
            </a:r>
          </a:p>
          <a:p>
            <a:pPr marL="0" indent="0">
              <a:buNone/>
            </a:pPr>
            <a:endParaRPr lang="en-US" sz="6200" b="1" dirty="0" smtClean="0"/>
          </a:p>
          <a:p>
            <a:r>
              <a:rPr lang="en-US" sz="6200" b="1" dirty="0" smtClean="0"/>
              <a:t>Higgs bosons are Higgs field quanta </a:t>
            </a:r>
          </a:p>
          <a:p>
            <a:pPr marL="0" indent="0">
              <a:buNone/>
            </a:pPr>
            <a:r>
              <a:rPr lang="en-US" sz="4200" b="1" dirty="0"/>
              <a:t> </a:t>
            </a:r>
            <a:r>
              <a:rPr lang="en-US" sz="4200" b="1" dirty="0" smtClean="0"/>
              <a:t>        </a:t>
            </a:r>
            <a:endParaRPr lang="en-US" sz="4200" dirty="0"/>
          </a:p>
        </p:txBody>
      </p:sp>
      <p:pic>
        <p:nvPicPr>
          <p:cNvPr id="5" name="Picture 2" descr="http://www.hep.ph.ic.ac.uk/cms/physics/higgs-mecanisme.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0" y="2286000"/>
            <a:ext cx="5410200" cy="28956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ounded Rectangular Callout 5"/>
          <p:cNvSpPr/>
          <p:nvPr/>
        </p:nvSpPr>
        <p:spPr>
          <a:xfrm>
            <a:off x="1066800" y="2819400"/>
            <a:ext cx="914400" cy="917448"/>
          </a:xfrm>
          <a:prstGeom prst="wedgeRoundRectCallout">
            <a:avLst>
              <a:gd name="adj1" fmla="val 454973"/>
              <a:gd name="adj2" fmla="val 1171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Higgs field zero</a:t>
            </a:r>
            <a:endParaRPr lang="en-US" dirty="0"/>
          </a:p>
        </p:txBody>
      </p:sp>
      <p:sp>
        <p:nvSpPr>
          <p:cNvPr id="7" name="Slide Number Placeholder 6"/>
          <p:cNvSpPr>
            <a:spLocks noGrp="1"/>
          </p:cNvSpPr>
          <p:nvPr>
            <p:ph type="sldNum" sz="quarter" idx="12"/>
          </p:nvPr>
        </p:nvSpPr>
        <p:spPr/>
        <p:txBody>
          <a:bodyPr/>
          <a:lstStyle/>
          <a:p>
            <a:fld id="{005B4EA8-49B7-4466-8389-7C086B3E9A1E}"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 xmlns:p14="http://schemas.microsoft.com/office/powerpoint/2010/main" val="2533768485"/>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SATLAS_UMbot">
  <a:themeElements>
    <a:clrScheme name="1_USATLAS_UMbo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USATLAS_UMb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44550" rtl="0" eaLnBrk="1" fontAlgn="base" latinLnBrk="0" hangingPunct="1">
          <a:lnSpc>
            <a:spcPct val="100000"/>
          </a:lnSpc>
          <a:spcBef>
            <a:spcPct val="0"/>
          </a:spcBef>
          <a:spcAft>
            <a:spcPct val="0"/>
          </a:spcAft>
          <a:buClrTx/>
          <a:buSzTx/>
          <a:buFontTx/>
          <a:buNone/>
          <a:tabLst/>
          <a:defRPr kumimoji="0" lang="en-GB" sz="23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44550" rtl="0" eaLnBrk="1" fontAlgn="base" latinLnBrk="0" hangingPunct="1">
          <a:lnSpc>
            <a:spcPct val="100000"/>
          </a:lnSpc>
          <a:spcBef>
            <a:spcPct val="0"/>
          </a:spcBef>
          <a:spcAft>
            <a:spcPct val="0"/>
          </a:spcAft>
          <a:buClrTx/>
          <a:buSzTx/>
          <a:buFontTx/>
          <a:buNone/>
          <a:tabLst/>
          <a:defRPr kumimoji="0" lang="en-GB" sz="23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USATLAS_UMbo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SATLAS_UMbo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SATLAS_UMbo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SATLAS_UMbo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SATLAS_UMb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SATLAS_UMb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SATLAS_UMb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TotalTime>
  <Words>3285</Words>
  <Application>Microsoft Office PowerPoint</Application>
  <PresentationFormat>On-screen Show (4:3)</PresentationFormat>
  <Paragraphs>559</Paragraphs>
  <Slides>71</Slides>
  <Notes>18</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71</vt:i4>
      </vt:variant>
    </vt:vector>
  </HeadingPairs>
  <TitlesOfParts>
    <vt:vector size="80" baseType="lpstr">
      <vt:lpstr>Office Theme</vt:lpstr>
      <vt:lpstr>Custom Design</vt:lpstr>
      <vt:lpstr>1_USATLAS_UMbot</vt:lpstr>
      <vt:lpstr>Title &amp; Bullets</vt:lpstr>
      <vt:lpstr>1_Office Theme</vt:lpstr>
      <vt:lpstr>1_Custom Design</vt:lpstr>
      <vt:lpstr>1_Metro</vt:lpstr>
      <vt:lpstr>2_Custom Design</vt:lpstr>
      <vt:lpstr>Equation</vt:lpstr>
      <vt:lpstr>Slide 1</vt:lpstr>
      <vt:lpstr>Discovery of Long Sought Higgs Boson</vt:lpstr>
      <vt:lpstr>Huge Efforts at U of M Over Past Decade </vt:lpstr>
      <vt:lpstr>Slide 4</vt:lpstr>
      <vt:lpstr>Slide 5</vt:lpstr>
      <vt:lpstr>Slide 6</vt:lpstr>
      <vt:lpstr>Slide 7</vt:lpstr>
      <vt:lpstr>Slide 8</vt:lpstr>
      <vt:lpstr>Slide 9</vt:lpstr>
      <vt:lpstr>Slide 10</vt:lpstr>
      <vt:lpstr>Slide 11</vt:lpstr>
      <vt:lpstr>Slide 12</vt:lpstr>
      <vt:lpstr>Slide 13</vt:lpstr>
      <vt:lpstr>Slide 14</vt:lpstr>
      <vt:lpstr>The Michigan Path to the Higgs</vt:lpstr>
      <vt:lpstr>Presentation Targets </vt:lpstr>
      <vt:lpstr>The Human Quest</vt:lpstr>
      <vt:lpstr>A Big Microscope</vt:lpstr>
      <vt:lpstr>Circa 1988; A Bold Initiative to explore our understanding of matter – the SSC in Texas </vt:lpstr>
      <vt:lpstr>Some Reasons the SSC Failed</vt:lpstr>
      <vt:lpstr>Michigan Pathway to the Higgs</vt:lpstr>
      <vt:lpstr>And we Grew and Grew … as the Collaboration Learned of our Strengths</vt:lpstr>
      <vt:lpstr>We Contributed in a Large Variety of Areas to the LHC </vt:lpstr>
      <vt:lpstr>Slide 24</vt:lpstr>
      <vt:lpstr> </vt:lpstr>
      <vt:lpstr>To the UM Administration and to our Department  </vt:lpstr>
      <vt:lpstr>We contributed directly to collaborative tool developments Invented, Patented, Licensed a Next-Generation Camera for Tracking Speakers without a Camera Operator, and pioneered the use of QoS in videoconferencing, use of 3D VRML in detector design,  convening of international conference, etc.</vt:lpstr>
      <vt:lpstr>Established the only NSF REU CERN Site Program in Geneva to provide CERN Access to U.S. Students Also involved UM Students locally via UROP Program</vt:lpstr>
      <vt:lpstr>Provided LHC Access for US High School Teachers (via NSF RET Program)</vt:lpstr>
      <vt:lpstr>Slide 30</vt:lpstr>
      <vt:lpstr>The Wait Was Worth It</vt:lpstr>
      <vt:lpstr>Physics in the Extreme</vt:lpstr>
      <vt:lpstr>Extremes in LHC Physics</vt:lpstr>
      <vt:lpstr>Culturally Diverse (ATLAS)</vt:lpstr>
      <vt:lpstr>CERN Site &amp; ATLAS</vt:lpstr>
      <vt:lpstr>Slide 36</vt:lpstr>
      <vt:lpstr>Newspaper Articles &amp; TV Shows</vt:lpstr>
      <vt:lpstr>And a New Yorker Cartoon</vt:lpstr>
      <vt:lpstr>The Components of the Detector</vt:lpstr>
      <vt:lpstr>Big Wheel Assembled in Cavern</vt:lpstr>
      <vt:lpstr>Lower &amp; Position Small Wheel</vt:lpstr>
      <vt:lpstr>On a Familiar Site</vt:lpstr>
      <vt:lpstr>The People in the Hunt</vt:lpstr>
      <vt:lpstr>Members of the Michigan Team in the ATLAS Pit (2007)</vt:lpstr>
      <vt:lpstr>Detection of Higgs Boson  in lepton and photon decay channels </vt:lpstr>
      <vt:lpstr>Particle Identification in ATLAS</vt:lpstr>
      <vt:lpstr>Books for Extended Reading </vt:lpstr>
      <vt:lpstr>The  Announcement</vt:lpstr>
      <vt:lpstr>Slide 49</vt:lpstr>
      <vt:lpstr>Slide 50</vt:lpstr>
      <vt:lpstr>A Discovery !</vt:lpstr>
      <vt:lpstr>Higgs Boson Production at LHC</vt:lpstr>
      <vt:lpstr>Higgs Boson Decay</vt:lpstr>
      <vt:lpstr> H →  Search</vt:lpstr>
      <vt:lpstr>H→ZZ*→4l Search</vt:lpstr>
      <vt:lpstr>A H→ZZ*→4l Candidate</vt:lpstr>
      <vt:lpstr>H→WW*→en mn Search</vt:lpstr>
      <vt:lpstr>Combination</vt:lpstr>
      <vt:lpstr>Slide 59</vt:lpstr>
      <vt:lpstr>Slide 60</vt:lpstr>
      <vt:lpstr>Importance of the WW/ZZ Decays</vt:lpstr>
      <vt:lpstr>Slide 62</vt:lpstr>
      <vt:lpstr>Slide 63</vt:lpstr>
      <vt:lpstr>Slide 64</vt:lpstr>
      <vt:lpstr>Production</vt:lpstr>
      <vt:lpstr> </vt:lpstr>
      <vt:lpstr>Supersymmetry Prediction</vt:lpstr>
      <vt:lpstr>Living Dangerously in Standard Model?</vt:lpstr>
      <vt:lpstr>Knowing about the Higgs Sharpens Other Predictions</vt:lpstr>
      <vt:lpstr>Conclusions</vt:lpstr>
      <vt:lpstr>Worldwide LHC CPU-hours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bzhou</dc:creator>
  <cp:lastModifiedBy>Philippe Laurens</cp:lastModifiedBy>
  <cp:revision>22</cp:revision>
  <dcterms:created xsi:type="dcterms:W3CDTF">2012-12-03T14:10:30Z</dcterms:created>
  <dcterms:modified xsi:type="dcterms:W3CDTF">2018-05-10T21:01:50Z</dcterms:modified>
</cp:coreProperties>
</file>